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5" r:id="rId4"/>
    <p:sldId id="266" r:id="rId5"/>
    <p:sldId id="258" r:id="rId6"/>
    <p:sldId id="261" r:id="rId7"/>
    <p:sldId id="259" r:id="rId8"/>
    <p:sldId id="260" r:id="rId9"/>
    <p:sldId id="262" r:id="rId10"/>
    <p:sldId id="263" r:id="rId11"/>
    <p:sldId id="26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194"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B4C71EC6-210F-42DE-9C53-41977AD35B3D}" type="datetimeFigureOut">
              <a:rPr lang="ru-RU" smtClean="0"/>
              <a:t>06.04.2022</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06.04.2022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06.04.2022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06.04.2022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06.04.2022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06.04.2022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B4C71EC6-210F-42DE-9C53-41977AD35B3D}" type="datetimeFigureOut">
              <a:rPr lang="ru-RU" smtClean="0"/>
              <a:t>06.04.2022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B4C71EC6-210F-42DE-9C53-41977AD35B3D}" type="datetimeFigureOut">
              <a:rPr lang="ru-RU" smtClean="0"/>
              <a:t>06.04.2022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06.04.2022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06.04.2022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06.04.2022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t>06.04.2022</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395536" y="1628800"/>
            <a:ext cx="8458200" cy="2736304"/>
          </a:xfrm>
        </p:spPr>
        <p:txBody>
          <a:bodyPr/>
          <a:lstStyle/>
          <a:p>
            <a:pPr algn="ctr"/>
            <a:r>
              <a:rPr lang="ru-RU" dirty="0" smtClean="0">
                <a:latin typeface="Times New Roman" panose="02020603050405020304" pitchFamily="18" charset="0"/>
                <a:cs typeface="Times New Roman" panose="02020603050405020304" pitchFamily="18" charset="0"/>
              </a:rPr>
              <a:t>Художественный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войлок </a:t>
            </a:r>
            <a:endParaRPr lang="ru-RU" dirty="0">
              <a:latin typeface="Times New Roman" panose="02020603050405020304" pitchFamily="18" charset="0"/>
              <a:cs typeface="Times New Roman" panose="02020603050405020304" pitchFamily="18" charset="0"/>
            </a:endParaRPr>
          </a:p>
        </p:txBody>
      </p:sp>
      <p:sp>
        <p:nvSpPr>
          <p:cNvPr id="5" name="Подзаголовок 4"/>
          <p:cNvSpPr>
            <a:spLocks noGrp="1"/>
          </p:cNvSpPr>
          <p:nvPr>
            <p:ph type="subTitle" idx="1"/>
          </p:nvPr>
        </p:nvSpPr>
        <p:spPr>
          <a:xfrm>
            <a:off x="1691680" y="908720"/>
            <a:ext cx="5937920" cy="1080120"/>
          </a:xfrm>
        </p:spPr>
        <p:txBody>
          <a:bodyPr>
            <a:noAutofit/>
          </a:bodyPr>
          <a:lstStyle/>
          <a:p>
            <a:pPr algn="ctr"/>
            <a:r>
              <a:rPr lang="ru-RU" sz="6600" dirty="0" smtClean="0">
                <a:latin typeface="Times New Roman" panose="02020603050405020304" pitchFamily="18" charset="0"/>
                <a:cs typeface="Times New Roman" panose="02020603050405020304" pitchFamily="18" charset="0"/>
              </a:rPr>
              <a:t>8 класс</a:t>
            </a:r>
            <a:endParaRPr lang="ru-RU" sz="6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070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936104"/>
          </a:xfrm>
        </p:spPr>
        <p:txBody>
          <a:bodyPr/>
          <a:lstStyle/>
          <a:p>
            <a:pPr algn="ctr"/>
            <a:r>
              <a:rPr lang="ru-RU" dirty="0" smtClean="0">
                <a:latin typeface="Times New Roman" panose="02020603050405020304" pitchFamily="18" charset="0"/>
                <a:cs typeface="Times New Roman" panose="02020603050405020304" pitchFamily="18" charset="0"/>
              </a:rPr>
              <a:t>Технология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484784"/>
            <a:ext cx="8229600" cy="4839816"/>
          </a:xfrm>
        </p:spPr>
        <p:txBody>
          <a:bodyPr>
            <a:normAutofit fontScale="77500" lnSpcReduction="20000"/>
          </a:bodyPr>
          <a:lstStyle/>
          <a:p>
            <a:r>
              <a:rPr lang="ru-RU" dirty="0"/>
              <a:t>Каждый шерстяной кусочек должен быть одинакового размера. Накладываются детали внахлест, чтобы избежать пустот. Для придания объемности, нужно, чтобы края шерсти выходили за пределы выкройки. Шерстяное полотно выкладывается в 3 слоя, причем так, чтобы каждый последующий был выложен перпендикулярно предыдущему.</a:t>
            </a:r>
          </a:p>
          <a:p>
            <a:r>
              <a:rPr lang="ru-RU" dirty="0"/>
              <a:t>Как только выкладка шерсти окончена, изделие перекладывается на пленочное полотно с пузырями. Под пленкой должна быть ткань для впитывания воды.</a:t>
            </a:r>
          </a:p>
          <a:p>
            <a:r>
              <a:rPr lang="ru-RU" dirty="0"/>
              <a:t>Далее начинается смачивание изделия, посредством пульверизатора и воды. Воду берут только теплую. Наносится жидкость аккуратно, так, чтобы не сдвинуть шерсть ни на миллиметр.</a:t>
            </a:r>
          </a:p>
          <a:p>
            <a:r>
              <a:rPr lang="ru-RU" dirty="0"/>
              <a:t>Затем на заготовку укладывается подготовленный резиновый коврик. Изделие переворачивается, снова смачивается, опять накрывается ковриком и переворачивается</a:t>
            </a:r>
            <a:r>
              <a:rPr lang="ru-RU" dirty="0" smtClean="0"/>
              <a:t>.</a:t>
            </a:r>
            <a:endParaRPr lang="ru-RU" dirty="0"/>
          </a:p>
        </p:txBody>
      </p:sp>
    </p:spTree>
    <p:extLst>
      <p:ext uri="{BB962C8B-B14F-4D97-AF65-F5344CB8AC3E}">
        <p14:creationId xmlns:p14="http://schemas.microsoft.com/office/powerpoint/2010/main" val="1188542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908720"/>
            <a:ext cx="8280920" cy="5616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1199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lstStyle/>
          <a:p>
            <a:pPr algn="ctr"/>
            <a:r>
              <a:rPr lang="ru-RU" dirty="0" smtClean="0">
                <a:latin typeface="Times New Roman" panose="02020603050405020304" pitchFamily="18" charset="0"/>
                <a:cs typeface="Times New Roman" panose="02020603050405020304" pitchFamily="18" charset="0"/>
              </a:rPr>
              <a:t>Валяние</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340768"/>
            <a:ext cx="8229600" cy="4983832"/>
          </a:xfrm>
        </p:spPr>
        <p:txBody>
          <a:bodyPr>
            <a:normAutofit/>
          </a:bodyPr>
          <a:lstStyle/>
          <a:p>
            <a:r>
              <a:rPr lang="ru-RU" sz="2400" dirty="0" smtClean="0">
                <a:latin typeface="Times New Roman" panose="02020603050405020304" pitchFamily="18" charset="0"/>
                <a:cs typeface="Times New Roman" panose="02020603050405020304" pitchFamily="18" charset="0"/>
              </a:rPr>
              <a:t>Валяние шерсти — </a:t>
            </a:r>
            <a:r>
              <a:rPr lang="ru-RU" sz="2400" dirty="0">
                <a:latin typeface="Times New Roman" panose="02020603050405020304" pitchFamily="18" charset="0"/>
                <a:cs typeface="Times New Roman" panose="02020603050405020304" pitchFamily="18" charset="0"/>
              </a:rPr>
              <a:t>особая техника рукоделия, в процессе которой из шерсти для валяния создаётся рисунок на ткани или войлоке, объёмные игрушки, панно, декоративные элементы, предметы одежды или аксессуары. Только натуральная шерсть обладает способностью сваливаться или свойлачиваться (образовывать войлок).</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844240"/>
            <a:ext cx="4139952" cy="2761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3" y="3741966"/>
            <a:ext cx="4176464" cy="3116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759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008112"/>
          </a:xfrm>
        </p:spPr>
        <p:txBody>
          <a:bodyPr/>
          <a:lstStyle/>
          <a:p>
            <a:pPr algn="ctr"/>
            <a:r>
              <a:rPr lang="ru-RU" dirty="0" smtClean="0">
                <a:latin typeface="Times New Roman" panose="02020603050405020304" pitchFamily="18" charset="0"/>
                <a:cs typeface="Times New Roman" panose="02020603050405020304" pitchFamily="18" charset="0"/>
              </a:rPr>
              <a:t>Из истории</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412776"/>
            <a:ext cx="8229600" cy="4911824"/>
          </a:xfrm>
        </p:spPr>
        <p:txBody>
          <a:bodyPr>
            <a:normAutofit fontScale="70000" lnSpcReduction="20000"/>
          </a:bodyPr>
          <a:lstStyle/>
          <a:p>
            <a:r>
              <a:rPr lang="ru-RU" dirty="0">
                <a:latin typeface="Times New Roman" panose="02020603050405020304" pitchFamily="18" charset="0"/>
                <a:cs typeface="Times New Roman" panose="02020603050405020304" pitchFamily="18" charset="0"/>
              </a:rPr>
              <a:t>Валяние из шерсти приобретает все большую популярность, с его помощью современные рукодельницы создают удивительные по красоте игрушки, одежду, элементы декора. Этот способ обработки шерсти используется людьми очень давно, первые валяные изделия были изготовлены более 8 тысяч лет назад. По легенде, впервые войлок был получен в </a:t>
            </a:r>
            <a:r>
              <a:rPr lang="ru-RU" dirty="0" err="1">
                <a:latin typeface="Times New Roman" panose="02020603050405020304" pitchFamily="18" charset="0"/>
                <a:cs typeface="Times New Roman" panose="02020603050405020304" pitchFamily="18" charset="0"/>
              </a:rPr>
              <a:t>Ноевом</a:t>
            </a:r>
            <a:r>
              <a:rPr lang="ru-RU" dirty="0">
                <a:latin typeface="Times New Roman" panose="02020603050405020304" pitchFamily="18" charset="0"/>
                <a:cs typeface="Times New Roman" panose="02020603050405020304" pitchFamily="18" charset="0"/>
              </a:rPr>
              <a:t> ковчеге. Среди множества животных на ковчеге плыли овцы, находившиеся в очень тесных помещениях. Овцы роняли свою шерсть на пол, где она намокала и вытаптывалась копытами. За время длительного плавания шерсть свалялась и превратилась в войлочный ковер.</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Широкое распространение войлочные изделия получили у кочевых народов, войлок применялся не только для изготовления одежды и обуви, но и многих вещей домашнего обихода, включая юрты и ковры. Жилище кочевника, изготовленное из войлока, защищало летом от жары, а зимой от стужи. Войлочные полотнища не боялись ни ветра, ни сильного дождя, их можно было быстро собрать и перевезти на новое стойбище. Способы изготовления войлока по старинным технологиям используются и в современное время, войлочная юрта в Монголии до сих пор заменяет многим кочевникам дом.</a:t>
            </a:r>
          </a:p>
        </p:txBody>
      </p:sp>
    </p:spTree>
    <p:extLst>
      <p:ext uri="{BB962C8B-B14F-4D97-AF65-F5344CB8AC3E}">
        <p14:creationId xmlns:p14="http://schemas.microsoft.com/office/powerpoint/2010/main" val="3842115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764704"/>
            <a:ext cx="8229600" cy="5616624"/>
          </a:xfrm>
        </p:spPr>
        <p:txBody>
          <a:bodyPr>
            <a:normAutofit fontScale="77500" lnSpcReduction="20000"/>
          </a:bodyPr>
          <a:lstStyle/>
          <a:p>
            <a:r>
              <a:rPr lang="ru-RU" dirty="0">
                <a:latin typeface="Times New Roman" panose="02020603050405020304" pitchFamily="18" charset="0"/>
                <a:cs typeface="Times New Roman" panose="02020603050405020304" pitchFamily="18" charset="0"/>
              </a:rPr>
              <a:t>У российского народа имеются свои техники и традиции валяния шерсти, из войлока делали обувь, стельки, подхомутники, головные уборы, ковры. Больше всего известны валенки-теплая и удобная обувь, которая изготавливалась при помощи валяния, в ходе которого шерсть обрабатывалась горячим паром и натягивалась на специальные колодки.</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Со временем обработка шерсти приобрела промышленные масштабы, в середине 19-начале 20 века появились первые валяльные прессы и машины. Шерсть сдавливалась и прокатывалась под воздействием специальных игл, которые смешивали шерстяные волокна.</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Шерсть является единственным волокном, которое можно свалять. Причина этому-особое строение шерстяных волосков, они имеют чешуйчатую поверхность. В результате валяния чешуйки соседних волосков соединяются друг с другом, не позволяя разъединиться. Для </a:t>
            </a:r>
            <a:r>
              <a:rPr lang="ru-RU" dirty="0" smtClean="0">
                <a:latin typeface="Times New Roman" panose="02020603050405020304" pitchFamily="18" charset="0"/>
                <a:cs typeface="Times New Roman" panose="02020603050405020304" pitchFamily="18" charset="0"/>
              </a:rPr>
              <a:t>валяния </a:t>
            </a:r>
            <a:r>
              <a:rPr lang="ru-RU" dirty="0">
                <a:latin typeface="Times New Roman" panose="02020603050405020304" pitchFamily="18" charset="0"/>
                <a:cs typeface="Times New Roman" panose="02020603050405020304" pitchFamily="18" charset="0"/>
              </a:rPr>
              <a:t>используется шерсть только домашних животных, только ее волоски обладают высокой </a:t>
            </a:r>
            <a:r>
              <a:rPr lang="ru-RU" dirty="0" err="1">
                <a:latin typeface="Times New Roman" panose="02020603050405020304" pitchFamily="18" charset="0"/>
                <a:cs typeface="Times New Roman" panose="02020603050405020304" pitchFamily="18" charset="0"/>
              </a:rPr>
              <a:t>валкоспособностью</a:t>
            </a:r>
            <a:r>
              <a:rPr lang="ru-RU" dirty="0">
                <a:latin typeface="Times New Roman" panose="02020603050405020304" pitchFamily="18" charset="0"/>
                <a:cs typeface="Times New Roman" panose="02020603050405020304" pitchFamily="18" charset="0"/>
              </a:rPr>
              <a:t>, т.е. способностью уплотняться в ходе сцепления и переплетения волокон.</a:t>
            </a:r>
          </a:p>
        </p:txBody>
      </p:sp>
    </p:spTree>
    <p:extLst>
      <p:ext uri="{BB962C8B-B14F-4D97-AF65-F5344CB8AC3E}">
        <p14:creationId xmlns:p14="http://schemas.microsoft.com/office/powerpoint/2010/main" val="1315193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548680"/>
            <a:ext cx="8229600" cy="1080120"/>
          </a:xfrm>
        </p:spPr>
        <p:txBody>
          <a:bodyPr/>
          <a:lstStyle/>
          <a:p>
            <a:pPr algn="ctr"/>
            <a:r>
              <a:rPr lang="ru-RU" dirty="0">
                <a:latin typeface="Times New Roman" panose="02020603050405020304" pitchFamily="18" charset="0"/>
                <a:cs typeface="Times New Roman" panose="02020603050405020304" pitchFamily="18" charset="0"/>
              </a:rPr>
              <a:t>Виды валяния</a:t>
            </a:r>
          </a:p>
        </p:txBody>
      </p:sp>
      <p:sp>
        <p:nvSpPr>
          <p:cNvPr id="5" name="Объект 4"/>
          <p:cNvSpPr>
            <a:spLocks noGrp="1"/>
          </p:cNvSpPr>
          <p:nvPr>
            <p:ph idx="1"/>
          </p:nvPr>
        </p:nvSpPr>
        <p:spPr>
          <a:xfrm>
            <a:off x="304800" y="1988840"/>
            <a:ext cx="8686800" cy="4464496"/>
          </a:xfrm>
        </p:spPr>
        <p:txBody>
          <a:bodyPr>
            <a:normAutofit/>
          </a:bodyPr>
          <a:lstStyle/>
          <a:p>
            <a:r>
              <a:rPr lang="ru-RU" sz="2400" dirty="0">
                <a:latin typeface="Times New Roman" panose="02020603050405020304" pitchFamily="18" charset="0"/>
                <a:cs typeface="Times New Roman" panose="02020603050405020304" pitchFamily="18" charset="0"/>
              </a:rPr>
              <a:t>Различают два вида валяния шерсти: сухое и мокрое</a:t>
            </a:r>
            <a:r>
              <a:rPr lang="ru-RU" sz="2400" dirty="0" smtClean="0">
                <a:latin typeface="Times New Roman" panose="02020603050405020304" pitchFamily="18" charset="0"/>
                <a:cs typeface="Times New Roman" panose="02020603050405020304" pitchFamily="18" charset="0"/>
              </a:rPr>
              <a:t>.</a:t>
            </a:r>
          </a:p>
          <a:p>
            <a:r>
              <a:rPr lang="ru-RU" sz="2400" dirty="0" smtClean="0">
                <a:latin typeface="Times New Roman" panose="02020603050405020304" pitchFamily="18" charset="0"/>
                <a:cs typeface="Times New Roman" panose="02020603050405020304" pitchFamily="18" charset="0"/>
              </a:rPr>
              <a:t> При сухом валянии шерсть многократно протыкается специальной иглой до состояния сваливания. Во время этого процесса волокна сцепляются между собой, образуя плотный и однородный  материал.</a:t>
            </a:r>
          </a:p>
          <a:p>
            <a:r>
              <a:rPr lang="ru-RU" sz="2400" dirty="0">
                <a:latin typeface="Times New Roman" panose="02020603050405020304" pitchFamily="18" charset="0"/>
                <a:cs typeface="Times New Roman" panose="02020603050405020304" pitchFamily="18" charset="0"/>
              </a:rPr>
              <a:t>  Для сухого валяния необходимы специальные иглы с засечками. При </a:t>
            </a:r>
            <a:r>
              <a:rPr lang="ru-RU" sz="2400" dirty="0" err="1">
                <a:latin typeface="Times New Roman" panose="02020603050405020304" pitchFamily="18" charset="0"/>
                <a:cs typeface="Times New Roman" panose="02020603050405020304" pitchFamily="18" charset="0"/>
              </a:rPr>
              <a:t>втыкании</a:t>
            </a:r>
            <a:r>
              <a:rPr lang="ru-RU" sz="2400" dirty="0">
                <a:latin typeface="Times New Roman" panose="02020603050405020304" pitchFamily="18" charset="0"/>
                <a:cs typeface="Times New Roman" panose="02020603050405020304" pitchFamily="18" charset="0"/>
              </a:rPr>
              <a:t> такой иглы в шерсть, кусочки волокон зацепляются за засечки и спутываются друг с другом. Для различных видов и этапов работ существует несколько разновидностей </a:t>
            </a:r>
            <a:r>
              <a:rPr lang="ru-RU" sz="2400" dirty="0" smtClean="0">
                <a:latin typeface="Times New Roman" panose="02020603050405020304" pitchFamily="18" charset="0"/>
                <a:cs typeface="Times New Roman" panose="02020603050405020304" pitchFamily="18" charset="0"/>
              </a:rPr>
              <a:t>игл.</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3598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648072"/>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Материалы для валяния</a:t>
            </a:r>
          </a:p>
        </p:txBody>
      </p:sp>
      <p:sp>
        <p:nvSpPr>
          <p:cNvPr id="3" name="Объект 2"/>
          <p:cNvSpPr>
            <a:spLocks noGrp="1"/>
          </p:cNvSpPr>
          <p:nvPr>
            <p:ph idx="1"/>
          </p:nvPr>
        </p:nvSpPr>
        <p:spPr>
          <a:xfrm>
            <a:off x="251520" y="1052736"/>
            <a:ext cx="8568952" cy="5616624"/>
          </a:xfrm>
        </p:spPr>
        <p:txBody>
          <a:bodyPr>
            <a:normAutofit fontScale="77500" lnSpcReduction="20000"/>
          </a:bodyPr>
          <a:lstStyle/>
          <a:p>
            <a:r>
              <a:rPr lang="ru-RU" dirty="0">
                <a:latin typeface="Times New Roman" panose="02020603050405020304" pitchFamily="18" charset="0"/>
                <a:cs typeface="Times New Roman" panose="02020603050405020304" pitchFamily="18" charset="0"/>
              </a:rPr>
              <a:t>Для сухого и мокрого валяния применяются разные расходные материалы.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Расходные материалы:</a:t>
            </a:r>
          </a:p>
          <a:p>
            <a:r>
              <a:rPr lang="ru-RU" dirty="0">
                <a:latin typeface="Times New Roman" panose="02020603050405020304" pitchFamily="18" charset="0"/>
                <a:cs typeface="Times New Roman" panose="02020603050405020304" pitchFamily="18" charset="0"/>
              </a:rPr>
              <a:t>Грубая </a:t>
            </a:r>
            <a:r>
              <a:rPr lang="ru-RU" dirty="0" smtClean="0">
                <a:latin typeface="Times New Roman" panose="02020603050405020304" pitchFamily="18" charset="0"/>
                <a:cs typeface="Times New Roman" panose="02020603050405020304" pitchFamily="18" charset="0"/>
              </a:rPr>
              <a:t>овечья </a:t>
            </a:r>
            <a:r>
              <a:rPr lang="ru-RU" dirty="0">
                <a:latin typeface="Times New Roman" panose="02020603050405020304" pitchFamily="18" charset="0"/>
                <a:cs typeface="Times New Roman" panose="02020603050405020304" pitchFamily="18" charset="0"/>
              </a:rPr>
              <a:t>шерсть: светлая и тёмная. Для валяния игрушек и изделий в этническом стиле.</a:t>
            </a:r>
          </a:p>
          <a:p>
            <a:r>
              <a:rPr lang="ru-RU" dirty="0" err="1">
                <a:latin typeface="Times New Roman" panose="02020603050405020304" pitchFamily="18" charset="0"/>
                <a:cs typeface="Times New Roman" panose="02020603050405020304" pitchFamily="18" charset="0"/>
              </a:rPr>
              <a:t>Сливер</a:t>
            </a:r>
            <a:r>
              <a:rPr lang="ru-RU" dirty="0">
                <a:latin typeface="Times New Roman" panose="02020603050405020304" pitchFamily="18" charset="0"/>
                <a:cs typeface="Times New Roman" panose="02020603050405020304" pitchFamily="18" charset="0"/>
              </a:rPr>
              <a:t>: расчесанная овечья шерсть, без остевых волосков. Используется как основа для валяния, с последующим наложением шерсти других цветов.</a:t>
            </a:r>
          </a:p>
          <a:p>
            <a:r>
              <a:rPr lang="ru-RU" dirty="0">
                <a:latin typeface="Times New Roman" panose="02020603050405020304" pitchFamily="18" charset="0"/>
                <a:cs typeface="Times New Roman" panose="02020603050405020304" pitchFamily="18" charset="0"/>
              </a:rPr>
              <a:t>Очес: мелкие волоски с овечьей шерсти. Используется для изготовления фетра, как подложка при изготовлении ковриков, а также для набивки шитых игрушек.</a:t>
            </a:r>
          </a:p>
          <a:p>
            <a:r>
              <a:rPr lang="ru-RU" dirty="0" err="1">
                <a:latin typeface="Times New Roman" panose="02020603050405020304" pitchFamily="18" charset="0"/>
                <a:cs typeface="Times New Roman" panose="02020603050405020304" pitchFamily="18" charset="0"/>
              </a:rPr>
              <a:t>Выбеленка</a:t>
            </a:r>
            <a:r>
              <a:rPr lang="ru-RU" dirty="0">
                <a:latin typeface="Times New Roman" panose="02020603050405020304" pitchFamily="18" charset="0"/>
                <a:cs typeface="Times New Roman" panose="02020603050405020304" pitchFamily="18" charset="0"/>
              </a:rPr>
              <a:t>: расчесанная, вытянутая и выбеленная овечья шерсть. Используется как поверхностная для создания светлого фона и для домашнего </a:t>
            </a:r>
            <a:r>
              <a:rPr lang="ru-RU" dirty="0" smtClean="0">
                <a:latin typeface="Times New Roman" panose="02020603050405020304" pitchFamily="18" charset="0"/>
                <a:cs typeface="Times New Roman" panose="02020603050405020304" pitchFamily="18" charset="0"/>
              </a:rPr>
              <a:t>украшения</a:t>
            </a:r>
            <a:r>
              <a:rPr lang="ru-RU" dirty="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Верблюжка: расчесанная шерсть верблюда. Используется для валяния игрушек и других изделий без использования шерсти-основы.</a:t>
            </a:r>
          </a:p>
          <a:p>
            <a:r>
              <a:rPr lang="ru-RU" dirty="0">
                <a:latin typeface="Times New Roman" panose="02020603050405020304" pitchFamily="18" charset="0"/>
                <a:cs typeface="Times New Roman" panose="02020603050405020304" pitchFamily="18" charset="0"/>
              </a:rPr>
              <a:t>Полутонкая овечья шерсть: Используется для декора и отделки изделий.</a:t>
            </a:r>
          </a:p>
          <a:p>
            <a:r>
              <a:rPr lang="ru-RU" dirty="0" err="1">
                <a:latin typeface="Times New Roman" panose="02020603050405020304" pitchFamily="18" charset="0"/>
                <a:cs typeface="Times New Roman" panose="02020603050405020304" pitchFamily="18" charset="0"/>
              </a:rPr>
              <a:t>Ангора</a:t>
            </a:r>
            <a:r>
              <a:rPr lang="ru-RU" dirty="0">
                <a:latin typeface="Times New Roman" panose="02020603050405020304" pitchFamily="18" charset="0"/>
                <a:cs typeface="Times New Roman" panose="02020603050405020304" pitchFamily="18" charset="0"/>
              </a:rPr>
              <a:t> или мохер: шерсть ангорской козы, с шелковистым блеском. Используется для декора и отделки изделий.</a:t>
            </a:r>
          </a:p>
        </p:txBody>
      </p:sp>
    </p:spTree>
    <p:extLst>
      <p:ext uri="{BB962C8B-B14F-4D97-AF65-F5344CB8AC3E}">
        <p14:creationId xmlns:p14="http://schemas.microsoft.com/office/powerpoint/2010/main" val="1415583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620688"/>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Иглы для валяния</a:t>
            </a:r>
            <a:endParaRPr lang="ru-RU" dirty="0">
              <a:latin typeface="Times New Roman" panose="02020603050405020304" pitchFamily="18" charset="0"/>
              <a:cs typeface="Times New Roman" panose="02020603050405020304" pitchFamily="18" charset="0"/>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836712"/>
            <a:ext cx="1151657" cy="1151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2060848"/>
            <a:ext cx="1152128"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6256" y="3276414"/>
            <a:ext cx="1116124" cy="1116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23528" y="836712"/>
            <a:ext cx="5472608" cy="2031325"/>
          </a:xfrm>
          <a:prstGeom prst="rect">
            <a:avLst/>
          </a:prstGeom>
        </p:spPr>
        <p:txBody>
          <a:bodyPr wrap="square">
            <a:spAutoFit/>
          </a:bodyPr>
          <a:lstStyle/>
          <a:p>
            <a:r>
              <a:rPr lang="ru-RU" dirty="0"/>
              <a:t>На каждой грани лезвия иглы располагаются засечки, </a:t>
            </a:r>
            <a:r>
              <a:rPr lang="ru-RU" dirty="0" smtClean="0"/>
              <a:t>соответственно, </a:t>
            </a:r>
            <a:r>
              <a:rPr lang="ru-RU" dirty="0"/>
              <a:t>чем больше граней, тем больше засечек, и тем быстрее происходит процесс сваливания. А так же от сечения иглы зависит аккуратность отверстий, оставляемых </a:t>
            </a:r>
            <a:r>
              <a:rPr lang="ru-RU" dirty="0" smtClean="0"/>
              <a:t>ею. По </a:t>
            </a:r>
            <a:r>
              <a:rPr lang="ru-RU" dirty="0"/>
              <a:t>направлению засечек бывают иглы прямые и </a:t>
            </a:r>
            <a:r>
              <a:rPr lang="ru-RU" dirty="0" smtClean="0"/>
              <a:t>обратные</a:t>
            </a:r>
            <a:endParaRPr lang="ru-RU" dirty="0"/>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2128" y="3150819"/>
            <a:ext cx="4335408" cy="1551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2128" y="4869160"/>
            <a:ext cx="4335408" cy="1439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5553794" y="4573180"/>
            <a:ext cx="3334062" cy="2031325"/>
          </a:xfrm>
          <a:prstGeom prst="rect">
            <a:avLst/>
          </a:prstGeom>
        </p:spPr>
        <p:txBody>
          <a:bodyPr wrap="square">
            <a:spAutoFit/>
          </a:bodyPr>
          <a:lstStyle/>
          <a:p>
            <a:r>
              <a:rPr lang="ru-RU" dirty="0"/>
              <a:t>иглы прямого хода вталкивают волокна внутрь изделия                </a:t>
            </a:r>
            <a:endParaRPr lang="ru-RU" dirty="0" smtClean="0"/>
          </a:p>
          <a:p>
            <a:endParaRPr lang="ru-RU" dirty="0"/>
          </a:p>
          <a:p>
            <a:r>
              <a:rPr lang="ru-RU" dirty="0" smtClean="0"/>
              <a:t>иглы </a:t>
            </a:r>
            <a:r>
              <a:rPr lang="ru-RU" dirty="0"/>
              <a:t>обратного хода выдёргивают волокна из </a:t>
            </a:r>
            <a:r>
              <a:rPr lang="ru-RU" dirty="0" smtClean="0"/>
              <a:t>изделия</a:t>
            </a:r>
            <a:endParaRPr lang="ru-RU" dirty="0"/>
          </a:p>
        </p:txBody>
      </p:sp>
    </p:spTree>
    <p:extLst>
      <p:ext uri="{BB962C8B-B14F-4D97-AF65-F5344CB8AC3E}">
        <p14:creationId xmlns:p14="http://schemas.microsoft.com/office/powerpoint/2010/main" val="1465636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Технология</a:t>
            </a:r>
            <a:endParaRPr lang="ru-RU" dirty="0"/>
          </a:p>
        </p:txBody>
      </p:sp>
      <p:sp>
        <p:nvSpPr>
          <p:cNvPr id="3" name="Объект 2"/>
          <p:cNvSpPr>
            <a:spLocks noGrp="1"/>
          </p:cNvSpPr>
          <p:nvPr>
            <p:ph idx="1"/>
          </p:nvPr>
        </p:nvSpPr>
        <p:spPr/>
        <p:txBody>
          <a:bodyPr/>
          <a:lstStyle/>
          <a:p>
            <a:r>
              <a:rPr lang="ru-RU" dirty="0"/>
              <a:t>Главное, что необходимо для сухого </a:t>
            </a:r>
            <a:r>
              <a:rPr lang="ru-RU" dirty="0" smtClean="0"/>
              <a:t>валяния </a:t>
            </a:r>
            <a:r>
              <a:rPr lang="ru-RU" dirty="0"/>
              <a:t>— это гребенная лента и набор иголок. Чтобы не пораниться во время работы, будущее творение необходимо держать на основе: толстой губке из поролона или специальной щётке. В целях экономии дорогого расходного материала внутренний каркас делается из ваты или синтепона.</a:t>
            </a:r>
          </a:p>
        </p:txBody>
      </p:sp>
    </p:spTree>
    <p:extLst>
      <p:ext uri="{BB962C8B-B14F-4D97-AF65-F5344CB8AC3E}">
        <p14:creationId xmlns:p14="http://schemas.microsoft.com/office/powerpoint/2010/main" val="3953577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52704"/>
          </a:xfrm>
        </p:spPr>
        <p:txBody>
          <a:bodyPr>
            <a:normAutofit/>
          </a:bodyPr>
          <a:lstStyle/>
          <a:p>
            <a:pPr algn="ctr"/>
            <a:r>
              <a:rPr lang="ru-RU" dirty="0" smtClean="0">
                <a:latin typeface="Times New Roman" panose="02020603050405020304" pitchFamily="18" charset="0"/>
                <a:cs typeface="Times New Roman" panose="02020603050405020304" pitchFamily="18" charset="0"/>
              </a:rPr>
              <a:t>МОКРОЕ </a:t>
            </a:r>
            <a:r>
              <a:rPr lang="ru-RU" dirty="0">
                <a:latin typeface="Times New Roman" panose="02020603050405020304" pitchFamily="18" charset="0"/>
                <a:cs typeface="Times New Roman" panose="02020603050405020304" pitchFamily="18" charset="0"/>
              </a:rPr>
              <a:t>ВАЛЯНИЕ</a:t>
            </a:r>
          </a:p>
        </p:txBody>
      </p:sp>
      <p:sp>
        <p:nvSpPr>
          <p:cNvPr id="3" name="Объект 2"/>
          <p:cNvSpPr>
            <a:spLocks noGrp="1"/>
          </p:cNvSpPr>
          <p:nvPr>
            <p:ph idx="1"/>
          </p:nvPr>
        </p:nvSpPr>
        <p:spPr>
          <a:xfrm>
            <a:off x="457200" y="1628800"/>
            <a:ext cx="8229600" cy="4695800"/>
          </a:xfrm>
        </p:spPr>
        <p:txBody>
          <a:bodyPr>
            <a:normAutofit lnSpcReduction="10000"/>
          </a:bodyPr>
          <a:lstStyle/>
          <a:p>
            <a:r>
              <a:rPr lang="ru-RU" dirty="0"/>
              <a:t>При мокром валянии понадобятся следующие материалы и инструменты:</a:t>
            </a:r>
          </a:p>
          <a:p>
            <a:r>
              <a:rPr lang="ru-RU" dirty="0" smtClean="0"/>
              <a:t>Маленький коврик</a:t>
            </a:r>
            <a:endParaRPr lang="ru-RU" dirty="0"/>
          </a:p>
          <a:p>
            <a:r>
              <a:rPr lang="ru-RU" dirty="0"/>
              <a:t>Шерсть. </a:t>
            </a:r>
            <a:endParaRPr lang="ru-RU" dirty="0" smtClean="0"/>
          </a:p>
          <a:p>
            <a:r>
              <a:rPr lang="ru-RU" dirty="0" smtClean="0"/>
              <a:t>Пленка </a:t>
            </a:r>
            <a:r>
              <a:rPr lang="ru-RU" dirty="0"/>
              <a:t>пупырчатая обычная, сетка </a:t>
            </a:r>
            <a:r>
              <a:rPr lang="ru-RU" dirty="0" smtClean="0"/>
              <a:t>москитная</a:t>
            </a:r>
          </a:p>
          <a:p>
            <a:r>
              <a:rPr lang="ru-RU" dirty="0" smtClean="0"/>
              <a:t>Жидкое </a:t>
            </a:r>
            <a:r>
              <a:rPr lang="ru-RU" dirty="0"/>
              <a:t>мыло (или обычное </a:t>
            </a:r>
            <a:r>
              <a:rPr lang="ru-RU" dirty="0" smtClean="0"/>
              <a:t>мыло)</a:t>
            </a:r>
          </a:p>
          <a:p>
            <a:r>
              <a:rPr lang="ru-RU" dirty="0"/>
              <a:t>Иглы. </a:t>
            </a:r>
            <a:endParaRPr lang="ru-RU" dirty="0" smtClean="0"/>
          </a:p>
          <a:p>
            <a:r>
              <a:rPr lang="ru-RU" dirty="0"/>
              <a:t>Щетка для валяния. На нее кладут шерсть, начинают иглами протыкать и сваливать основу. Многие </a:t>
            </a:r>
            <a:r>
              <a:rPr lang="ru-RU" dirty="0" smtClean="0"/>
              <a:t>заменяют </a:t>
            </a:r>
            <a:r>
              <a:rPr lang="ru-RU" dirty="0"/>
              <a:t>ее толстыми поролоновыми </a:t>
            </a:r>
            <a:r>
              <a:rPr lang="ru-RU" dirty="0" smtClean="0"/>
              <a:t>губками. </a:t>
            </a:r>
            <a:endParaRPr lang="ru-RU" dirty="0"/>
          </a:p>
        </p:txBody>
      </p:sp>
    </p:spTree>
    <p:extLst>
      <p:ext uri="{BB962C8B-B14F-4D97-AF65-F5344CB8AC3E}">
        <p14:creationId xmlns:p14="http://schemas.microsoft.com/office/powerpoint/2010/main" val="652397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169</TotalTime>
  <Words>895</Words>
  <Application>Microsoft Office PowerPoint</Application>
  <PresentationFormat>Экран (4:3)</PresentationFormat>
  <Paragraphs>47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Художественный  войлок </vt:lpstr>
      <vt:lpstr>Валяние</vt:lpstr>
      <vt:lpstr>Из истории</vt:lpstr>
      <vt:lpstr>Презентация PowerPoint</vt:lpstr>
      <vt:lpstr>Виды валяния</vt:lpstr>
      <vt:lpstr>Материалы для валяния</vt:lpstr>
      <vt:lpstr>Иглы для валяния</vt:lpstr>
      <vt:lpstr>Технология</vt:lpstr>
      <vt:lpstr>МОКРОЕ ВАЛЯНИЕ</vt:lpstr>
      <vt:lpstr>Технология</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Наталья Котулей</dc:creator>
  <cp:lastModifiedBy>Анастасия Гусева</cp:lastModifiedBy>
  <cp:revision>11</cp:revision>
  <dcterms:created xsi:type="dcterms:W3CDTF">2019-04-04T12:22:03Z</dcterms:created>
  <dcterms:modified xsi:type="dcterms:W3CDTF">2022-04-06T13:41:48Z</dcterms:modified>
</cp:coreProperties>
</file>