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76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F9923-3936-4909-A401-992545CFA9D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BD68E-58C7-4443-9553-75F20298D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620713"/>
            <a:ext cx="9144000" cy="3095625"/>
          </a:xfrm>
          <a:noFill/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A50021"/>
                </a:solidFill>
              </a:rPr>
              <a:t>Полякова Е.В.    </a:t>
            </a:r>
            <a:r>
              <a:rPr lang="ru-RU" sz="2800" b="1" dirty="0" smtClean="0">
                <a:solidFill>
                  <a:srgbClr val="A50021"/>
                </a:solidFill>
              </a:rPr>
              <a:t>Математика  16.09.2022  Урок №9</a:t>
            </a:r>
            <a:r>
              <a:rPr lang="ru-RU" sz="2800" b="1" dirty="0" smtClean="0">
                <a:solidFill>
                  <a:srgbClr val="A50021"/>
                </a:solidFill>
              </a:rPr>
              <a:t/>
            </a:r>
            <a:br>
              <a:rPr lang="ru-RU" sz="2800" b="1" dirty="0" smtClean="0">
                <a:solidFill>
                  <a:srgbClr val="A50021"/>
                </a:solidFill>
              </a:rPr>
            </a:br>
            <a:r>
              <a:rPr lang="ru-RU" sz="2800" b="1" dirty="0" smtClean="0">
                <a:solidFill>
                  <a:srgbClr val="1337ED"/>
                </a:solidFill>
              </a:rPr>
              <a:t>Тема:</a:t>
            </a:r>
            <a:r>
              <a:rPr lang="ru-RU" sz="2800" b="1" i="1" dirty="0" smtClean="0">
                <a:solidFill>
                  <a:srgbClr val="1337ED"/>
                </a:solidFill>
              </a:rPr>
              <a:t> «Приёмы письменного деления трёхзначных чисел на однозначные</a:t>
            </a:r>
            <a:r>
              <a:rPr lang="ru-RU" sz="2800" b="1" i="1" dirty="0" smtClean="0">
                <a:solidFill>
                  <a:srgbClr val="1337ED"/>
                </a:solidFill>
              </a:rPr>
              <a:t>»</a:t>
            </a:r>
            <a:br>
              <a:rPr lang="ru-RU" sz="2800" b="1" i="1" dirty="0" smtClean="0">
                <a:solidFill>
                  <a:srgbClr val="1337ED"/>
                </a:solidFill>
              </a:rPr>
            </a:br>
            <a:r>
              <a:rPr lang="ru-RU" sz="2800" u="sng" dirty="0">
                <a:solidFill>
                  <a:srgbClr val="000000"/>
                </a:solidFill>
                <a:latin typeface="Times New Roman"/>
              </a:rPr>
              <a:t> Цель урока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: повторить алгоритм деления и  закрепить умения делить многозначные числа на однозначные. </a:t>
            </a:r>
            <a:endParaRPr lang="ru-RU" sz="2800" b="1" dirty="0" smtClean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comp\Рабочий стол\Копия ПРКЛЮЧЕНИЯ СМАЙЛИКА\II ШАГ\ШАГ 2 К УЧЕБНОЙ ДЕЯТЕЛЬНОСТ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352928" cy="1412776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2" name="Содержимое 2"/>
          <p:cNvSpPr txBox="1">
            <a:spLocks/>
          </p:cNvSpPr>
          <p:nvPr/>
        </p:nvSpPr>
        <p:spPr>
          <a:xfrm>
            <a:off x="5786446" y="500042"/>
            <a:ext cx="3214710" cy="45005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45720" rIns="45720" anchor="t">
            <a:normAutofit fontScale="70000" lnSpcReduction="20000"/>
          </a:bodyPr>
          <a:lstStyle/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_</a:t>
            </a: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963 3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9     321  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_6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6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_3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3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6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0</a:t>
            </a:r>
          </a:p>
          <a:p>
            <a:pPr marL="457200" marR="0" lvl="0" indent="-27432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                                 </a:t>
            </a:r>
          </a:p>
        </p:txBody>
      </p:sp>
      <p:grpSp>
        <p:nvGrpSpPr>
          <p:cNvPr id="4" name="Группа 15"/>
          <p:cNvGrpSpPr/>
          <p:nvPr/>
        </p:nvGrpSpPr>
        <p:grpSpPr>
          <a:xfrm>
            <a:off x="6215074" y="571480"/>
            <a:ext cx="2714644" cy="3144890"/>
            <a:chOff x="6000760" y="714356"/>
            <a:chExt cx="2714644" cy="3144890"/>
          </a:xfrm>
        </p:grpSpPr>
        <p:cxnSp>
          <p:nvCxnSpPr>
            <p:cNvPr id="44" name="Прямая соединительная линия 43"/>
            <p:cNvCxnSpPr/>
            <p:nvPr/>
          </p:nvCxnSpPr>
          <p:spPr>
            <a:xfrm>
              <a:off x="6000760" y="1643050"/>
              <a:ext cx="714380" cy="161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6286512" y="2786058"/>
              <a:ext cx="642942" cy="161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Группа 27"/>
            <p:cNvGrpSpPr/>
            <p:nvPr/>
          </p:nvGrpSpPr>
          <p:grpSpPr>
            <a:xfrm>
              <a:off x="7143768" y="714356"/>
              <a:ext cx="1571636" cy="1164491"/>
              <a:chOff x="4500562" y="1214422"/>
              <a:chExt cx="1571636" cy="1143008"/>
            </a:xfrm>
          </p:grpSpPr>
          <p:cxnSp>
            <p:nvCxnSpPr>
              <p:cNvPr id="48" name="Прямая соединительная линия 47"/>
              <p:cNvCxnSpPr/>
              <p:nvPr/>
            </p:nvCxnSpPr>
            <p:spPr>
              <a:xfrm>
                <a:off x="4501356" y="1642256"/>
                <a:ext cx="1570842" cy="794"/>
              </a:xfrm>
              <a:prstGeom prst="line">
                <a:avLst/>
              </a:prstGeom>
              <a:ln w="349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rot="5400000" flipH="1" flipV="1">
                <a:off x="3929852" y="1785132"/>
                <a:ext cx="1143008" cy="1588"/>
              </a:xfrm>
              <a:prstGeom prst="line">
                <a:avLst/>
              </a:prstGeom>
              <a:ln w="349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Прямая соединительная линия 46"/>
            <p:cNvCxnSpPr/>
            <p:nvPr/>
          </p:nvCxnSpPr>
          <p:spPr>
            <a:xfrm>
              <a:off x="6429388" y="3857628"/>
              <a:ext cx="642942" cy="161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Прямоугольник 14"/>
          <p:cNvSpPr/>
          <p:nvPr/>
        </p:nvSpPr>
        <p:spPr>
          <a:xfrm>
            <a:off x="214282" y="142852"/>
            <a:ext cx="5929354" cy="65008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1.Начинаю деление со старшего разряда. Определю количество цифр в частном.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2.Первое неполное делимое…, значит в частном будет… цифры.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3.Делю сотни…. Делаю проверку…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4. Делю десятки…. Делаю проверку…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5. Делю единицы…. Делаю проверку…. 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6.Читаю ответ: …</a:t>
            </a:r>
            <a:endParaRPr lang="ru-RU" sz="3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84168" y="548680"/>
            <a:ext cx="2916956" cy="5666402"/>
          </a:xfr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</a:t>
            </a: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963 3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      . . .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 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  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    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tx1"/>
                </a:solidFill>
                <a:latin typeface="+mj-lt"/>
              </a:rPr>
              <a:t>      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                                          </a:t>
            </a:r>
          </a:p>
        </p:txBody>
      </p:sp>
      <p:grpSp>
        <p:nvGrpSpPr>
          <p:cNvPr id="6" name="Группа 21"/>
          <p:cNvGrpSpPr/>
          <p:nvPr/>
        </p:nvGrpSpPr>
        <p:grpSpPr>
          <a:xfrm>
            <a:off x="7308304" y="500042"/>
            <a:ext cx="1549975" cy="1307367"/>
            <a:chOff x="7500959" y="1357299"/>
            <a:chExt cx="1143007" cy="1307367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7501751" y="1928801"/>
              <a:ext cx="1142215" cy="724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6847276" y="2010982"/>
              <a:ext cx="1307367" cy="1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Рисунок 16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8384" y="1"/>
            <a:ext cx="1339536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715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548680"/>
            <a:ext cx="7690048" cy="122413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Первичное закрепление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0000FF"/>
                </a:solidFill>
              </a:rPr>
              <a:t>Реши примеры: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571612"/>
            <a:ext cx="8229600" cy="4078301"/>
          </a:xfrm>
        </p:spPr>
        <p:txBody>
          <a:bodyPr/>
          <a:lstStyle/>
          <a:p>
            <a:pPr algn="ctr">
              <a:buFontTx/>
              <a:buNone/>
            </a:pPr>
            <a:endParaRPr lang="ru-RU" sz="4400" b="1" dirty="0" smtClean="0"/>
          </a:p>
          <a:p>
            <a:pPr algn="ctr">
              <a:buFontTx/>
              <a:buNone/>
            </a:pPr>
            <a:r>
              <a:rPr lang="ru-RU" sz="4800" b="1" dirty="0" smtClean="0"/>
              <a:t>с. 12, № 55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1547813" y="3141663"/>
            <a:ext cx="2160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itchFamily="34" charset="0"/>
            </a:endParaRPr>
          </a:p>
        </p:txBody>
      </p:sp>
      <p:pic>
        <p:nvPicPr>
          <p:cNvPr id="6" name="Рисунок 5" descr="C:\Users\1\Pictures\2014-05-25\Mail0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80928"/>
            <a:ext cx="2500330" cy="340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1763688" y="692696"/>
            <a:ext cx="57801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На зарядку солнышко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Вызывает нас.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Поднимаем руки мы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По команде: «Раз!»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А над нами весело шелестит листва.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Опускаем руки мы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По команде: «Два!»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Руки кверху поднимаем,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А потом их опускаем,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А потом их разведем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8000"/>
                </a:solidFill>
              </a:rPr>
              <a:t>И к себе скорей прижмем.</a:t>
            </a:r>
          </a:p>
        </p:txBody>
      </p:sp>
      <p:pic>
        <p:nvPicPr>
          <p:cNvPr id="4100" name="Picture 7" descr="E:\Documents and Settings\Admin\Рабочий стол\анимация спорт\38735f2bff7f81fe78d917822b68ccf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62200"/>
            <a:ext cx="11430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8" descr="E:\Documents and Settings\Admin\Рабочий стол\анимация спорт\e0e57f04475c20a1d1d7310e981a987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3430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9" descr="E:\Documents and Settings\Admin\Рабочий стол\анимация спорт\e0e57f04475c20a1d1d7310e981a987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0"/>
            <a:ext cx="13430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Детские = Здравствуй мир здравствуй друг_CUT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51351" r="71420"/>
          <a:stretch>
            <a:fillRect/>
          </a:stretch>
        </p:blipFill>
        <p:spPr bwMode="auto">
          <a:xfrm>
            <a:off x="827584" y="1484784"/>
            <a:ext cx="254992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62600" t="52713" r="5901" b="6423"/>
          <a:stretch>
            <a:fillRect/>
          </a:stretch>
        </p:blipFill>
        <p:spPr bwMode="auto">
          <a:xfrm>
            <a:off x="4788024" y="1556792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5278" y="-31336"/>
            <a:ext cx="4853445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Закончи вычисления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358347" cy="715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Реши задачу: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125538"/>
            <a:ext cx="8229600" cy="45243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dirty="0" smtClean="0"/>
              <a:t>с. 12, № 57 -</a:t>
            </a:r>
            <a:r>
              <a:rPr lang="ru-RU" sz="2800" b="1" dirty="0" smtClean="0"/>
              <a:t>коллективный разбор условия</a:t>
            </a:r>
            <a:endParaRPr lang="ru-RU" sz="4400" b="1" dirty="0" smtClean="0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1547813" y="3141663"/>
            <a:ext cx="2160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itchFamily="34" charset="0"/>
            </a:endParaRPr>
          </a:p>
        </p:txBody>
      </p:sp>
      <p:pic>
        <p:nvPicPr>
          <p:cNvPr id="6" name="Рисунок 5" descr="C:\Users\1\Pictures\2014-05-25\Mail0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33600"/>
            <a:ext cx="1911379" cy="2795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71800" y="2214554"/>
            <a:ext cx="6372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Бабушка - 20 лук.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Внучка - ? в 4 раза 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м.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Осталось - 10 лук.                    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28384" y="1071546"/>
            <a:ext cx="829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/>
              <a:t> }</a:t>
            </a:r>
            <a:endParaRPr lang="ru-RU" sz="9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604448" y="2714620"/>
            <a:ext cx="5395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lang="ru-RU" sz="6600" b="1" dirty="0"/>
          </a:p>
        </p:txBody>
      </p:sp>
      <p:sp>
        <p:nvSpPr>
          <p:cNvPr id="12" name="Стрелка углом 11"/>
          <p:cNvSpPr/>
          <p:nvPr/>
        </p:nvSpPr>
        <p:spPr>
          <a:xfrm flipH="1">
            <a:off x="6804248" y="2636912"/>
            <a:ext cx="1296144" cy="64807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28604"/>
            <a:ext cx="9144000" cy="142876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>Работа с геометрическим материалом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571612"/>
            <a:ext cx="8229600" cy="4078301"/>
          </a:xfrm>
        </p:spPr>
        <p:txBody>
          <a:bodyPr/>
          <a:lstStyle/>
          <a:p>
            <a:pPr algn="ctr">
              <a:buFontTx/>
              <a:buNone/>
            </a:pPr>
            <a:endParaRPr lang="ru-RU" sz="4400" b="1" dirty="0" smtClean="0"/>
          </a:p>
          <a:p>
            <a:pPr algn="ctr">
              <a:buFontTx/>
              <a:buNone/>
            </a:pPr>
            <a:r>
              <a:rPr lang="ru-RU" sz="4400" b="1" dirty="0" smtClean="0"/>
              <a:t>с. 12, № 58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1547813" y="3141663"/>
            <a:ext cx="2160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itchFamily="34" charset="0"/>
            </a:endParaRPr>
          </a:p>
        </p:txBody>
      </p:sp>
      <p:pic>
        <p:nvPicPr>
          <p:cNvPr id="6" name="Рисунок 5" descr="C:\Users\1\Pictures\2014-05-25\Mail0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33600"/>
            <a:ext cx="2166550" cy="293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71800" y="2879235"/>
            <a:ext cx="6372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                   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28384" y="620688"/>
            <a:ext cx="432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/>
              <a:t> </a:t>
            </a:r>
            <a:endParaRPr lang="ru-RU" sz="96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10" y="476250"/>
            <a:ext cx="8501090" cy="102392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Итог  урока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27313" y="1714487"/>
            <a:ext cx="5761037" cy="3863987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rgbClr val="1337ED"/>
                </a:solidFill>
              </a:rPr>
              <a:t>Что мы повторили сегодня на уроке?</a:t>
            </a:r>
          </a:p>
          <a:p>
            <a:r>
              <a:rPr lang="ru-RU" sz="4000" dirty="0" smtClean="0">
                <a:solidFill>
                  <a:srgbClr val="1337ED"/>
                </a:solidFill>
              </a:rPr>
              <a:t>Какие задания понравились?</a:t>
            </a:r>
          </a:p>
          <a:p>
            <a:r>
              <a:rPr lang="ru-RU" sz="4000" dirty="0" smtClean="0">
                <a:solidFill>
                  <a:srgbClr val="1337ED"/>
                </a:solidFill>
              </a:rPr>
              <a:t>Какие вызвали затруднения</a:t>
            </a:r>
            <a:r>
              <a:rPr lang="ru-RU" dirty="0" smtClean="0">
                <a:solidFill>
                  <a:srgbClr val="1337ED"/>
                </a:solidFill>
              </a:rPr>
              <a:t>?</a:t>
            </a:r>
          </a:p>
        </p:txBody>
      </p:sp>
      <p:pic>
        <p:nvPicPr>
          <p:cNvPr id="20485" name="Picture 13" descr="C:\Users\ап\Desktop\1. Нумерация. Разряды\лист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714" y="642918"/>
            <a:ext cx="2700212" cy="3115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44007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08911" cy="223224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Самооценка учебной деятельности</a:t>
            </a:r>
            <a:r>
              <a:rPr lang="ru-RU" sz="4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emocii-2170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3888" y="3068960"/>
            <a:ext cx="2304256" cy="1777355"/>
          </a:xfrm>
          <a:prstGeom prst="rect">
            <a:avLst/>
          </a:prstGeom>
        </p:spPr>
      </p:pic>
      <p:pic>
        <p:nvPicPr>
          <p:cNvPr id="8" name="Рисунок 7" descr="emocii-2154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44208" y="3212976"/>
            <a:ext cx="1944216" cy="1656184"/>
          </a:xfrm>
          <a:prstGeom prst="rect">
            <a:avLst/>
          </a:prstGeom>
        </p:spPr>
      </p:pic>
      <p:pic>
        <p:nvPicPr>
          <p:cNvPr id="11" name="Рисунок 10" descr="emocii-2157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115616" y="3356992"/>
            <a:ext cx="1728192" cy="1410072"/>
          </a:xfrm>
          <a:prstGeom prst="rect">
            <a:avLst/>
          </a:prstGeom>
        </p:spPr>
      </p:pic>
      <p:sp>
        <p:nvSpPr>
          <p:cNvPr id="10" name="Улыбающееся лицо 9">
            <a:hlinkClick r:id="rId6" action="ppaction://hlinksldjump"/>
          </p:cNvPr>
          <p:cNvSpPr/>
          <p:nvPr/>
        </p:nvSpPr>
        <p:spPr>
          <a:xfrm>
            <a:off x="7643834" y="428604"/>
            <a:ext cx="642942" cy="64294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8" name="WordArt 6"/>
          <p:cNvSpPr>
            <a:spLocks noChangeArrowheads="1" noChangeShapeType="1" noTextEdit="1"/>
          </p:cNvSpPr>
          <p:nvPr/>
        </p:nvSpPr>
        <p:spPr bwMode="auto">
          <a:xfrm>
            <a:off x="2714612" y="2214554"/>
            <a:ext cx="5500726" cy="27860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стр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. 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12, № 59, ? 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2532" name="WordArt 7"/>
          <p:cNvSpPr>
            <a:spLocks noChangeArrowheads="1" noChangeShapeType="1" noTextEdit="1"/>
          </p:cNvSpPr>
          <p:nvPr/>
        </p:nvSpPr>
        <p:spPr bwMode="auto">
          <a:xfrm>
            <a:off x="1258888" y="836613"/>
            <a:ext cx="4968875" cy="1292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Домашнее задание:</a:t>
            </a:r>
          </a:p>
        </p:txBody>
      </p:sp>
      <p:pic>
        <p:nvPicPr>
          <p:cNvPr id="22533" name="Picture 5" descr="F:\Users\андрей\Downloads\рисунки\news_11744_image_preview.jpg"/>
          <p:cNvPicPr>
            <a:picLocks noChangeAspect="1" noChangeArrowheads="1"/>
          </p:cNvPicPr>
          <p:nvPr/>
        </p:nvPicPr>
        <p:blipFill>
          <a:blip r:embed="rId3" cstate="print"/>
          <a:srcRect l="25316" r="29114" b="8112"/>
          <a:stretch>
            <a:fillRect/>
          </a:stretch>
        </p:blipFill>
        <p:spPr bwMode="auto">
          <a:xfrm>
            <a:off x="6659563" y="357166"/>
            <a:ext cx="2270155" cy="3078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1\Pictures\2014-05-25\Mail0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84984"/>
            <a:ext cx="2232248" cy="333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68313" y="908050"/>
            <a:ext cx="8207375" cy="1152525"/>
          </a:xfrm>
          <a:noFill/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A50021"/>
                </a:solidFill>
              </a:rPr>
              <a:t>Мотивация к учебной деятельности</a:t>
            </a:r>
            <a:r>
              <a:rPr lang="ru-RU" sz="6000" b="1" dirty="0" smtClean="0">
                <a:solidFill>
                  <a:srgbClr val="A50021"/>
                </a:solidFill>
              </a:rPr>
              <a:t/>
            </a:r>
            <a:br>
              <a:rPr lang="ru-RU" sz="6000" b="1" dirty="0" smtClean="0">
                <a:solidFill>
                  <a:srgbClr val="A50021"/>
                </a:solidFill>
              </a:rPr>
            </a:br>
            <a:endParaRPr lang="ru-RU" sz="6000" b="1" dirty="0" smtClean="0">
              <a:solidFill>
                <a:srgbClr val="A50021"/>
              </a:solidFill>
            </a:endParaRPr>
          </a:p>
        </p:txBody>
      </p:sp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827088" y="2420938"/>
            <a:ext cx="71755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Долгожданный дан звонок –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Начинается урок!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Тут затеи и задачи,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Игры, шутки – всё для вас!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Пожелаем всем удачи –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За работу, в добрый час!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6" name="Picture 3" descr="newy6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340768"/>
            <a:ext cx="23431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57298"/>
            <a:ext cx="8892480" cy="321471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«Учитесь открывать </a:t>
            </a:r>
          </a:p>
          <a:p>
            <a:pPr>
              <a:lnSpc>
                <a:spcPct val="150000"/>
              </a:lnSpc>
            </a:pP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…….  </a:t>
            </a: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6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4786322"/>
            <a:ext cx="4572032" cy="1700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ТАЙНЫ </a:t>
            </a:r>
            <a:r>
              <a:rPr lang="ru-RU" sz="6000" b="1" dirty="0" smtClean="0">
                <a:solidFill>
                  <a:srgbClr val="002060"/>
                </a:solidFill>
                <a:latin typeface="+mj-lt"/>
              </a:rPr>
              <a:t>»</a:t>
            </a:r>
            <a:endParaRPr lang="ru-RU" sz="60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8048 L -0.00313 -0.2587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6" descr="C:\Documents and Settings\Я\Мои документы\Мои рисунки\Коллекция картинок (Microsoft)\j0439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0"/>
            <a:ext cx="8715404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сентября.</a:t>
            </a:r>
          </a:p>
          <a:p>
            <a:pPr algn="ctr">
              <a:defRPr/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Классная 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работа.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313" y="285750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208" name="Picture 40" descr="C:\Documents and Settings\Я\Мои документы\Мои рисунки\анимашки\смайлы\alfavit-43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4071938"/>
            <a:ext cx="2214562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9" name="Picture 41" descr="C:\Documents and Settings\Я\Мои документы\Мои рисунки\анимашки\смайлы\alfavit-48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4071938"/>
            <a:ext cx="23574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0" descr="C:\Documents and Settings\Я\Мои документы\Мои рисунки\анимашки\смайлы\alfavit-43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77072"/>
            <a:ext cx="2214562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14348" y="1052736"/>
            <a:ext cx="800105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 Сумма четырёх сотен, четырёх десятков и четырёх единиц равна 444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2348880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2. Число 28 больше 7 в 4 раза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335699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3. 1 меньше 87 в 86 раз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407707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4. При делении на 7 могут быть остатки 7 и 8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515719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5. Все двузначные числа — чётные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0"/>
            <a:ext cx="7704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Математический диктант   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7452320" y="188640"/>
            <a:ext cx="360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956376" y="0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14348" y="1052736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6. Частное чисел 120 и 4 равно 3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55679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7. Произведение чисел 36 и 3 равно 72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564904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9. Числа 42, 48, 54 делятся на 6 без остатка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212976"/>
            <a:ext cx="8246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10. Делимое - 75, делитель - 25, частное - 3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060848"/>
            <a:ext cx="58567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8. Разность чисел 180 и 3 равна 60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861048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11. Половина от суммы чисел 88 и 12 равна 45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581128"/>
            <a:ext cx="856895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/>
              <a:t>+  +  -  -  -  -  +  -  +  + -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411760" y="908720"/>
            <a:ext cx="56886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Решите задачу</a:t>
            </a:r>
            <a:endParaRPr lang="ru-RU" sz="4400" b="1" i="1" dirty="0">
              <a:solidFill>
                <a:srgbClr val="92D050"/>
              </a:solidFill>
            </a:endParaRPr>
          </a:p>
        </p:txBody>
      </p:sp>
      <p:pic>
        <p:nvPicPr>
          <p:cNvPr id="8" name="Picture 6" descr="http://priroda.inc.ru/animation/volf/363141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947" y="336857"/>
            <a:ext cx="1848766" cy="1723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39552" y="2348880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Волк пробежал по смешанному осеннему лесу 18км , а мимо хвойных деревьев его путь был в 3 раза больше. Сколько км пробежал волк мимо сосен и елей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16596"/>
            <a:ext cx="9514646" cy="727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40552" cy="7299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428596" y="357166"/>
            <a:ext cx="4214842" cy="15573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rgbClr val="0070C0"/>
                </a:solidFill>
                <a:latin typeface="+mj-lt"/>
              </a:rPr>
              <a:t>84 : 4 =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+mj-lt"/>
              </a:rPr>
              <a:t>963 : 3 =</a:t>
            </a:r>
            <a:endParaRPr lang="ru-RU" sz="4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71612"/>
            <a:ext cx="8352928" cy="785818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068960"/>
            <a:ext cx="8750206" cy="3528392"/>
          </a:xfr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_84   4                            _963   3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8     21                            9       321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_4                                   _6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  4                                     6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  0                                     _3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                                           3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                                             0</a:t>
            </a:r>
            <a:endParaRPr lang="ru-RU" sz="3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188640"/>
            <a:ext cx="8715436" cy="28083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000" b="1" dirty="0" smtClean="0">
                <a:solidFill>
                  <a:srgbClr val="0070C0"/>
                </a:solidFill>
                <a:latin typeface="+mj-lt"/>
              </a:rPr>
              <a:t>84 : 4 =  (80 + 4) : 4 = 80 : 4 + 4 : 4 = 21</a:t>
            </a:r>
          </a:p>
          <a:p>
            <a:pPr algn="just"/>
            <a:endParaRPr lang="ru-RU" sz="4000" b="1" dirty="0" smtClean="0">
              <a:solidFill>
                <a:srgbClr val="0070C0"/>
              </a:solidFill>
              <a:latin typeface="+mj-lt"/>
            </a:endParaRPr>
          </a:p>
          <a:p>
            <a:pPr algn="just"/>
            <a:r>
              <a:rPr lang="ru-RU" sz="4000" b="1" dirty="0" smtClean="0">
                <a:solidFill>
                  <a:srgbClr val="0070C0"/>
                </a:solidFill>
                <a:latin typeface="+mj-lt"/>
              </a:rPr>
              <a:t>963 : 3 = (900 + 60 + 3) : 3 = 900 : 3 + +60 : 3 + 3 : 3 = 321</a:t>
            </a:r>
            <a:endParaRPr lang="ru-RU" sz="4000" b="1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67544" y="3933056"/>
            <a:ext cx="571504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11560" y="4941168"/>
            <a:ext cx="674292" cy="9242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283968" y="5013176"/>
            <a:ext cx="576064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427984" y="5949280"/>
            <a:ext cx="432048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6"/>
          <p:cNvGrpSpPr/>
          <p:nvPr/>
        </p:nvGrpSpPr>
        <p:grpSpPr>
          <a:xfrm>
            <a:off x="1187624" y="3068960"/>
            <a:ext cx="1171732" cy="928694"/>
            <a:chOff x="1570810" y="2215348"/>
            <a:chExt cx="715174" cy="928694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1571604" y="2643182"/>
              <a:ext cx="714380" cy="158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1107257" y="2678901"/>
              <a:ext cx="928694" cy="158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Прямая соединительная линия 29"/>
          <p:cNvCxnSpPr/>
          <p:nvPr/>
        </p:nvCxnSpPr>
        <p:spPr>
          <a:xfrm>
            <a:off x="4211960" y="3933056"/>
            <a:ext cx="648072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37"/>
          <p:cNvGrpSpPr/>
          <p:nvPr/>
        </p:nvGrpSpPr>
        <p:grpSpPr>
          <a:xfrm>
            <a:off x="5148064" y="3068960"/>
            <a:ext cx="1710746" cy="928694"/>
            <a:chOff x="1570810" y="2215348"/>
            <a:chExt cx="715174" cy="928694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>
              <a:off x="1571604" y="2643182"/>
              <a:ext cx="714380" cy="158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 flipH="1" flipV="1">
              <a:off x="1107257" y="2678901"/>
              <a:ext cx="928694" cy="1588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Рисунок 3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2440" y="476672"/>
            <a:ext cx="93610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comp\Рабочий стол\Копия ПРКЛЮЧЕНИЯ СМАЙЛИКА\I ШАГ\ШАГ 1 К УЧЕБНОЙ ДЕЯТЕЛЬНОСТ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518</Words>
  <Application>Microsoft Office PowerPoint</Application>
  <PresentationFormat>Экран (4:3)</PresentationFormat>
  <Paragraphs>104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Полякова Е.В.    Математика  16.09.2022  Урок №9 Тема: «Приёмы письменного деления трёхзначных чисел на однозначные»  Цель урока: повторить алгоритм деления и  закрепить умения делить многозначные числа на однозначные. </vt:lpstr>
      <vt:lpstr>Мотивация к учебной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 </vt:lpstr>
      <vt:lpstr>Первичное закрепление Реши примеры:</vt:lpstr>
      <vt:lpstr>Презентация PowerPoint</vt:lpstr>
      <vt:lpstr>Презентация PowerPoint</vt:lpstr>
      <vt:lpstr>Реши задачу:</vt:lpstr>
      <vt:lpstr>Работа с геометрическим материалом</vt:lpstr>
      <vt:lpstr>Итог  урока</vt:lpstr>
      <vt:lpstr>Самооценка учебной деятельности  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Тема: «Приёмы письменного деления трёхзначных чисел на однозначные»</dc:title>
  <dc:creator>Пользователь</dc:creator>
  <cp:lastModifiedBy>Admin</cp:lastModifiedBy>
  <cp:revision>7</cp:revision>
  <dcterms:created xsi:type="dcterms:W3CDTF">2015-09-13T11:09:16Z</dcterms:created>
  <dcterms:modified xsi:type="dcterms:W3CDTF">2022-09-15T18:24:40Z</dcterms:modified>
</cp:coreProperties>
</file>