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6" r:id="rId4"/>
    <p:sldId id="279" r:id="rId5"/>
    <p:sldId id="280" r:id="rId6"/>
    <p:sldId id="258" r:id="rId7"/>
    <p:sldId id="277" r:id="rId8"/>
    <p:sldId id="286" r:id="rId9"/>
    <p:sldId id="281" r:id="rId10"/>
    <p:sldId id="287" r:id="rId11"/>
    <p:sldId id="282" r:id="rId12"/>
    <p:sldId id="288" r:id="rId13"/>
    <p:sldId id="259" r:id="rId14"/>
    <p:sldId id="289" r:id="rId15"/>
    <p:sldId id="283" r:id="rId16"/>
    <p:sldId id="290" r:id="rId17"/>
    <p:sldId id="260" r:id="rId18"/>
    <p:sldId id="261" r:id="rId19"/>
    <p:sldId id="262" r:id="rId20"/>
    <p:sldId id="263" r:id="rId21"/>
    <p:sldId id="264" r:id="rId22"/>
    <p:sldId id="291" r:id="rId23"/>
    <p:sldId id="266" r:id="rId24"/>
    <p:sldId id="265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Упаковка пищевых продуктов и товаров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09841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9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</a:t>
            </a:r>
            <a:endParaRPr lang="ru-RU" sz="3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ДимЛен\Desktop\pravila-upakovki-pishhevyix-produktov-30042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60647"/>
            <a:ext cx="5708625" cy="3996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3801616" cy="4572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материалу</a:t>
            </a:r>
          </a:p>
          <a:p>
            <a:pPr>
              <a:buNone/>
            </a:pPr>
            <a:r>
              <a:rPr lang="ru-RU" b="1" dirty="0" smtClean="0"/>
              <a:t>(металлическая, стеклянная, бумажная, полимерная) </a:t>
            </a:r>
          </a:p>
          <a:p>
            <a:endParaRPr lang="ru-RU" dirty="0"/>
          </a:p>
        </p:txBody>
      </p:sp>
      <p:pic>
        <p:nvPicPr>
          <p:cNvPr id="7170" name="Picture 2" descr="C:\Users\ДимЛен\Desktop\4.jpg"/>
          <p:cNvPicPr>
            <a:picLocks noChangeAspect="1" noChangeArrowheads="1"/>
          </p:cNvPicPr>
          <p:nvPr/>
        </p:nvPicPr>
        <p:blipFill>
          <a:blip r:embed="rId2" cstate="print"/>
          <a:srcRect l="18184" r="18873"/>
          <a:stretch>
            <a:fillRect/>
          </a:stretch>
        </p:blipFill>
        <p:spPr bwMode="auto">
          <a:xfrm>
            <a:off x="5724128" y="2708920"/>
            <a:ext cx="3240360" cy="1713944"/>
          </a:xfrm>
          <a:prstGeom prst="rect">
            <a:avLst/>
          </a:prstGeom>
          <a:noFill/>
        </p:spPr>
      </p:pic>
      <p:pic>
        <p:nvPicPr>
          <p:cNvPr id="7171" name="Picture 3" descr="C:\Users\ДимЛен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25144"/>
            <a:ext cx="5660615" cy="1887815"/>
          </a:xfrm>
          <a:prstGeom prst="rect">
            <a:avLst/>
          </a:prstGeom>
          <a:noFill/>
        </p:spPr>
      </p:pic>
      <p:pic>
        <p:nvPicPr>
          <p:cNvPr id="7172" name="Picture 4" descr="C:\Users\ДимЛен\Desktop\2.jpg"/>
          <p:cNvPicPr>
            <a:picLocks noChangeAspect="1" noChangeArrowheads="1"/>
          </p:cNvPicPr>
          <p:nvPr/>
        </p:nvPicPr>
        <p:blipFill>
          <a:blip r:embed="rId4" cstate="print"/>
          <a:srcRect l="1961" r="27451"/>
          <a:stretch>
            <a:fillRect/>
          </a:stretch>
        </p:blipFill>
        <p:spPr bwMode="auto">
          <a:xfrm>
            <a:off x="6372200" y="4581128"/>
            <a:ext cx="2592288" cy="1993901"/>
          </a:xfrm>
          <a:prstGeom prst="rect">
            <a:avLst/>
          </a:prstGeom>
          <a:noFill/>
        </p:spPr>
      </p:pic>
      <p:pic>
        <p:nvPicPr>
          <p:cNvPr id="7173" name="Picture 5" descr="C:\Users\ДимЛен\Desktop\6.jpg"/>
          <p:cNvPicPr>
            <a:picLocks noChangeAspect="1" noChangeArrowheads="1"/>
          </p:cNvPicPr>
          <p:nvPr/>
        </p:nvPicPr>
        <p:blipFill>
          <a:blip r:embed="rId5" cstate="print"/>
          <a:srcRect l="21773" r="28463"/>
          <a:stretch>
            <a:fillRect/>
          </a:stretch>
        </p:blipFill>
        <p:spPr bwMode="auto">
          <a:xfrm>
            <a:off x="6372200" y="980728"/>
            <a:ext cx="2304256" cy="1544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8092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052736"/>
            <a:ext cx="4248472" cy="20162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механической устойчивости</a:t>
            </a:r>
          </a:p>
          <a:p>
            <a:pPr>
              <a:buNone/>
            </a:pPr>
            <a:r>
              <a:rPr lang="ru-RU" b="1" dirty="0" smtClean="0"/>
              <a:t>(твердая, полутвердая, мягкая)</a:t>
            </a:r>
          </a:p>
        </p:txBody>
      </p:sp>
      <p:pic>
        <p:nvPicPr>
          <p:cNvPr id="9219" name="Picture 3" descr="C:\Users\ДимЛен\Desktop\6f48dd9a671cd685c0cb8dd88ccd--materialy-dlya-tvorchestva-upakovka-buraya-korobka-s-blankom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3356992"/>
            <a:ext cx="5903177" cy="3321520"/>
          </a:xfrm>
          <a:prstGeom prst="rect">
            <a:avLst/>
          </a:prstGeom>
          <a:noFill/>
        </p:spPr>
      </p:pic>
      <p:pic>
        <p:nvPicPr>
          <p:cNvPr id="9220" name="Picture 4" descr="C:\Users\ДимЛен\Desktop\53ad0ae2313ebadda081e1cb44f85c17.jpg"/>
          <p:cNvPicPr>
            <a:picLocks noChangeAspect="1" noChangeArrowheads="1"/>
          </p:cNvPicPr>
          <p:nvPr/>
        </p:nvPicPr>
        <p:blipFill>
          <a:blip r:embed="rId3" cstate="print"/>
          <a:srcRect t="20160" b="21881"/>
          <a:stretch>
            <a:fillRect/>
          </a:stretch>
        </p:blipFill>
        <p:spPr bwMode="auto">
          <a:xfrm>
            <a:off x="5541065" y="1268760"/>
            <a:ext cx="3602935" cy="2088232"/>
          </a:xfrm>
          <a:prstGeom prst="rect">
            <a:avLst/>
          </a:prstGeom>
          <a:noFill/>
        </p:spPr>
      </p:pic>
      <p:pic>
        <p:nvPicPr>
          <p:cNvPr id="9218" name="Picture 2" descr="C:\Users\ДимЛен\Desktop\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4633" y="3356992"/>
            <a:ext cx="3309367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12776"/>
            <a:ext cx="4032448" cy="230425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грузоподъемности </a:t>
            </a:r>
          </a:p>
          <a:p>
            <a:pPr>
              <a:buNone/>
            </a:pPr>
            <a:r>
              <a:rPr lang="ru-RU" b="1" dirty="0" smtClean="0"/>
              <a:t>( большегрузная, средней и малой грузоподъемности) </a:t>
            </a:r>
          </a:p>
          <a:p>
            <a:endParaRPr lang="ru-RU" dirty="0"/>
          </a:p>
        </p:txBody>
      </p:sp>
      <p:pic>
        <p:nvPicPr>
          <p:cNvPr id="10243" name="Picture 3" descr="C:\Users\ДимЛен\Desktop\shutterstock_3214697.jpg"/>
          <p:cNvPicPr>
            <a:picLocks noChangeAspect="1" noChangeArrowheads="1"/>
          </p:cNvPicPr>
          <p:nvPr/>
        </p:nvPicPr>
        <p:blipFill>
          <a:blip r:embed="rId2" cstate="print"/>
          <a:srcRect l="3593" t="7187" r="2079" b="6571"/>
          <a:stretch>
            <a:fillRect/>
          </a:stretch>
        </p:blipFill>
        <p:spPr bwMode="auto">
          <a:xfrm>
            <a:off x="467544" y="4005064"/>
            <a:ext cx="5828148" cy="2664296"/>
          </a:xfrm>
          <a:prstGeom prst="rect">
            <a:avLst/>
          </a:prstGeom>
          <a:noFill/>
        </p:spPr>
      </p:pic>
      <p:pic>
        <p:nvPicPr>
          <p:cNvPr id="10244" name="Picture 4" descr="C:\Users\ДимЛен\Desktop\10898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005064"/>
            <a:ext cx="2664295" cy="2664296"/>
          </a:xfrm>
          <a:prstGeom prst="rect">
            <a:avLst/>
          </a:prstGeom>
          <a:noFill/>
        </p:spPr>
      </p:pic>
      <p:pic>
        <p:nvPicPr>
          <p:cNvPr id="10245" name="Picture 5" descr="C:\Users\ДимЛен\Desktop\O1CN01Q2MAMZ1uI0626dzjE_!!6000000006013-0-tbvideo.jpg"/>
          <p:cNvPicPr>
            <a:picLocks noChangeAspect="1" noChangeArrowheads="1"/>
          </p:cNvPicPr>
          <p:nvPr/>
        </p:nvPicPr>
        <p:blipFill>
          <a:blip r:embed="rId4" cstate="print"/>
          <a:srcRect l="13495" t="6398" r="18585" b="12031"/>
          <a:stretch>
            <a:fillRect/>
          </a:stretch>
        </p:blipFill>
        <p:spPr bwMode="auto">
          <a:xfrm>
            <a:off x="5004048" y="1340768"/>
            <a:ext cx="3943834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64807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8075240" cy="10081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габаритам </a:t>
            </a:r>
          </a:p>
          <a:p>
            <a:pPr>
              <a:buNone/>
            </a:pPr>
            <a:r>
              <a:rPr lang="ru-RU" b="1" dirty="0" smtClean="0"/>
              <a:t>(крупно, средне и малогабаритные) </a:t>
            </a:r>
          </a:p>
        </p:txBody>
      </p:sp>
      <p:pic>
        <p:nvPicPr>
          <p:cNvPr id="14339" name="Picture 3" descr="C:\Users\ДимЛен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77072"/>
            <a:ext cx="4667672" cy="2780928"/>
          </a:xfrm>
          <a:prstGeom prst="rect">
            <a:avLst/>
          </a:prstGeom>
          <a:noFill/>
        </p:spPr>
      </p:pic>
      <p:pic>
        <p:nvPicPr>
          <p:cNvPr id="14340" name="Picture 4" descr="C:\Users\ДимЛен\Desktop\793-7933749_packaging-industry-beverage-can-bottles-blister-cart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32856"/>
            <a:ext cx="8820472" cy="2036271"/>
          </a:xfrm>
          <a:prstGeom prst="rect">
            <a:avLst/>
          </a:prstGeom>
          <a:noFill/>
        </p:spPr>
      </p:pic>
      <p:pic>
        <p:nvPicPr>
          <p:cNvPr id="14341" name="Picture 5" descr="C:\Users\ДимЛен\Desktop\Tara-i-upakovka-gruzov.-Markirov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5717" y="4149080"/>
            <a:ext cx="4178283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68760"/>
            <a:ext cx="3729608" cy="158417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кратности использования </a:t>
            </a:r>
          </a:p>
          <a:p>
            <a:pPr>
              <a:buNone/>
            </a:pPr>
            <a:r>
              <a:rPr lang="ru-RU" b="1" dirty="0" smtClean="0"/>
              <a:t>(одноразовая и многоразовая) </a:t>
            </a:r>
          </a:p>
          <a:p>
            <a:endParaRPr lang="ru-RU" dirty="0"/>
          </a:p>
        </p:txBody>
      </p:sp>
      <p:pic>
        <p:nvPicPr>
          <p:cNvPr id="11267" name="Picture 3" descr="C:\Users\ДимЛен\Desktop\025a9f1296b8b7cc3e7c19098cc4fc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121358"/>
            <a:ext cx="3779912" cy="2519942"/>
          </a:xfrm>
          <a:prstGeom prst="rect">
            <a:avLst/>
          </a:prstGeom>
          <a:noFill/>
        </p:spPr>
      </p:pic>
      <p:pic>
        <p:nvPicPr>
          <p:cNvPr id="11269" name="Picture 5" descr="C:\Users\ДимЛен\Desktop\8b7dc66f48_750c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033593"/>
            <a:ext cx="4824536" cy="3573731"/>
          </a:xfrm>
          <a:prstGeom prst="rect">
            <a:avLst/>
          </a:prstGeom>
          <a:noFill/>
        </p:spPr>
      </p:pic>
      <p:pic>
        <p:nvPicPr>
          <p:cNvPr id="11270" name="Picture 6" descr="C:\Users\ДимЛен\Desktop\Упаковка,ведра,бутылки.торты,яйц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1105" y="1628800"/>
            <a:ext cx="3922895" cy="251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12776"/>
            <a:ext cx="5256584" cy="136815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герметичности </a:t>
            </a:r>
          </a:p>
          <a:p>
            <a:pPr>
              <a:buNone/>
            </a:pPr>
            <a:r>
              <a:rPr lang="ru-RU" b="1" dirty="0" smtClean="0"/>
              <a:t>(герметичная и негерметичная) </a:t>
            </a:r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12290" name="Picture 2" descr="C:\Users\ДимЛен\Desktop\BP4L_-_August_-_Crop_bm0x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51003"/>
            <a:ext cx="4425998" cy="3906997"/>
          </a:xfrm>
          <a:prstGeom prst="rect">
            <a:avLst/>
          </a:prstGeom>
          <a:noFill/>
        </p:spPr>
      </p:pic>
      <p:pic>
        <p:nvPicPr>
          <p:cNvPr id="12291" name="Picture 3" descr="C:\Users\ДимЛен\Desktop\tara-polimernaya_5913765e71bbd.jpg"/>
          <p:cNvPicPr>
            <a:picLocks noChangeAspect="1" noChangeArrowheads="1"/>
          </p:cNvPicPr>
          <p:nvPr/>
        </p:nvPicPr>
        <p:blipFill>
          <a:blip r:embed="rId3" cstate="print"/>
          <a:srcRect l="9820" r="8875"/>
          <a:stretch>
            <a:fillRect/>
          </a:stretch>
        </p:blipFill>
        <p:spPr bwMode="auto">
          <a:xfrm>
            <a:off x="6588224" y="1980004"/>
            <a:ext cx="2555776" cy="2284888"/>
          </a:xfrm>
          <a:prstGeom prst="rect">
            <a:avLst/>
          </a:prstGeom>
          <a:noFill/>
        </p:spPr>
      </p:pic>
      <p:pic>
        <p:nvPicPr>
          <p:cNvPr id="12293" name="Picture 5" descr="C:\Users\ДимЛен\Desktop\704-01-01_siniy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2339" y="4221089"/>
            <a:ext cx="4801661" cy="2636912"/>
          </a:xfrm>
          <a:prstGeom prst="rect">
            <a:avLst/>
          </a:prstGeom>
          <a:noFill/>
        </p:spPr>
      </p:pic>
      <p:pic>
        <p:nvPicPr>
          <p:cNvPr id="12294" name="Picture 6" descr="C:\Users\ДимЛен\Desktop\aae0eea1917cd49b833c090cb69ae316.jpg"/>
          <p:cNvPicPr>
            <a:picLocks noChangeAspect="1" noChangeArrowheads="1"/>
          </p:cNvPicPr>
          <p:nvPr/>
        </p:nvPicPr>
        <p:blipFill>
          <a:blip r:embed="rId5" cstate="print"/>
          <a:srcRect t="11181"/>
          <a:stretch>
            <a:fillRect/>
          </a:stretch>
        </p:blipFill>
        <p:spPr bwMode="auto">
          <a:xfrm>
            <a:off x="6603776" y="0"/>
            <a:ext cx="2540224" cy="1933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3888432" cy="12961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конструкции </a:t>
            </a:r>
          </a:p>
          <a:p>
            <a:pPr>
              <a:buNone/>
            </a:pPr>
            <a:r>
              <a:rPr lang="ru-RU" b="1" dirty="0" smtClean="0"/>
              <a:t>(складная, разборная и неразборная)</a:t>
            </a:r>
            <a:endParaRPr lang="ru-RU" dirty="0"/>
          </a:p>
        </p:txBody>
      </p:sp>
      <p:pic>
        <p:nvPicPr>
          <p:cNvPr id="13315" name="Picture 3" descr="C:\Users\ДимЛен\Desktop\2017110218291637287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5" y="2663195"/>
            <a:ext cx="4355976" cy="4194805"/>
          </a:xfrm>
          <a:prstGeom prst="rect">
            <a:avLst/>
          </a:prstGeom>
          <a:noFill/>
        </p:spPr>
      </p:pic>
      <p:pic>
        <p:nvPicPr>
          <p:cNvPr id="13316" name="Picture 4" descr="C:\Users\ДимЛен\Desktop\konteyner_splosh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9529"/>
            <a:ext cx="4248472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Упаковочные средства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268760"/>
            <a:ext cx="7787208" cy="187220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Упаковочные средства- </a:t>
            </a:r>
            <a:r>
              <a:rPr lang="ru-RU" dirty="0" smtClean="0"/>
              <a:t>это совокупность средств форм и вспомогательных изделий, предназначенных для размещения, обертывания и удерживания продукции. </a:t>
            </a: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Укупорочные средства- </a:t>
            </a:r>
            <a:r>
              <a:rPr lang="ru-RU" dirty="0" smtClean="0"/>
              <a:t>это специальные средства по запечатыванию тары после ее наполнения. </a:t>
            </a: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 ним относятся: </a:t>
            </a:r>
            <a:r>
              <a:rPr lang="ru-RU" dirty="0" err="1" smtClean="0"/>
              <a:t>кронепробки</a:t>
            </a:r>
            <a:r>
              <a:rPr lang="ru-RU" dirty="0" smtClean="0"/>
              <a:t>, крышки, алюминиевые колпачки, полимерные материалы, деревянные и натуральные пробки, </a:t>
            </a:r>
            <a:r>
              <a:rPr lang="ru-RU" dirty="0" err="1" smtClean="0"/>
              <a:t>бушоны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5362" name="Picture 2" descr="C:\Users\ДимЛен\Desktop\upak-header-1024x6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3" y="3472310"/>
            <a:ext cx="5076057" cy="3385690"/>
          </a:xfrm>
          <a:prstGeom prst="rect">
            <a:avLst/>
          </a:prstGeom>
          <a:noFill/>
        </p:spPr>
      </p:pic>
      <p:pic>
        <p:nvPicPr>
          <p:cNvPr id="15363" name="Picture 3" descr="C:\Users\ДимЛен\Desktop\HTB1HvigXJfvK1RjSspoq6zfNpX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29001"/>
            <a:ext cx="4104456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Кронепробка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бушон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мюзле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340768"/>
            <a:ext cx="7715200" cy="259228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Кронепробка</a:t>
            </a:r>
            <a:r>
              <a:rPr lang="ru-RU" b="1" dirty="0" smtClean="0"/>
              <a:t>- это металлический колпачок с уплотненной прокладкой. </a:t>
            </a:r>
          </a:p>
          <a:p>
            <a:r>
              <a:rPr lang="ru-RU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Бушон</a:t>
            </a:r>
            <a:r>
              <a:rPr lang="ru-RU" b="1" dirty="0" smtClean="0"/>
              <a:t>- это крышка, навинчиваемая на горловину тубы. </a:t>
            </a:r>
          </a:p>
          <a:p>
            <a:r>
              <a:rPr lang="ru-RU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Мюзле</a:t>
            </a:r>
            <a:r>
              <a:rPr lang="ru-RU" b="1" dirty="0" smtClean="0"/>
              <a:t>- металлическое средство, применяемое для укупоривания бутылок с пищевыми жидкостями, имеющие избыточное давление. </a:t>
            </a:r>
            <a:endParaRPr lang="ru-RU" b="1" dirty="0"/>
          </a:p>
        </p:txBody>
      </p:sp>
      <p:pic>
        <p:nvPicPr>
          <p:cNvPr id="16386" name="Picture 2" descr="C:\Users\ДимЛен\Desktop\cc62a437-3f49-4761-89ad-75fc338d0aa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78605"/>
            <a:ext cx="4104456" cy="2879396"/>
          </a:xfrm>
          <a:prstGeom prst="rect">
            <a:avLst/>
          </a:prstGeom>
          <a:noFill/>
        </p:spPr>
      </p:pic>
      <p:pic>
        <p:nvPicPr>
          <p:cNvPr id="16387" name="Picture 3" descr="C:\Users\ДимЛен\Desktop\amad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3999459"/>
            <a:ext cx="4283968" cy="2858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Требования к упаковке 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 Безопасность, экологическая безопасность. </a:t>
            </a:r>
          </a:p>
          <a:p>
            <a:pPr>
              <a:buNone/>
            </a:pPr>
            <a:r>
              <a:rPr lang="ru-RU" b="1" dirty="0" smtClean="0"/>
              <a:t>2. Надежность. </a:t>
            </a:r>
          </a:p>
          <a:p>
            <a:pPr>
              <a:buNone/>
            </a:pPr>
            <a:r>
              <a:rPr lang="ru-RU" b="1" dirty="0" smtClean="0"/>
              <a:t>3. Экономическая эффективность. </a:t>
            </a:r>
          </a:p>
          <a:p>
            <a:pPr>
              <a:buNone/>
            </a:pPr>
            <a:r>
              <a:rPr lang="ru-RU" b="1" dirty="0" smtClean="0"/>
              <a:t>4. Совместимость с продуктами. </a:t>
            </a:r>
          </a:p>
          <a:p>
            <a:pPr>
              <a:buNone/>
            </a:pPr>
            <a:r>
              <a:rPr lang="ru-RU" b="1" dirty="0" smtClean="0"/>
              <a:t>5. Эстетичность. </a:t>
            </a:r>
          </a:p>
          <a:p>
            <a:pPr>
              <a:buNone/>
            </a:pPr>
            <a:r>
              <a:rPr lang="ru-RU" b="1" dirty="0" smtClean="0"/>
              <a:t>6. Взаимозаменяемость.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Упаковка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84784"/>
            <a:ext cx="7859216" cy="230425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Упаковка- средство, обеспечивающее защиту продуктов от повреждений и потерь при транспортировании и хранении. </a:t>
            </a:r>
          </a:p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 элементам упаковки относятся: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933056"/>
            <a:ext cx="6480720" cy="72008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тара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661248"/>
            <a:ext cx="6480720" cy="720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укупорочные средства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797152"/>
            <a:ext cx="6480720" cy="72008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упаковочные средства </a:t>
            </a:r>
            <a:endParaRPr lang="ru-RU" sz="36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Маркировка пищевых продуктов 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Маркировка</a:t>
            </a:r>
            <a:r>
              <a:rPr lang="ru-RU" b="1" dirty="0" smtClean="0"/>
              <a:t>- это текст или условное назначение, нанесенное на упаковку или товар, назначенные для идентификации товара и доведения до потребителя информации об изготовителях, количественных и качественных характеристик товара. </a:t>
            </a:r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4305672" cy="9144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Функции маркировки: 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060848"/>
            <a:ext cx="3945632" cy="1296144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Информационная</a:t>
            </a:r>
          </a:p>
          <a:p>
            <a:r>
              <a:rPr lang="ru-RU" b="1" dirty="0" smtClean="0"/>
              <a:t>Идентификационная </a:t>
            </a:r>
          </a:p>
          <a:p>
            <a:endParaRPr lang="ru-RU" dirty="0"/>
          </a:p>
        </p:txBody>
      </p:sp>
      <p:pic>
        <p:nvPicPr>
          <p:cNvPr id="17411" name="Picture 3" descr="C:\Users\ДимЛен\Desktop\image-98.jpg"/>
          <p:cNvPicPr>
            <a:picLocks noChangeAspect="1" noChangeArrowheads="1"/>
          </p:cNvPicPr>
          <p:nvPr/>
        </p:nvPicPr>
        <p:blipFill>
          <a:blip r:embed="rId2" cstate="print"/>
          <a:srcRect l="9450" r="13901" b="67800"/>
          <a:stretch>
            <a:fillRect/>
          </a:stretch>
        </p:blipFill>
        <p:spPr bwMode="auto">
          <a:xfrm>
            <a:off x="539552" y="3645024"/>
            <a:ext cx="8604448" cy="2664296"/>
          </a:xfrm>
          <a:prstGeom prst="rect">
            <a:avLst/>
          </a:prstGeom>
          <a:noFill/>
        </p:spPr>
      </p:pic>
      <p:pic>
        <p:nvPicPr>
          <p:cNvPr id="8" name="Picture 3" descr="C:\Users\ДимЛен\Desktop\image-98.jpg"/>
          <p:cNvPicPr>
            <a:picLocks noChangeAspect="1" noChangeArrowheads="1"/>
          </p:cNvPicPr>
          <p:nvPr/>
        </p:nvPicPr>
        <p:blipFill>
          <a:blip r:embed="rId2" cstate="print"/>
          <a:srcRect l="54599" t="51533" r="6551" b="16267"/>
          <a:stretch>
            <a:fillRect/>
          </a:stretch>
        </p:blipFill>
        <p:spPr bwMode="auto">
          <a:xfrm>
            <a:off x="5205475" y="692696"/>
            <a:ext cx="3938525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имЛен\Desktop\1433224660_9447784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6117"/>
            <a:ext cx="9144000" cy="57632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Виды маркировок: 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Производственная </a:t>
            </a:r>
          </a:p>
          <a:p>
            <a:r>
              <a:rPr lang="ru-RU" b="1" dirty="0" smtClean="0"/>
              <a:t>Торговая </a:t>
            </a:r>
          </a:p>
          <a:p>
            <a:r>
              <a:rPr lang="ru-RU" b="1" dirty="0" smtClean="0"/>
              <a:t>Носителями производственной маркировки могут быть этикетки, </a:t>
            </a:r>
            <a:r>
              <a:rPr lang="ru-RU" b="1" dirty="0" err="1" smtClean="0"/>
              <a:t>кольеретки</a:t>
            </a:r>
            <a:r>
              <a:rPr lang="ru-RU" b="1" dirty="0" smtClean="0"/>
              <a:t>, бирки, ярлыки, вкладыши, клейма и штампы.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 элемента маркировки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Маркировка состоит из 3 элементов: </a:t>
            </a:r>
          </a:p>
          <a:p>
            <a:r>
              <a:rPr lang="ru-RU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текст, </a:t>
            </a:r>
          </a:p>
          <a:p>
            <a:r>
              <a:rPr lang="ru-RU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рисунки </a:t>
            </a:r>
          </a:p>
          <a:p>
            <a:r>
              <a:rPr lang="ru-RU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информационные знаки. </a:t>
            </a:r>
          </a:p>
          <a:p>
            <a:r>
              <a:rPr lang="ru-RU" b="1" dirty="0" smtClean="0"/>
              <a:t>В соответствии с </a:t>
            </a:r>
            <a:r>
              <a:rPr lang="ru-RU" b="1" dirty="0" err="1" smtClean="0"/>
              <a:t>ГОСТом</a:t>
            </a:r>
            <a:r>
              <a:rPr lang="ru-RU" b="1" dirty="0" smtClean="0"/>
              <a:t> в тексте при маркировке должны быть приведены следующие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меры: </a:t>
            </a:r>
          </a:p>
          <a:p>
            <a:r>
              <a:rPr lang="ru-RU" b="1" i="1" dirty="0" smtClean="0"/>
              <a:t>Наименование продукта (достоверная характеристика с указанием отличительных свойств) </a:t>
            </a:r>
          </a:p>
          <a:p>
            <a:r>
              <a:rPr lang="ru-RU" b="1" i="1" dirty="0" smtClean="0"/>
              <a:t>Наименование и местонахождение предприятия изготовителя </a:t>
            </a:r>
          </a:p>
          <a:p>
            <a:r>
              <a:rPr lang="ru-RU" b="1" i="1" dirty="0" smtClean="0"/>
              <a:t>Товарный знак </a:t>
            </a:r>
          </a:p>
          <a:p>
            <a:r>
              <a:rPr lang="ru-RU" b="1" i="1" dirty="0" smtClean="0"/>
              <a:t>Масса нетто </a:t>
            </a:r>
            <a:endParaRPr lang="ru-RU" b="1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Информационные знаки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Информационные знаки- </a:t>
            </a:r>
            <a:r>
              <a:rPr lang="ru-RU" b="1" dirty="0" smtClean="0"/>
              <a:t>это условные обозначения, предназначенные для идентификации отдельных или совокупных характеристик товара. </a:t>
            </a:r>
          </a:p>
        </p:txBody>
      </p:sp>
      <p:pic>
        <p:nvPicPr>
          <p:cNvPr id="18434" name="Picture 2" descr="C:\Users\ДимЛен\Desktop\img13.jpg"/>
          <p:cNvPicPr>
            <a:picLocks noChangeAspect="1" noChangeArrowheads="1"/>
          </p:cNvPicPr>
          <p:nvPr/>
        </p:nvPicPr>
        <p:blipFill>
          <a:blip r:embed="rId2" cstate="print"/>
          <a:srcRect l="5333" t="31379" r="9333" b="11111"/>
          <a:stretch>
            <a:fillRect/>
          </a:stretch>
        </p:blipFill>
        <p:spPr bwMode="auto">
          <a:xfrm>
            <a:off x="1475656" y="3501008"/>
            <a:ext cx="5976664" cy="3020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Группы информационных знаков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84784"/>
            <a:ext cx="7772400" cy="302433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товарные знаки, </a:t>
            </a:r>
          </a:p>
          <a:p>
            <a:r>
              <a:rPr lang="ru-RU" b="1" dirty="0" smtClean="0"/>
              <a:t>знаки мест происхождения товаров, </a:t>
            </a:r>
          </a:p>
          <a:p>
            <a:r>
              <a:rPr lang="ru-RU" b="1" dirty="0" smtClean="0"/>
              <a:t>знаки соответствия и качества, </a:t>
            </a:r>
          </a:p>
          <a:p>
            <a:r>
              <a:rPr lang="ru-RU" b="1" dirty="0" smtClean="0"/>
              <a:t>штриховые коды, </a:t>
            </a:r>
          </a:p>
          <a:p>
            <a:r>
              <a:rPr lang="ru-RU" b="1" dirty="0" smtClean="0"/>
              <a:t>информационные знаки потребительских свойств товара.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Товарные знаки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165618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Товарные знаки позволяют отличать продукцию одних юридических лиц от других. </a:t>
            </a:r>
          </a:p>
          <a:p>
            <a:r>
              <a:rPr lang="ru-RU" b="1" dirty="0" smtClean="0"/>
              <a:t>Товарный знак также обязательно должен быть зарегистрирован в патентном обществе.</a:t>
            </a:r>
            <a:endParaRPr lang="ru-RU" b="1" dirty="0"/>
          </a:p>
        </p:txBody>
      </p:sp>
      <p:pic>
        <p:nvPicPr>
          <p:cNvPr id="5" name="Picture 2" descr="C:\Users\ДимЛен\Desktop\slide-35.jpg"/>
          <p:cNvPicPr>
            <a:picLocks noChangeAspect="1" noChangeArrowheads="1"/>
          </p:cNvPicPr>
          <p:nvPr/>
        </p:nvPicPr>
        <p:blipFill>
          <a:blip r:embed="rId2" cstate="print"/>
          <a:srcRect l="10382" t="46206" r="8866" b="38392"/>
          <a:stretch>
            <a:fillRect/>
          </a:stretch>
        </p:blipFill>
        <p:spPr bwMode="auto">
          <a:xfrm>
            <a:off x="467544" y="3068960"/>
            <a:ext cx="8676456" cy="1512168"/>
          </a:xfrm>
          <a:prstGeom prst="rect">
            <a:avLst/>
          </a:prstGeom>
          <a:noFill/>
        </p:spPr>
      </p:pic>
      <p:pic>
        <p:nvPicPr>
          <p:cNvPr id="19459" name="Picture 3" descr="C:\Users\ДимЛен\Desktop\выапрол.jpg"/>
          <p:cNvPicPr>
            <a:picLocks noChangeAspect="1" noChangeArrowheads="1"/>
          </p:cNvPicPr>
          <p:nvPr/>
        </p:nvPicPr>
        <p:blipFill>
          <a:blip r:embed="rId3" cstate="print"/>
          <a:srcRect t="16985" b="36886"/>
          <a:stretch>
            <a:fillRect/>
          </a:stretch>
        </p:blipFill>
        <p:spPr bwMode="auto">
          <a:xfrm>
            <a:off x="1691680" y="4725144"/>
            <a:ext cx="6937884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Знаки соответствия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12776"/>
            <a:ext cx="5817840" cy="45365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Знаки соответствия- </a:t>
            </a:r>
            <a:r>
              <a:rPr lang="ru-RU" b="1" dirty="0" smtClean="0"/>
              <a:t>это зарегистрированные в установленном порядке знаки, которые подтверждают соответствие данного товара требованиям на данной территории. </a:t>
            </a:r>
          </a:p>
        </p:txBody>
      </p:sp>
      <p:pic>
        <p:nvPicPr>
          <p:cNvPr id="20482" name="Picture 2" descr="C:\Users\ДимЛен\Desktop\slide-35.jpg"/>
          <p:cNvPicPr>
            <a:picLocks noChangeAspect="1" noChangeArrowheads="1"/>
          </p:cNvPicPr>
          <p:nvPr/>
        </p:nvPicPr>
        <p:blipFill>
          <a:blip r:embed="rId2" cstate="print"/>
          <a:srcRect l="18457" t="75943" r="23863" b="10196"/>
          <a:stretch>
            <a:fillRect/>
          </a:stretch>
        </p:blipFill>
        <p:spPr bwMode="auto">
          <a:xfrm>
            <a:off x="567687" y="4941168"/>
            <a:ext cx="8653945" cy="1557710"/>
          </a:xfrm>
          <a:prstGeom prst="rect">
            <a:avLst/>
          </a:prstGeom>
          <a:noFill/>
        </p:spPr>
      </p:pic>
      <p:pic>
        <p:nvPicPr>
          <p:cNvPr id="5" name="Picture 2" descr="C:\Users\ДимЛен\Desktop\slide-13.jpg"/>
          <p:cNvPicPr>
            <a:picLocks noChangeAspect="1" noChangeArrowheads="1"/>
          </p:cNvPicPr>
          <p:nvPr/>
        </p:nvPicPr>
        <p:blipFill>
          <a:blip r:embed="rId3" cstate="print"/>
          <a:srcRect l="8148" t="10671" r="71087" b="42884"/>
          <a:stretch>
            <a:fillRect/>
          </a:stretch>
        </p:blipFill>
        <p:spPr bwMode="auto">
          <a:xfrm>
            <a:off x="6948264" y="1340768"/>
            <a:ext cx="1977219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848872" cy="144016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Знаки соответствия. 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Информационные знаки потребительских свойств. </a:t>
            </a:r>
            <a:endParaRPr lang="ru-RU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520"/>
          </a:xfrm>
        </p:spPr>
        <p:txBody>
          <a:bodyPr/>
          <a:lstStyle/>
          <a:p>
            <a:r>
              <a:rPr lang="ru-RU" b="1" dirty="0" smtClean="0"/>
              <a:t>Информационные знаки потребительских свойств- компонентные, размерные, манипуляционные, предупредительные, экологические. </a:t>
            </a:r>
          </a:p>
          <a:p>
            <a:endParaRPr lang="ru-RU" dirty="0"/>
          </a:p>
        </p:txBody>
      </p:sp>
      <p:pic>
        <p:nvPicPr>
          <p:cNvPr id="21507" name="Picture 3" descr="C:\Users\ДимЛен\Desktop\укенг.jpg"/>
          <p:cNvPicPr>
            <a:picLocks noChangeAspect="1" noChangeArrowheads="1"/>
          </p:cNvPicPr>
          <p:nvPr/>
        </p:nvPicPr>
        <p:blipFill>
          <a:blip r:embed="rId2" cstate="print"/>
          <a:srcRect l="51912" t="45764" r="6559" b="11017"/>
          <a:stretch>
            <a:fillRect/>
          </a:stretch>
        </p:blipFill>
        <p:spPr bwMode="auto">
          <a:xfrm>
            <a:off x="2843808" y="4077072"/>
            <a:ext cx="4176464" cy="2436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859216" cy="72008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Виды упаковок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5517232"/>
            <a:ext cx="7560840" cy="936104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ru-RU" b="1" dirty="0" smtClean="0"/>
              <a:t>    Неотъемлемой частью упаковки является маркировка и печатная информация с описанием товара, нанесенная на упаковку или вложенное в нее. 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924944"/>
            <a:ext cx="6696744" cy="115212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Внешняя упаковка – это материал, служащий защитой для внутренней упаковки и удаляемый при подготовке материала к употреблению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700808"/>
            <a:ext cx="6696744" cy="108012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Внутренняя упаковка – это непосредственное вместилище товара (флакон, бутылочка,…)</a:t>
            </a:r>
            <a:endParaRPr lang="ru-RU" sz="24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4221088"/>
            <a:ext cx="6696744" cy="115212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Транспортная упаковка (тара) – вместилище, необходимое для хранения, идентификации и транспортировки товара. 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899592" y="1556792"/>
            <a:ext cx="367240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9592" y="1556792"/>
            <a:ext cx="0" cy="33843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трелка вправо 11"/>
          <p:cNvSpPr/>
          <p:nvPr/>
        </p:nvSpPr>
        <p:spPr>
          <a:xfrm>
            <a:off x="1043608" y="2060848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043608" y="3356992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043608" y="4581128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6408712" cy="114300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Знаки соответствия. 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Компонентные знаки </a:t>
            </a:r>
            <a:endParaRPr lang="ru-RU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84784"/>
            <a:ext cx="6696744" cy="151216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Компонентные знаки несут в себе информацию о компонентах данного товара. </a:t>
            </a:r>
          </a:p>
        </p:txBody>
      </p:sp>
      <p:pic>
        <p:nvPicPr>
          <p:cNvPr id="38913" name="Picture 1" descr="C:\Users\ДимЛен\Desktop\img12.jpg"/>
          <p:cNvPicPr>
            <a:picLocks noChangeAspect="1" noChangeArrowheads="1"/>
          </p:cNvPicPr>
          <p:nvPr/>
        </p:nvPicPr>
        <p:blipFill>
          <a:blip r:embed="rId2" cstate="print"/>
          <a:srcRect l="8859" t="52100" r="12298" b="3801"/>
          <a:stretch>
            <a:fillRect/>
          </a:stretch>
        </p:blipFill>
        <p:spPr bwMode="auto">
          <a:xfrm>
            <a:off x="467544" y="3356992"/>
            <a:ext cx="8676456" cy="2729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Знаки соответствия. 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/>
            </a:r>
            <a:b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Размерные знаки</a:t>
            </a:r>
            <a:endParaRPr lang="ru-RU" sz="3200" b="1" dirty="0"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Размерные характеризуют товар количественно. </a:t>
            </a:r>
          </a:p>
          <a:p>
            <a:endParaRPr lang="ru-RU" dirty="0"/>
          </a:p>
        </p:txBody>
      </p:sp>
      <p:pic>
        <p:nvPicPr>
          <p:cNvPr id="37890" name="Picture 2" descr="C:\Users\ДимЛен\Desktop\img7.jpg"/>
          <p:cNvPicPr>
            <a:picLocks noChangeAspect="1" noChangeArrowheads="1"/>
          </p:cNvPicPr>
          <p:nvPr/>
        </p:nvPicPr>
        <p:blipFill>
          <a:blip r:embed="rId2" cstate="print"/>
          <a:srcRect l="53503" t="51965" r="18935" b="30824"/>
          <a:stretch>
            <a:fillRect/>
          </a:stretch>
        </p:blipFill>
        <p:spPr bwMode="auto">
          <a:xfrm>
            <a:off x="1043608" y="5445224"/>
            <a:ext cx="2232248" cy="1045419"/>
          </a:xfrm>
          <a:prstGeom prst="rect">
            <a:avLst/>
          </a:prstGeom>
          <a:noFill/>
        </p:spPr>
      </p:pic>
      <p:pic>
        <p:nvPicPr>
          <p:cNvPr id="37891" name="Picture 3" descr="C:\Users\ДимЛен\Desktop\image03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068960"/>
            <a:ext cx="7672364" cy="2154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208912" cy="114300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Знаки соответствия. 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Манипуляционные знаки</a:t>
            </a:r>
            <a:endParaRPr lang="ru-RU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924944"/>
            <a:ext cx="4032448" cy="3430616"/>
          </a:xfrm>
        </p:spPr>
        <p:txBody>
          <a:bodyPr/>
          <a:lstStyle/>
          <a:p>
            <a:r>
              <a:rPr lang="ru-RU" b="1" dirty="0" smtClean="0"/>
              <a:t>Манипуляционные указывают, где открывать товар.</a:t>
            </a:r>
          </a:p>
          <a:p>
            <a:endParaRPr lang="ru-RU" dirty="0"/>
          </a:p>
        </p:txBody>
      </p:sp>
      <p:sp>
        <p:nvSpPr>
          <p:cNvPr id="36867" name="AutoShape 3" descr="http://konspekta.net/zdamsamru/baza1/76381371514.files/image059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://konspekta.net/zdamsamru/baza1/76381371514.files/image061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9" name="AutoShape 5" descr="http://konspekta.net/zdamsamru/baza1/76381371514.files/image063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http://konspekta.net/zdamsamru/baza1/76381371514.files/image065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1" name="AutoShape 7" descr="http://konspekta.net/zdamsamru/baza1/76381371514.files/image067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http://konspekta.net/zdamsamru/baza1/76381371514.files/image069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3" name="AutoShape 9" descr="http://konspekta.net/zdamsamru/baza1/76381371514.files/image071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4" name="AutoShape 10" descr="http://konspekta.net/zdamsamru/baza1/76381371514.files/image073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5" name="AutoShape 11" descr="http://konspekta.net/zdamsamru/baza1/76381371514.files/image075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6" name="AutoShape 12" descr="http://konspekta.net/zdamsamru/baza1/76381371514.files/image077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7" name="AutoShape 13" descr="http://konspekta.net/zdamsamru/baza1/76381371514.files/image079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8" name="AutoShape 14" descr="http://konspekta.net/zdamsamru/baza1/76381371514.files/image081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9" name="AutoShape 15" descr="http://konspekta.net/zdamsamru/baza1/76381371514.files/image083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0" name="AutoShape 16" descr="http://konspekta.net/zdamsamru/baza1/76381371514.files/image085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1" name="AutoShape 17" descr="http://konspekta.net/zdamsamru/baza1/76381371514.files/image087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2" name="AutoShape 18" descr="http://konspekta.net/zdamsamru/baza1/76381371514.files/image089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3" name="AutoShape 19" descr="http://konspekta.net/zdamsamru/baza1/76381371514.files/image091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4" name="AutoShape 20" descr="http://konspekta.net/zdamsamru/baza1/76381371514.files/image093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5" name="AutoShape 21" descr="http://konspekta.net/zdamsamru/baza1/76381371514.files/image095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6" name="AutoShape 22" descr="http://konspekta.net/zdamsamru/baza1/76381371514.files/image097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7" name="AutoShape 23" descr="http://konspekta.net/zdamsamru/baza1/76381371514.files/image099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8" name="AutoShape 24" descr="http://konspekta.net/zdamsamru/baza1/76381371514.files/image101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9" name="AutoShape 25" descr="http://konspekta.net/zdamsamru/baza1/76381371514.files/image103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90" name="AutoShape 26" descr="http://konspekta.net/zdamsamru/baza1/76381371514.files/image105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91" name="AutoShape 27" descr="http://konspekta.net/zdamsamru/baza1/76381371514.files/image107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92" name="AutoShape 28" descr="http://konspekta.net/zdamsamru/baza1/76381371514.files/image109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93" name="AutoShape 29" descr="http://konspekta.net/zdamsamru/baza1/76381371514.files/image110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AutoShape 2" descr="http://konspekta.net/zdamsamru/baza1/76381371514.files/image057.gif"/>
          <p:cNvSpPr>
            <a:spLocks noChangeAspect="1" noChangeArrowheads="1"/>
          </p:cNvSpPr>
          <p:nvPr/>
        </p:nvSpPr>
        <p:spPr bwMode="auto">
          <a:xfrm>
            <a:off x="92075" y="-523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94" name="Picture 30" descr="C:\Users\ДимЛен\Desktop\021.jpg"/>
          <p:cNvPicPr>
            <a:picLocks noChangeAspect="1" noChangeArrowheads="1"/>
          </p:cNvPicPr>
          <p:nvPr/>
        </p:nvPicPr>
        <p:blipFill>
          <a:blip r:embed="rId2" cstate="print"/>
          <a:srcRect t="20388"/>
          <a:stretch>
            <a:fillRect/>
          </a:stretch>
        </p:blipFill>
        <p:spPr bwMode="auto">
          <a:xfrm>
            <a:off x="5004048" y="4221088"/>
            <a:ext cx="4139952" cy="2471934"/>
          </a:xfrm>
          <a:prstGeom prst="rect">
            <a:avLst/>
          </a:prstGeom>
          <a:noFill/>
        </p:spPr>
      </p:pic>
      <p:pic>
        <p:nvPicPr>
          <p:cNvPr id="36895" name="Picture 31" descr="C:\Users\ДимЛен\Desktop\slide20-l.jpg"/>
          <p:cNvPicPr>
            <a:picLocks noChangeAspect="1" noChangeArrowheads="1"/>
          </p:cNvPicPr>
          <p:nvPr/>
        </p:nvPicPr>
        <p:blipFill>
          <a:blip r:embed="rId3" cstate="print"/>
          <a:srcRect t="17058" r="3448"/>
          <a:stretch>
            <a:fillRect/>
          </a:stretch>
        </p:blipFill>
        <p:spPr bwMode="auto">
          <a:xfrm>
            <a:off x="5004048" y="1556792"/>
            <a:ext cx="4139952" cy="2620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Штрих код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Штрих код- </a:t>
            </a:r>
            <a:r>
              <a:rPr lang="ru-RU" b="1" dirty="0" smtClean="0"/>
              <a:t>это знак, предназначенный для идентификации и учета информации о товаре, закодированной в виде штрихов и цифр. </a:t>
            </a:r>
          </a:p>
        </p:txBody>
      </p:sp>
      <p:pic>
        <p:nvPicPr>
          <p:cNvPr id="35841" name="Picture 1" descr="C:\Users\ДимЛен\Desktop\462372066013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789040"/>
            <a:ext cx="4538733" cy="2521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Штрих код. Функции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Автоматизированная идентификация товара. </a:t>
            </a:r>
          </a:p>
          <a:p>
            <a:r>
              <a:rPr lang="ru-RU" b="1" dirty="0" smtClean="0"/>
              <a:t>Автоматизированный контроль и учет товарных запасов. </a:t>
            </a:r>
          </a:p>
          <a:p>
            <a:r>
              <a:rPr lang="ru-RU" b="1" dirty="0" smtClean="0"/>
              <a:t>Оперативное управление процессом товародвижения. </a:t>
            </a:r>
          </a:p>
          <a:p>
            <a:r>
              <a:rPr lang="ru-RU" b="1" dirty="0" smtClean="0"/>
              <a:t>Информация для маркетинговых исследований.</a:t>
            </a:r>
          </a:p>
          <a:p>
            <a:r>
              <a:rPr lang="ru-RU" b="1" dirty="0" smtClean="0"/>
              <a:t>Штриховое кодирование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Внутренняя упаковка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1" name="Picture 3" descr="C:\Users\ДимЛен\Desktop\181362562-837cb1f66d2ffdfe75403a294381a5d5.jpg"/>
          <p:cNvPicPr>
            <a:picLocks noChangeAspect="1" noChangeArrowheads="1"/>
          </p:cNvPicPr>
          <p:nvPr/>
        </p:nvPicPr>
        <p:blipFill>
          <a:blip r:embed="rId2" cstate="print"/>
          <a:srcRect r="3571"/>
          <a:stretch>
            <a:fillRect/>
          </a:stretch>
        </p:blipFill>
        <p:spPr bwMode="auto">
          <a:xfrm>
            <a:off x="4860032" y="1484784"/>
            <a:ext cx="3960440" cy="25812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052" name="Picture 4" descr="C:\Users\ДимЛен\Desktop\5112bdeb2f0d7d1123bc9799d44a1c00--marmalade-food-packag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55410"/>
            <a:ext cx="3960440" cy="259720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050" name="Picture 2" descr="C:\Users\ДимЛен\Desktop\1abb0d2254e6a4429c6fee55509b3e4e.jpg"/>
          <p:cNvPicPr>
            <a:picLocks noChangeAspect="1" noChangeArrowheads="1"/>
          </p:cNvPicPr>
          <p:nvPr/>
        </p:nvPicPr>
        <p:blipFill>
          <a:blip r:embed="rId4" cstate="print"/>
          <a:srcRect l="5399" t="5401" r="2824" b="10890"/>
          <a:stretch>
            <a:fillRect/>
          </a:stretch>
        </p:blipFill>
        <p:spPr bwMode="auto">
          <a:xfrm>
            <a:off x="611560" y="1484784"/>
            <a:ext cx="4146266" cy="25202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053" name="Picture 5" descr="C:\Users\ДимЛен\Desktop\in-pac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077072"/>
            <a:ext cx="4135878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4176464" cy="1296144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Внешняя упаковка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6" name="Picture 4" descr="C:\Users\ДимЛен\Desktop\IMG_20200923_143622.jpg"/>
          <p:cNvPicPr>
            <a:picLocks noChangeAspect="1" noChangeArrowheads="1"/>
          </p:cNvPicPr>
          <p:nvPr/>
        </p:nvPicPr>
        <p:blipFill>
          <a:blip r:embed="rId2" cstate="print"/>
          <a:srcRect t="6393" b="8831"/>
          <a:stretch>
            <a:fillRect/>
          </a:stretch>
        </p:blipFill>
        <p:spPr bwMode="auto">
          <a:xfrm>
            <a:off x="683568" y="2204864"/>
            <a:ext cx="4586706" cy="3888432"/>
          </a:xfrm>
          <a:prstGeom prst="rect">
            <a:avLst/>
          </a:prstGeom>
          <a:noFill/>
        </p:spPr>
      </p:pic>
      <p:pic>
        <p:nvPicPr>
          <p:cNvPr id="3074" name="Picture 2" descr="C:\Users\ДимЛен\Desktop\2669.jpg"/>
          <p:cNvPicPr>
            <a:picLocks noChangeAspect="1" noChangeArrowheads="1"/>
          </p:cNvPicPr>
          <p:nvPr/>
        </p:nvPicPr>
        <p:blipFill>
          <a:blip r:embed="rId3" cstate="print"/>
          <a:srcRect l="9929" r="12057"/>
          <a:stretch>
            <a:fillRect/>
          </a:stretch>
        </p:blipFill>
        <p:spPr bwMode="auto">
          <a:xfrm>
            <a:off x="5508104" y="476672"/>
            <a:ext cx="3347606" cy="2952328"/>
          </a:xfrm>
          <a:prstGeom prst="rect">
            <a:avLst/>
          </a:prstGeom>
          <a:noFill/>
        </p:spPr>
      </p:pic>
      <p:pic>
        <p:nvPicPr>
          <p:cNvPr id="3078" name="Picture 6" descr="C:\Users\ДимЛен\Desktop\group-pack-1.jpg"/>
          <p:cNvPicPr>
            <a:picLocks noChangeAspect="1" noChangeArrowheads="1"/>
          </p:cNvPicPr>
          <p:nvPr/>
        </p:nvPicPr>
        <p:blipFill>
          <a:blip r:embed="rId4" cstate="print"/>
          <a:srcRect l="11340" r="45819"/>
          <a:stretch>
            <a:fillRect/>
          </a:stretch>
        </p:blipFill>
        <p:spPr bwMode="auto">
          <a:xfrm>
            <a:off x="5508104" y="3496325"/>
            <a:ext cx="3312368" cy="3029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Тара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68760"/>
            <a:ext cx="7772400" cy="10081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Тара</a:t>
            </a:r>
            <a:r>
              <a:rPr lang="ru-RU" b="1" dirty="0" smtClean="0"/>
              <a:t>- основной элемент упаковки, изделие для хранения продукции.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ДимЛен\Desktop\61-1024x8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8676" y="3789040"/>
            <a:ext cx="3202802" cy="2636912"/>
          </a:xfrm>
          <a:prstGeom prst="rect">
            <a:avLst/>
          </a:prstGeom>
          <a:noFill/>
        </p:spPr>
      </p:pic>
      <p:pic>
        <p:nvPicPr>
          <p:cNvPr id="4099" name="Picture 3" descr="C:\Users\ДимЛен\Desktop\1bc76cc731352d25c1ba4d2cd5253d00.jpg"/>
          <p:cNvPicPr>
            <a:picLocks noChangeAspect="1" noChangeArrowheads="1"/>
          </p:cNvPicPr>
          <p:nvPr/>
        </p:nvPicPr>
        <p:blipFill>
          <a:blip r:embed="rId3" cstate="print"/>
          <a:srcRect l="9961" t="1868" r="7862" b="2844"/>
          <a:stretch>
            <a:fillRect/>
          </a:stretch>
        </p:blipFill>
        <p:spPr bwMode="auto">
          <a:xfrm>
            <a:off x="611560" y="2708920"/>
            <a:ext cx="4845715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340768"/>
            <a:ext cx="7859216" cy="86409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назначению </a:t>
            </a:r>
          </a:p>
          <a:p>
            <a:pPr>
              <a:buNone/>
            </a:pPr>
            <a:r>
              <a:rPr lang="ru-RU" b="1" dirty="0" smtClean="0"/>
              <a:t>(потребительская и транспортная) </a:t>
            </a:r>
          </a:p>
          <a:p>
            <a:endParaRPr lang="ru-RU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Picture 2" descr="C:\Users\ДимЛен\Desktop\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2204864"/>
            <a:ext cx="8517382" cy="2520280"/>
          </a:xfrm>
          <a:prstGeom prst="rect">
            <a:avLst/>
          </a:prstGeom>
          <a:noFill/>
        </p:spPr>
      </p:pic>
      <p:pic>
        <p:nvPicPr>
          <p:cNvPr id="6147" name="Picture 3" descr="C:\Users\ДимЛен\Desktop\transport-p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869160"/>
            <a:ext cx="4104456" cy="1847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75669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268760"/>
            <a:ext cx="7715200" cy="129614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месту упаковывания</a:t>
            </a:r>
          </a:p>
          <a:p>
            <a:pPr>
              <a:buNone/>
            </a:pPr>
            <a:r>
              <a:rPr lang="ru-RU" b="1" dirty="0" smtClean="0"/>
              <a:t>(производственная, торговая, </a:t>
            </a:r>
            <a:r>
              <a:rPr lang="ru-RU" b="1" dirty="0" err="1" smtClean="0"/>
              <a:t>логистическая</a:t>
            </a:r>
            <a:r>
              <a:rPr lang="ru-RU" b="1" dirty="0" smtClean="0"/>
              <a:t>) </a:t>
            </a:r>
          </a:p>
          <a:p>
            <a:endParaRPr lang="ru-RU" dirty="0"/>
          </a:p>
        </p:txBody>
      </p:sp>
      <p:pic>
        <p:nvPicPr>
          <p:cNvPr id="5" name="Picture 2" descr="C:\Users\ДимЛен\Desktop\prom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8274028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Классификация тары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84784"/>
            <a:ext cx="7772400" cy="10081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форме </a:t>
            </a:r>
          </a:p>
          <a:p>
            <a:pPr>
              <a:buNone/>
            </a:pPr>
            <a:r>
              <a:rPr lang="ru-RU" b="1" dirty="0" smtClean="0"/>
              <a:t>(ящики, цистерны, бидоны, бочки)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ДимЛен\Desktop\c60e7eb3a834615a2cc57ab033845f42-medium.jpg"/>
          <p:cNvPicPr>
            <a:picLocks noChangeAspect="1" noChangeArrowheads="1"/>
          </p:cNvPicPr>
          <p:nvPr/>
        </p:nvPicPr>
        <p:blipFill>
          <a:blip r:embed="rId2" cstate="print"/>
          <a:srcRect l="24160" r="21479"/>
          <a:stretch>
            <a:fillRect/>
          </a:stretch>
        </p:blipFill>
        <p:spPr bwMode="auto">
          <a:xfrm>
            <a:off x="7308304" y="620688"/>
            <a:ext cx="1440160" cy="1792660"/>
          </a:xfrm>
          <a:prstGeom prst="rect">
            <a:avLst/>
          </a:prstGeom>
          <a:noFill/>
        </p:spPr>
      </p:pic>
      <p:pic>
        <p:nvPicPr>
          <p:cNvPr id="8195" name="Picture 3" descr="C:\Users\ДимЛен\Desktop\786a98da-6ea1-46bc-b27c-159978bc260f.jpeg"/>
          <p:cNvPicPr>
            <a:picLocks noChangeAspect="1" noChangeArrowheads="1"/>
          </p:cNvPicPr>
          <p:nvPr/>
        </p:nvPicPr>
        <p:blipFill>
          <a:blip r:embed="rId3" cstate="print"/>
          <a:srcRect l="22000" t="19925" r="22000" b="20075"/>
          <a:stretch>
            <a:fillRect/>
          </a:stretch>
        </p:blipFill>
        <p:spPr bwMode="auto">
          <a:xfrm>
            <a:off x="7380312" y="2564904"/>
            <a:ext cx="1440160" cy="1543028"/>
          </a:xfrm>
          <a:prstGeom prst="rect">
            <a:avLst/>
          </a:prstGeom>
          <a:noFill/>
        </p:spPr>
      </p:pic>
      <p:pic>
        <p:nvPicPr>
          <p:cNvPr id="8196" name="Picture 4" descr="C:\Users\ДимЛен\Desktop\115591928_w640_h640_vkadyvaemyj-kontejner-tell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36912"/>
            <a:ext cx="4032448" cy="4032448"/>
          </a:xfrm>
          <a:prstGeom prst="rect">
            <a:avLst/>
          </a:prstGeom>
          <a:noFill/>
        </p:spPr>
      </p:pic>
      <p:pic>
        <p:nvPicPr>
          <p:cNvPr id="8197" name="Picture 5" descr="C:\Users\ДимЛен\Desktop\350_450_700l_pricep-cistern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8012" y="4149080"/>
            <a:ext cx="3611892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218</TotalTime>
  <Words>652</Words>
  <Application>Microsoft Office PowerPoint</Application>
  <PresentationFormat>Экран (4:3)</PresentationFormat>
  <Paragraphs>111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Метро</vt:lpstr>
      <vt:lpstr>Упаковка пищевых продуктов и товаров</vt:lpstr>
      <vt:lpstr>Упаковка</vt:lpstr>
      <vt:lpstr>Виды упаковок</vt:lpstr>
      <vt:lpstr>Внутренняя упаковка</vt:lpstr>
      <vt:lpstr>Внешняя упаковка</vt:lpstr>
      <vt:lpstr>Тара</vt:lpstr>
      <vt:lpstr>Классификация тары</vt:lpstr>
      <vt:lpstr>Классификация тары</vt:lpstr>
      <vt:lpstr>Классификация тары</vt:lpstr>
      <vt:lpstr>Классификация тары</vt:lpstr>
      <vt:lpstr>Классификация тары</vt:lpstr>
      <vt:lpstr>Классификация тары</vt:lpstr>
      <vt:lpstr>Классификация тары</vt:lpstr>
      <vt:lpstr>Классификация тары</vt:lpstr>
      <vt:lpstr>Классификация тары</vt:lpstr>
      <vt:lpstr>Классификация тары</vt:lpstr>
      <vt:lpstr>Упаковочные средства</vt:lpstr>
      <vt:lpstr>Кронепробка, бушон, мюзле </vt:lpstr>
      <vt:lpstr>Требования к упаковке </vt:lpstr>
      <vt:lpstr>Маркировка пищевых продуктов </vt:lpstr>
      <vt:lpstr>Функции маркировки: </vt:lpstr>
      <vt:lpstr>Презентация PowerPoint</vt:lpstr>
      <vt:lpstr>Виды маркировок: </vt:lpstr>
      <vt:lpstr>3 элемента маркировки</vt:lpstr>
      <vt:lpstr>Информационные знаки</vt:lpstr>
      <vt:lpstr>Группы информационных знаков</vt:lpstr>
      <vt:lpstr>Товарные знаки</vt:lpstr>
      <vt:lpstr>Знаки соответствия</vt:lpstr>
      <vt:lpstr>Знаки соответствия.  Информационные знаки потребительских свойств. </vt:lpstr>
      <vt:lpstr>Знаки соответствия.  Компонентные знаки </vt:lpstr>
      <vt:lpstr>Знаки соответствия.  Размерные знаки</vt:lpstr>
      <vt:lpstr>Знаки соответствия.  Манипуляционные знаки</vt:lpstr>
      <vt:lpstr>Штрих код</vt:lpstr>
      <vt:lpstr>Штрих код. Функции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Упаковка пищевых продуктов и товаров</dc:title>
  <dc:creator>ДимЛен</dc:creator>
  <cp:lastModifiedBy>Анастасия Гусева</cp:lastModifiedBy>
  <cp:revision>42</cp:revision>
  <dcterms:created xsi:type="dcterms:W3CDTF">2021-02-09T04:42:59Z</dcterms:created>
  <dcterms:modified xsi:type="dcterms:W3CDTF">2021-11-15T19:17:41Z</dcterms:modified>
</cp:coreProperties>
</file>