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2" r:id="rId2"/>
    <p:sldId id="32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2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6600"/>
    <a:srgbClr val="CC0000"/>
    <a:srgbClr val="FF616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4B897D8-8516-491F-9A5C-D690CC1C37DA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1CD26E6-338C-475E-9794-3CE148E51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F51C9-FD6F-42AE-9048-CF6C5A9493B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F51C9-FD6F-42AE-9048-CF6C5A9493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F51C9-FD6F-42AE-9048-CF6C5A9493B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F51C9-FD6F-42AE-9048-CF6C5A9493B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4219F-8809-47EA-9532-AADE86E5F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947BF-FCE5-4B1F-9F8E-9037B3DB9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A5847-A79A-4E2D-88B0-10F097125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0AAD481-A06B-4E5D-93EC-18ACD66B6C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3358D-0631-48CF-903E-6C710F856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07EFC-E865-4D84-BF12-72CC9DB41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3CA11-BC2F-45AC-981C-78EEC45BB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5574B-8553-476B-94CF-7103B93C3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89B70-9CD2-48D7-A164-2D4CC14C1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B0483-3CCC-45E9-9FF9-593DBE95D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0DAD-35A1-46A5-9A8C-E8E9D991B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0C547-DF2A-49E1-9012-1438FF393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CB2E2AA-0A6D-4BB4-863E-6D56D6706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0" y="346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0" y="1253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0" y="1706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0" y="2160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0" y="799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0" y="2614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>
              <a:off x="0" y="3521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>
              <a:off x="0" y="3067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>
              <a:off x="0" y="3974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612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694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5148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5602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158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3334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3787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4241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1066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1519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>
              <a:off x="1973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>
              <a:off x="2426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2880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wmf"/><Relationship Id="rId1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wmf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8.wmf"/><Relationship Id="rId3" Type="http://schemas.openxmlformats.org/officeDocument/2006/relationships/image" Target="../media/image19.jpeg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6.wmf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539552" y="2708920"/>
            <a:ext cx="7272808" cy="7312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«Квадратичная функция»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23728" y="476672"/>
            <a:ext cx="5977160" cy="576262"/>
          </a:xfrm>
        </p:spPr>
        <p:txBody>
          <a:bodyPr/>
          <a:lstStyle/>
          <a:p>
            <a:r>
              <a:rPr lang="ru-RU" sz="40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>Алгебра </a:t>
            </a:r>
            <a:r>
              <a:rPr lang="ru-RU" sz="40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>9 </a:t>
            </a:r>
            <a:r>
              <a:rPr lang="ru-RU" sz="40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>класс.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771800" y="1196752"/>
            <a:ext cx="465903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Повторение по теме:</a:t>
            </a:r>
          </a:p>
        </p:txBody>
      </p:sp>
      <p:pic>
        <p:nvPicPr>
          <p:cNvPr id="18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0121" y="3356993"/>
            <a:ext cx="3433879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2000240"/>
          <a:ext cx="8715436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7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5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74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74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214546" y="2071678"/>
            <a:ext cx="1008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&gt;0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929190" y="2071678"/>
            <a:ext cx="1008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D=0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7072330" y="2143116"/>
            <a:ext cx="1008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D&lt;0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95536" y="3429000"/>
            <a:ext cx="86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&gt;0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95536" y="5357826"/>
            <a:ext cx="11109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&lt;0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71"/>
          <p:cNvGrpSpPr/>
          <p:nvPr/>
        </p:nvGrpSpPr>
        <p:grpSpPr>
          <a:xfrm>
            <a:off x="4214810" y="4857760"/>
            <a:ext cx="2214578" cy="1714512"/>
            <a:chOff x="4143372" y="4929198"/>
            <a:chExt cx="2214578" cy="171451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7612" t="7071" r="28851" b="68683"/>
            <a:stretch>
              <a:fillRect/>
            </a:stretch>
          </p:blipFill>
          <p:spPr bwMode="auto">
            <a:xfrm>
              <a:off x="4143372" y="4929198"/>
              <a:ext cx="2214578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143372" y="521495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 rot="10800000">
              <a:off x="4572000" y="5214950"/>
              <a:ext cx="1000132" cy="107157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929322" y="5286388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5000628" y="514351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67"/>
          <p:cNvGrpSpPr/>
          <p:nvPr/>
        </p:nvGrpSpPr>
        <p:grpSpPr>
          <a:xfrm>
            <a:off x="1785918" y="2857496"/>
            <a:ext cx="2214578" cy="1857388"/>
            <a:chOff x="1785918" y="2857496"/>
            <a:chExt cx="2214578" cy="185738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6853" t="5051" r="29610" b="68683"/>
            <a:stretch>
              <a:fillRect/>
            </a:stretch>
          </p:blipFill>
          <p:spPr bwMode="auto">
            <a:xfrm>
              <a:off x="1785918" y="2857496"/>
              <a:ext cx="2214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1785918" y="378619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285984" y="3071810"/>
              <a:ext cx="1069975" cy="150019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143240" y="371475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357422" y="371475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643306" y="3857628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grpSp>
        <p:nvGrpSpPr>
          <p:cNvPr id="5" name="Группа 69"/>
          <p:cNvGrpSpPr/>
          <p:nvPr/>
        </p:nvGrpSpPr>
        <p:grpSpPr>
          <a:xfrm>
            <a:off x="6500826" y="2857496"/>
            <a:ext cx="2286016" cy="1785950"/>
            <a:chOff x="6500826" y="2857496"/>
            <a:chExt cx="2286016" cy="17859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7612" t="6061" r="28092" b="68683"/>
            <a:stretch>
              <a:fillRect/>
            </a:stretch>
          </p:blipFill>
          <p:spPr bwMode="auto">
            <a:xfrm>
              <a:off x="6500826" y="2857496"/>
              <a:ext cx="2286016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Line 18"/>
            <p:cNvSpPr>
              <a:spLocks noChangeShapeType="1"/>
            </p:cNvSpPr>
            <p:nvPr/>
          </p:nvSpPr>
          <p:spPr bwMode="auto">
            <a:xfrm>
              <a:off x="6572264" y="450057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7072331" y="2928934"/>
              <a:ext cx="1000132" cy="128588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8429652" y="4071942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grpSp>
        <p:nvGrpSpPr>
          <p:cNvPr id="20" name="Группа 72"/>
          <p:cNvGrpSpPr/>
          <p:nvPr/>
        </p:nvGrpSpPr>
        <p:grpSpPr>
          <a:xfrm>
            <a:off x="6572264" y="4786322"/>
            <a:ext cx="2216084" cy="1857388"/>
            <a:chOff x="6572264" y="4786322"/>
            <a:chExt cx="2216084" cy="185738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7612" t="5051" r="28851" b="68683"/>
            <a:stretch>
              <a:fillRect/>
            </a:stretch>
          </p:blipFill>
          <p:spPr bwMode="auto">
            <a:xfrm>
              <a:off x="6572264" y="4786322"/>
              <a:ext cx="2214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Line 18"/>
            <p:cNvSpPr>
              <a:spLocks noChangeShapeType="1"/>
            </p:cNvSpPr>
            <p:nvPr/>
          </p:nvSpPr>
          <p:spPr bwMode="auto">
            <a:xfrm>
              <a:off x="6572264" y="521495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 rot="10800000">
              <a:off x="7215206" y="5500702"/>
              <a:ext cx="785818" cy="107157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8501090" y="5357826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grpSp>
        <p:nvGrpSpPr>
          <p:cNvPr id="21" name="Группа 70"/>
          <p:cNvGrpSpPr/>
          <p:nvPr/>
        </p:nvGrpSpPr>
        <p:grpSpPr>
          <a:xfrm>
            <a:off x="1714480" y="4857760"/>
            <a:ext cx="2357454" cy="1785950"/>
            <a:chOff x="1714480" y="4857760"/>
            <a:chExt cx="2357454" cy="17859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6094" t="6061" r="28851" b="68683"/>
            <a:stretch>
              <a:fillRect/>
            </a:stretch>
          </p:blipFill>
          <p:spPr bwMode="auto">
            <a:xfrm>
              <a:off x="1714480" y="4857760"/>
              <a:ext cx="2357454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Line 18"/>
            <p:cNvSpPr>
              <a:spLocks noChangeShapeType="1"/>
            </p:cNvSpPr>
            <p:nvPr/>
          </p:nvSpPr>
          <p:spPr bwMode="auto">
            <a:xfrm>
              <a:off x="1714480" y="5715016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 rot="10800000">
              <a:off x="2428860" y="4857760"/>
              <a:ext cx="974330" cy="157521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500430" y="5715016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>
              <a:off x="2500298" y="564357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64357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68"/>
          <p:cNvGrpSpPr/>
          <p:nvPr/>
        </p:nvGrpSpPr>
        <p:grpSpPr>
          <a:xfrm>
            <a:off x="4214810" y="2857496"/>
            <a:ext cx="2214578" cy="1857388"/>
            <a:chOff x="4214810" y="2786058"/>
            <a:chExt cx="2214578" cy="18573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6853" t="5051" r="29610" b="68683"/>
            <a:stretch>
              <a:fillRect/>
            </a:stretch>
          </p:blipFill>
          <p:spPr bwMode="auto">
            <a:xfrm>
              <a:off x="4214810" y="2786058"/>
              <a:ext cx="2214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Line 18"/>
            <p:cNvSpPr>
              <a:spLocks noChangeShapeType="1"/>
            </p:cNvSpPr>
            <p:nvPr/>
          </p:nvSpPr>
          <p:spPr bwMode="auto">
            <a:xfrm>
              <a:off x="4214810" y="4214818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i="1" dirty="0">
                <a:latin typeface="Times New Roman" pitchFamily="18" charset="0"/>
              </a:endParaRPr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4929190" y="2857496"/>
              <a:ext cx="998537" cy="135732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5357818" y="4143380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29322" y="4214818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sp>
        <p:nvSpPr>
          <p:cNvPr id="74" name="Прямоугольник 73"/>
          <p:cNvSpPr/>
          <p:nvPr/>
        </p:nvSpPr>
        <p:spPr>
          <a:xfrm>
            <a:off x="251520" y="428604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Расположение графика  квадратичной функции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i="1" baseline="30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en-US" sz="2800" b="1" i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bx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относительно оси абсцисс в зависимости от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дискриминанта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коэффициента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052736"/>
            <a:ext cx="8229600" cy="1143000"/>
          </a:xfrm>
        </p:spPr>
        <p:txBody>
          <a:bodyPr/>
          <a:lstStyle/>
          <a:p>
            <a:pPr algn="l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Квадратичной функцией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называется функция, которую можно задать формулой вида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y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=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ax²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lang="en-US" sz="3200" b="1" i="1" dirty="0" err="1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bx+c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где 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- независимая переменная,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lang="en-US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lang="en-US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-некоторые числа (причём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а≠0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924944"/>
            <a:ext cx="7772400" cy="3672408"/>
          </a:xfrm>
        </p:spPr>
        <p:txBody>
          <a:bodyPr/>
          <a:lstStyle/>
          <a:p>
            <a:pPr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 = 5х</a:t>
            </a:r>
            <a:r>
              <a:rPr lang="en-US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+6х+3,</a:t>
            </a:r>
            <a:endParaRPr lang="ru-RU" i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          у = -7х</a:t>
            </a:r>
            <a:r>
              <a:rPr lang="en-US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+8х-2,</a:t>
            </a:r>
          </a:p>
          <a:p>
            <a:pPr>
              <a:buNone/>
            </a:pP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           у = 0,8х</a:t>
            </a:r>
            <a:r>
              <a:rPr lang="en-US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+5, </a:t>
            </a:r>
          </a:p>
          <a:p>
            <a:pPr>
              <a:buNone/>
            </a:pP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           у = </a:t>
            </a:r>
            <a:r>
              <a:rPr lang="en-US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¾</a:t>
            </a:r>
            <a:r>
              <a:rPr lang="ru-RU" b="1" i="1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-8х,     </a:t>
            </a:r>
          </a:p>
          <a:p>
            <a:pPr>
              <a:buNone/>
            </a:pP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           у = -12х</a:t>
            </a:r>
            <a:r>
              <a:rPr lang="en-US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квадратичные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59835"/>
            <a:ext cx="1763688" cy="1798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Графиком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квадратичной функции является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парабола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ветви которой направлены </a:t>
            </a: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вверх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(если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&gt;0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вниз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(если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400425" y="1600200"/>
            <a:ext cx="5286375" cy="4525963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+4х-1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– графиком является парабола, ветви которой направлены </a:t>
            </a:r>
            <a:r>
              <a:rPr lang="ru-RU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вверх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(т.к. </a:t>
            </a: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а=2, а</a:t>
            </a:r>
            <a:r>
              <a:rPr lang="en-US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/>
          </a:p>
          <a:p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-х+3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– графиком является парабола, ветви которой направлены </a:t>
            </a:r>
            <a:r>
              <a:rPr lang="ru-RU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вниз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(т.к. </a:t>
            </a: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а=-7, а</a:t>
            </a:r>
            <a:r>
              <a:rPr lang="en-US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1116013" y="2420938"/>
            <a:ext cx="1727200" cy="172878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             </a:t>
            </a:r>
            <a:r>
              <a:rPr lang="ru-RU"/>
              <a:t>    </a:t>
            </a:r>
            <a:r>
              <a:rPr lang="ru-RU">
                <a:solidFill>
                  <a:schemeClr val="bg2"/>
                </a:solidFill>
              </a:rPr>
              <a:t>у</a:t>
            </a:r>
            <a:r>
              <a:rPr lang="en-US">
                <a:solidFill>
                  <a:schemeClr val="bg2"/>
                </a:solidFill>
              </a:rPr>
              <a:t>             </a:t>
            </a:r>
          </a:p>
          <a:p>
            <a:pPr algn="ctr"/>
            <a:endParaRPr lang="en-US">
              <a:solidFill>
                <a:schemeClr val="bg2"/>
              </a:solidFill>
            </a:endParaRPr>
          </a:p>
          <a:p>
            <a:pPr algn="ctr"/>
            <a:endParaRPr lang="en-US">
              <a:solidFill>
                <a:schemeClr val="bg2"/>
              </a:solidFill>
            </a:endParaRPr>
          </a:p>
          <a:p>
            <a:pPr algn="ctr"/>
            <a:r>
              <a:rPr lang="ru-RU">
                <a:solidFill>
                  <a:schemeClr val="bg2"/>
                </a:solidFill>
              </a:rPr>
              <a:t>0   </a:t>
            </a:r>
            <a:endParaRPr lang="en-US">
              <a:solidFill>
                <a:schemeClr val="bg2"/>
              </a:solidFill>
            </a:endParaRPr>
          </a:p>
          <a:p>
            <a:pPr algn="ctr"/>
            <a:r>
              <a:rPr lang="ru-RU">
                <a:solidFill>
                  <a:schemeClr val="bg2"/>
                </a:solidFill>
              </a:rPr>
              <a:t>                      х</a:t>
            </a:r>
            <a:endParaRPr lang="en-US">
              <a:solidFill>
                <a:schemeClr val="bg2"/>
              </a:solidFill>
            </a:endParaRPr>
          </a:p>
          <a:p>
            <a:pPr algn="ctr"/>
            <a:endParaRPr lang="en-US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1116013" y="4292600"/>
            <a:ext cx="1727200" cy="18002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                 </a:t>
            </a:r>
            <a:r>
              <a:rPr lang="ru-RU">
                <a:solidFill>
                  <a:schemeClr val="bg2"/>
                </a:solidFill>
              </a:rPr>
              <a:t>у             </a:t>
            </a: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r>
              <a:rPr lang="ru-RU">
                <a:solidFill>
                  <a:schemeClr val="bg2"/>
                </a:solidFill>
              </a:rPr>
              <a:t>  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0    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                         х</a:t>
            </a:r>
          </a:p>
          <a:p>
            <a:pPr algn="ctr"/>
            <a:endParaRPr lang="ru-RU">
              <a:solidFill>
                <a:schemeClr val="bg2"/>
              </a:solidFill>
            </a:endParaRPr>
          </a:p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 flipV="1">
            <a:off x="1979613" y="2492375"/>
            <a:ext cx="0" cy="1584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0603" name="Line 11"/>
          <p:cNvSpPr>
            <a:spLocks noChangeShapeType="1"/>
          </p:cNvSpPr>
          <p:nvPr/>
        </p:nvSpPr>
        <p:spPr bwMode="auto">
          <a:xfrm>
            <a:off x="1116013" y="3357563"/>
            <a:ext cx="172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 flipV="1">
            <a:off x="1979613" y="4292600"/>
            <a:ext cx="0" cy="1800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0605" name="Line 13"/>
          <p:cNvSpPr>
            <a:spLocks noChangeShapeType="1"/>
          </p:cNvSpPr>
          <p:nvPr/>
        </p:nvSpPr>
        <p:spPr bwMode="auto">
          <a:xfrm>
            <a:off x="1116013" y="5157788"/>
            <a:ext cx="16557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0606" name="Freeform 14"/>
          <p:cNvSpPr>
            <a:spLocks/>
          </p:cNvSpPr>
          <p:nvPr/>
        </p:nvSpPr>
        <p:spPr bwMode="auto">
          <a:xfrm>
            <a:off x="1331913" y="2565400"/>
            <a:ext cx="936625" cy="1368425"/>
          </a:xfrm>
          <a:custGeom>
            <a:avLst/>
            <a:gdLst>
              <a:gd name="T0" fmla="*/ 0 w 590"/>
              <a:gd name="T1" fmla="*/ 0 h 862"/>
              <a:gd name="T2" fmla="*/ 2147483647 w 590"/>
              <a:gd name="T3" fmla="*/ 2147483647 h 862"/>
              <a:gd name="T4" fmla="*/ 2147483647 w 590"/>
              <a:gd name="T5" fmla="*/ 0 h 862"/>
              <a:gd name="T6" fmla="*/ 0 60000 65536"/>
              <a:gd name="T7" fmla="*/ 0 60000 65536"/>
              <a:gd name="T8" fmla="*/ 0 60000 65536"/>
              <a:gd name="T9" fmla="*/ 0 w 590"/>
              <a:gd name="T10" fmla="*/ 0 h 862"/>
              <a:gd name="T11" fmla="*/ 590 w 590"/>
              <a:gd name="T12" fmla="*/ 862 h 8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0" h="862">
                <a:moveTo>
                  <a:pt x="0" y="0"/>
                </a:moveTo>
                <a:cubicBezTo>
                  <a:pt x="87" y="431"/>
                  <a:pt x="175" y="862"/>
                  <a:pt x="273" y="862"/>
                </a:cubicBezTo>
                <a:cubicBezTo>
                  <a:pt x="371" y="862"/>
                  <a:pt x="480" y="431"/>
                  <a:pt x="59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0607" name="Freeform 15"/>
          <p:cNvSpPr>
            <a:spLocks/>
          </p:cNvSpPr>
          <p:nvPr/>
        </p:nvSpPr>
        <p:spPr bwMode="auto">
          <a:xfrm>
            <a:off x="1547813" y="4437063"/>
            <a:ext cx="1152525" cy="1512887"/>
          </a:xfrm>
          <a:custGeom>
            <a:avLst/>
            <a:gdLst>
              <a:gd name="T0" fmla="*/ 0 w 726"/>
              <a:gd name="T1" fmla="*/ 2147483647 h 953"/>
              <a:gd name="T2" fmla="*/ 2147483647 w 726"/>
              <a:gd name="T3" fmla="*/ 0 h 953"/>
              <a:gd name="T4" fmla="*/ 2147483647 w 726"/>
              <a:gd name="T5" fmla="*/ 2147483647 h 953"/>
              <a:gd name="T6" fmla="*/ 0 60000 65536"/>
              <a:gd name="T7" fmla="*/ 0 60000 65536"/>
              <a:gd name="T8" fmla="*/ 0 60000 65536"/>
              <a:gd name="T9" fmla="*/ 0 w 726"/>
              <a:gd name="T10" fmla="*/ 0 h 953"/>
              <a:gd name="T11" fmla="*/ 726 w 726"/>
              <a:gd name="T12" fmla="*/ 953 h 9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6" h="953">
                <a:moveTo>
                  <a:pt x="0" y="953"/>
                </a:moveTo>
                <a:cubicBezTo>
                  <a:pt x="121" y="476"/>
                  <a:pt x="242" y="0"/>
                  <a:pt x="363" y="0"/>
                </a:cubicBezTo>
                <a:cubicBezTo>
                  <a:pt x="484" y="0"/>
                  <a:pt x="605" y="476"/>
                  <a:pt x="726" y="953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59835"/>
            <a:ext cx="1763688" cy="1798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0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0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2" grpId="0" animBg="1"/>
      <p:bldP spid="110603" grpId="0" animBg="1"/>
      <p:bldP spid="110604" grpId="0" animBg="1"/>
      <p:bldP spid="1106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kern="12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rPr>
              <a:t>Построение  графика  функции  </a:t>
            </a:r>
            <a:r>
              <a:rPr lang="ru-RU" sz="3600" b="1" i="1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3600" b="1" i="1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ах</a:t>
            </a:r>
            <a:r>
              <a:rPr lang="ru-RU" sz="3600" b="1" i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36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+с.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55576" y="1340768"/>
            <a:ext cx="77363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1. Определить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направление  ветвей  параболы.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1259632" y="1988840"/>
          <a:ext cx="321945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0" name="GraphC" r:id="rId4" imgW="3219450" imgH="4267200" progId="">
                  <p:embed/>
                </p:oleObj>
              </mc:Choice>
              <mc:Fallback>
                <p:oleObj name="GraphC" r:id="rId4" imgW="3219450" imgH="42672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988840"/>
                        <a:ext cx="3219450" cy="426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73" name="Object 13"/>
          <p:cNvGraphicFramePr>
            <a:graphicFrameLocks noChangeAspect="1"/>
          </p:cNvGraphicFramePr>
          <p:nvPr/>
        </p:nvGraphicFramePr>
        <p:xfrm>
          <a:off x="5292080" y="1844824"/>
          <a:ext cx="321945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1" name="GraphC" r:id="rId6" imgW="3219450" imgH="4267200" progId="">
                  <p:embed/>
                </p:oleObj>
              </mc:Choice>
              <mc:Fallback>
                <p:oleObj name="GraphC" r:id="rId6" imgW="3219450" imgH="42672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1844824"/>
                        <a:ext cx="3219450" cy="426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5" name="WordArt 15"/>
          <p:cNvSpPr>
            <a:spLocks noChangeArrowheads="1" noChangeShapeType="1" noTextEdit="1"/>
          </p:cNvSpPr>
          <p:nvPr/>
        </p:nvSpPr>
        <p:spPr bwMode="auto">
          <a:xfrm rot="5400000">
            <a:off x="-1296194" y="4256882"/>
            <a:ext cx="3671887" cy="431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b="1" i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Парабола.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5" grpId="0"/>
      <p:bldP spid="153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55576" y="476672"/>
            <a:ext cx="734572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 Найти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координаты  вершины  параболы 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3200" b="1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у</a:t>
            </a:r>
            <a:r>
              <a:rPr lang="ru-RU" sz="3200" b="1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971600" y="1484784"/>
          <a:ext cx="1900237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8" name="Формула" r:id="rId4" imgW="520560" imgH="393480" progId="Equation.3">
                  <p:embed/>
                </p:oleObj>
              </mc:Choice>
              <mc:Fallback>
                <p:oleObj name="Формула" r:id="rId4" imgW="5205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484784"/>
                        <a:ext cx="1900237" cy="1425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56" name="Object 24"/>
          <p:cNvGraphicFramePr>
            <a:graphicFrameLocks noChangeAspect="1"/>
          </p:cNvGraphicFramePr>
          <p:nvPr/>
        </p:nvGraphicFramePr>
        <p:xfrm>
          <a:off x="4283968" y="1412776"/>
          <a:ext cx="4071572" cy="5183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9" name="GraphC" r:id="rId6" imgW="3219120" imgH="4267080" progId="">
                  <p:embed/>
                </p:oleObj>
              </mc:Choice>
              <mc:Fallback>
                <p:oleObj name="GraphC" r:id="rId6" imgW="3219120" imgH="42670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1412776"/>
                        <a:ext cx="4071572" cy="51838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Oval 26"/>
          <p:cNvSpPr>
            <a:spLocks noChangeArrowheads="1"/>
          </p:cNvSpPr>
          <p:nvPr/>
        </p:nvSpPr>
        <p:spPr bwMode="auto">
          <a:xfrm>
            <a:off x="6444208" y="5589240"/>
            <a:ext cx="71437" cy="73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827584" y="3717032"/>
            <a:ext cx="318903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3. Провести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ось 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симметрии.</a:t>
            </a:r>
          </a:p>
          <a:p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63" name="Object 31"/>
          <p:cNvGraphicFramePr>
            <a:graphicFrameLocks noChangeAspect="1"/>
          </p:cNvGraphicFramePr>
          <p:nvPr/>
        </p:nvGraphicFramePr>
        <p:xfrm>
          <a:off x="1475656" y="4725144"/>
          <a:ext cx="151288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0" name="Формула" r:id="rId8" imgW="393480" imgH="139680" progId="Equation.3">
                  <p:embed/>
                </p:oleObj>
              </mc:Choice>
              <mc:Fallback>
                <p:oleObj name="Формула" r:id="rId8" imgW="393480" imgH="1396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725144"/>
                        <a:ext cx="1512888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5" name="Freeform 33"/>
          <p:cNvSpPr>
            <a:spLocks/>
          </p:cNvSpPr>
          <p:nvPr/>
        </p:nvSpPr>
        <p:spPr bwMode="auto">
          <a:xfrm>
            <a:off x="6444208" y="1916832"/>
            <a:ext cx="14287" cy="4098925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2582"/>
              </a:cxn>
            </a:cxnLst>
            <a:rect l="0" t="0" r="r" b="b"/>
            <a:pathLst>
              <a:path w="9" h="2582">
                <a:moveTo>
                  <a:pt x="9" y="0"/>
                </a:moveTo>
                <a:lnTo>
                  <a:pt x="0" y="2582"/>
                </a:lnTo>
              </a:path>
            </a:pathLst>
          </a:custGeom>
          <a:noFill/>
          <a:ln w="28575" cap="flat">
            <a:solidFill>
              <a:schemeClr val="accent2">
                <a:lumMod val="5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4" name="Object 13"/>
          <p:cNvGraphicFramePr>
            <a:graphicFrameLocks noChangeAspect="1"/>
          </p:cNvGraphicFramePr>
          <p:nvPr/>
        </p:nvGraphicFramePr>
        <p:xfrm>
          <a:off x="827584" y="2996952"/>
          <a:ext cx="2301875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1" name="Формула" r:id="rId10" imgW="622080" imgH="215640" progId="Equation.3">
                  <p:embed/>
                </p:oleObj>
              </mc:Choice>
              <mc:Fallback>
                <p:oleObj name="Формула" r:id="rId10" imgW="62208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996952"/>
                        <a:ext cx="2301875" cy="814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6516216" y="4581128"/>
          <a:ext cx="459855" cy="401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2" name="Формула" r:id="rId12" imgW="164880" imgH="139680" progId="Equation.3">
                  <p:embed/>
                </p:oleObj>
              </mc:Choice>
              <mc:Fallback>
                <p:oleObj name="Формула" r:id="rId12" imgW="164880" imgH="1396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581128"/>
                        <a:ext cx="459855" cy="4010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059834"/>
            <a:ext cx="1763688" cy="1798166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6516216" y="5373216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;у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8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8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"/>
                            </p:stCondLst>
                            <p:childTnLst>
                              <p:par>
                                <p:cTn id="5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8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8" grpId="0" animBg="1"/>
      <p:bldP spid="18465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3568" y="548680"/>
            <a:ext cx="745697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4. Определить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точки  пересечения  графика 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функции  с  осью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т.е.  найти 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нули  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= 0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с осью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6" name="Object 16"/>
          <p:cNvGraphicFramePr>
            <a:graphicFrameLocks noChangeAspect="1"/>
          </p:cNvGraphicFramePr>
          <p:nvPr/>
        </p:nvGraphicFramePr>
        <p:xfrm>
          <a:off x="4859338" y="2590800"/>
          <a:ext cx="321945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0" name="GraphC" r:id="rId4" imgW="3219450" imgH="4267200" progId="">
                  <p:embed/>
                </p:oleObj>
              </mc:Choice>
              <mc:Fallback>
                <p:oleObj name="GraphC" r:id="rId4" imgW="3219450" imgH="42672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590800"/>
                        <a:ext cx="3219450" cy="426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6588125" y="6021388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9" name="Object 19"/>
          <p:cNvGraphicFramePr>
            <a:graphicFrameLocks noChangeAspect="1"/>
          </p:cNvGraphicFramePr>
          <p:nvPr/>
        </p:nvGraphicFramePr>
        <p:xfrm>
          <a:off x="827584" y="1988840"/>
          <a:ext cx="1952625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1" name="Формула" r:id="rId6" imgW="495000" imgH="203040" progId="Equation.3">
                  <p:embed/>
                </p:oleObj>
              </mc:Choice>
              <mc:Fallback>
                <p:oleObj name="Формула" r:id="rId6" imgW="4950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988840"/>
                        <a:ext cx="1952625" cy="78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1" name="Object 21"/>
          <p:cNvGraphicFramePr>
            <a:graphicFrameLocks noChangeAspect="1"/>
          </p:cNvGraphicFramePr>
          <p:nvPr/>
        </p:nvGraphicFramePr>
        <p:xfrm>
          <a:off x="899592" y="2636912"/>
          <a:ext cx="4197350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2" name="Формула" r:id="rId8" imgW="977760" imgH="203040" progId="Equation.3">
                  <p:embed/>
                </p:oleObj>
              </mc:Choice>
              <mc:Fallback>
                <p:oleObj name="Формула" r:id="rId8" imgW="97776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636912"/>
                        <a:ext cx="4197350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3" name="Oval 23"/>
          <p:cNvSpPr>
            <a:spLocks noChangeArrowheads="1"/>
          </p:cNvSpPr>
          <p:nvPr/>
        </p:nvSpPr>
        <p:spPr bwMode="auto">
          <a:xfrm>
            <a:off x="6012160" y="5085184"/>
            <a:ext cx="144016" cy="14401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4" name="Oval 24"/>
          <p:cNvSpPr>
            <a:spLocks noChangeArrowheads="1"/>
          </p:cNvSpPr>
          <p:nvPr/>
        </p:nvSpPr>
        <p:spPr bwMode="auto">
          <a:xfrm flipV="1">
            <a:off x="7092280" y="5085184"/>
            <a:ext cx="144016" cy="14401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5580063" y="5229225"/>
            <a:ext cx="89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(х</a:t>
            </a:r>
            <a:r>
              <a:rPr lang="ru-RU" sz="2400" b="1" i="1" baseline="-25000" dirty="0">
                <a:latin typeface="Times New Roman" pitchFamily="18" charset="0"/>
              </a:rPr>
              <a:t>1</a:t>
            </a:r>
            <a:r>
              <a:rPr lang="ru-RU" sz="2400" b="1" i="1" dirty="0">
                <a:latin typeface="Times New Roman" pitchFamily="18" charset="0"/>
              </a:rPr>
              <a:t>;0)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5652120" y="3933056"/>
            <a:ext cx="7825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</a:rPr>
              <a:t>(0;у)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20507" name="Freeform 27"/>
          <p:cNvSpPr>
            <a:spLocks/>
          </p:cNvSpPr>
          <p:nvPr/>
        </p:nvSpPr>
        <p:spPr bwMode="auto">
          <a:xfrm>
            <a:off x="6599238" y="2590800"/>
            <a:ext cx="1587" cy="396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96"/>
              </a:cxn>
            </a:cxnLst>
            <a:rect l="0" t="0" r="r" b="b"/>
            <a:pathLst>
              <a:path w="1" h="2496">
                <a:moveTo>
                  <a:pt x="0" y="0"/>
                </a:moveTo>
                <a:lnTo>
                  <a:pt x="0" y="2496"/>
                </a:lnTo>
              </a:path>
            </a:pathLst>
          </a:custGeom>
          <a:noFill/>
          <a:ln w="28575" cap="flat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4" name="Object 19"/>
          <p:cNvGraphicFramePr>
            <a:graphicFrameLocks noChangeAspect="1"/>
          </p:cNvGraphicFramePr>
          <p:nvPr/>
        </p:nvGraphicFramePr>
        <p:xfrm>
          <a:off x="683568" y="3717032"/>
          <a:ext cx="4054476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3" name="Формула" r:id="rId10" imgW="1028520" imgH="203040" progId="Equation.3">
                  <p:embed/>
                </p:oleObj>
              </mc:Choice>
              <mc:Fallback>
                <p:oleObj name="Формула" r:id="rId10" imgW="10285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717032"/>
                        <a:ext cx="4054476" cy="78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Oval 23"/>
          <p:cNvSpPr>
            <a:spLocks noChangeArrowheads="1"/>
          </p:cNvSpPr>
          <p:nvPr/>
        </p:nvSpPr>
        <p:spPr bwMode="auto">
          <a:xfrm flipH="1">
            <a:off x="5580110" y="4149080"/>
            <a:ext cx="144018" cy="14401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6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059834"/>
            <a:ext cx="1763688" cy="1798166"/>
          </a:xfrm>
          <a:prstGeom prst="rect">
            <a:avLst/>
          </a:prstGeom>
          <a:noFill/>
        </p:spPr>
      </p:pic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6876256" y="5229200"/>
            <a:ext cx="902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(</a:t>
            </a:r>
            <a:r>
              <a:rPr lang="ru-RU" sz="2400" b="1" i="1" dirty="0" smtClean="0">
                <a:latin typeface="Times New Roman" pitchFamily="18" charset="0"/>
              </a:rPr>
              <a:t>х</a:t>
            </a:r>
            <a:r>
              <a:rPr lang="ru-RU" sz="2400" b="1" i="1" baseline="-25000" dirty="0">
                <a:latin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</a:rPr>
              <a:t>;0</a:t>
            </a:r>
            <a:r>
              <a:rPr lang="ru-RU" sz="2400" b="1" i="1" dirty="0">
                <a:latin typeface="Times New Roman" pitchFamily="18" charset="0"/>
              </a:rPr>
              <a:t>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28184" y="6165304"/>
            <a:ext cx="108011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;у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98" grpId="0" animBg="1"/>
      <p:bldP spid="20503" grpId="0" animBg="1"/>
      <p:bldP spid="20504" grpId="0" animBg="1"/>
      <p:bldP spid="20505" grpId="0"/>
      <p:bldP spid="20506" grpId="0"/>
      <p:bldP spid="20507" grpId="0" animBg="1"/>
      <p:bldP spid="25" grpId="0" animBg="1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55576" y="548680"/>
            <a:ext cx="71495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5. Составить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таблицу  значений  функции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с  учетом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координат вершины параболы.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501" name="Group 45"/>
          <p:cNvGraphicFramePr>
            <a:graphicFrameLocks noGrp="1"/>
          </p:cNvGraphicFramePr>
          <p:nvPr>
            <p:ph idx="1"/>
          </p:nvPr>
        </p:nvGraphicFramePr>
        <p:xfrm>
          <a:off x="755576" y="2276872"/>
          <a:ext cx="4320854" cy="1800846"/>
        </p:xfrm>
        <a:graphic>
          <a:graphicData uri="http://schemas.openxmlformats.org/drawingml/2006/table">
            <a:tbl>
              <a:tblPr/>
              <a:tblGrid>
                <a:gridCol w="720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1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1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02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r>
                        <a:rPr kumimoji="0" lang="ru-RU" sz="3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  <a:r>
                        <a:rPr kumimoji="0" lang="ru-RU" sz="3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  <a:r>
                        <a:rPr kumimoji="0" lang="ru-RU" sz="3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502" name="Object 46"/>
          <p:cNvGraphicFramePr>
            <a:graphicFrameLocks noChangeAspect="1"/>
          </p:cNvGraphicFramePr>
          <p:nvPr/>
        </p:nvGraphicFramePr>
        <p:xfrm>
          <a:off x="5148263" y="2590800"/>
          <a:ext cx="321945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1" name="GraphC" r:id="rId4" imgW="3219450" imgH="4267200" progId="">
                  <p:embed/>
                </p:oleObj>
              </mc:Choice>
              <mc:Fallback>
                <p:oleObj name="GraphC" r:id="rId4" imgW="3219450" imgH="42672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2590800"/>
                        <a:ext cx="3219450" cy="426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04" name="Oval 48"/>
          <p:cNvSpPr>
            <a:spLocks noChangeArrowheads="1"/>
          </p:cNvSpPr>
          <p:nvPr/>
        </p:nvSpPr>
        <p:spPr bwMode="auto">
          <a:xfrm>
            <a:off x="6877050" y="6021388"/>
            <a:ext cx="71438" cy="698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05" name="Oval 49"/>
          <p:cNvSpPr>
            <a:spLocks noChangeArrowheads="1"/>
          </p:cNvSpPr>
          <p:nvPr/>
        </p:nvSpPr>
        <p:spPr bwMode="auto">
          <a:xfrm>
            <a:off x="6227763" y="5157788"/>
            <a:ext cx="71437" cy="698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06" name="Oval 50"/>
          <p:cNvSpPr>
            <a:spLocks noChangeArrowheads="1"/>
          </p:cNvSpPr>
          <p:nvPr/>
        </p:nvSpPr>
        <p:spPr bwMode="auto">
          <a:xfrm>
            <a:off x="7524750" y="5084763"/>
            <a:ext cx="71438" cy="698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07" name="Freeform 51"/>
          <p:cNvSpPr>
            <a:spLocks/>
          </p:cNvSpPr>
          <p:nvPr/>
        </p:nvSpPr>
        <p:spPr bwMode="auto">
          <a:xfrm>
            <a:off x="6877050" y="2636838"/>
            <a:ext cx="1588" cy="382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10"/>
              </a:cxn>
            </a:cxnLst>
            <a:rect l="0" t="0" r="r" b="b"/>
            <a:pathLst>
              <a:path w="1" h="2410">
                <a:moveTo>
                  <a:pt x="0" y="0"/>
                </a:moveTo>
                <a:lnTo>
                  <a:pt x="0" y="241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9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59834"/>
            <a:ext cx="1763688" cy="179816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827584" y="4509120"/>
            <a:ext cx="3662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Построить параболу.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28184" y="6165304"/>
            <a:ext cx="108011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;у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00"/>
                            </p:stCondLst>
                            <p:childTnLst>
                              <p:par>
                                <p:cTn id="1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504" grpId="0" animBg="1"/>
      <p:bldP spid="19505" grpId="0" animBg="1"/>
      <p:bldP spid="19506" grpId="0" animBg="1"/>
      <p:bldP spid="19507" grpId="0" animBg="1"/>
      <p:bldP spid="20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836712"/>
            <a:ext cx="8229600" cy="3276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b="1" i="1" kern="12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rPr>
              <a:t>Постройте график функции </a:t>
            </a:r>
            <a:br>
              <a:rPr lang="ru-RU" sz="3600" b="1" i="1" kern="12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rPr>
            </a:b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у=2х</a:t>
            </a:r>
            <a:r>
              <a:rPr lang="en-US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+4х-6, </a:t>
            </a:r>
            <a:r>
              <a:rPr lang="ru-RU" sz="4000" dirty="0">
                <a:solidFill>
                  <a:schemeClr val="hlink"/>
                </a:solidFill>
              </a:rPr>
              <a:t/>
            </a:r>
            <a:br>
              <a:rPr lang="ru-RU" sz="4000" dirty="0">
                <a:solidFill>
                  <a:schemeClr val="hlink"/>
                </a:solidFill>
              </a:rPr>
            </a:br>
            <a:r>
              <a:rPr lang="ru-RU" sz="3600" b="1" i="1" kern="12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rPr>
              <a:t>опишите его свойства</a:t>
            </a:r>
            <a:endParaRPr lang="en-US" sz="3600" b="1" i="1" kern="1200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059835"/>
            <a:ext cx="1763688" cy="1798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7" descr="сетка"/>
          <p:cNvPicPr>
            <a:picLocks noChangeAspect="1" noChangeArrowheads="1"/>
          </p:cNvPicPr>
          <p:nvPr/>
        </p:nvPicPr>
        <p:blipFill>
          <a:blip r:embed="rId3" cstate="print">
            <a:lum bright="42000" contrast="-70000"/>
            <a:grayscl/>
          </a:blip>
          <a:srcRect l="22388" t="23772" r="22302" b="20486"/>
          <a:stretch>
            <a:fillRect/>
          </a:stretch>
        </p:blipFill>
        <p:spPr bwMode="auto">
          <a:xfrm>
            <a:off x="4500563" y="1125538"/>
            <a:ext cx="4430712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7" descr="сетка"/>
          <p:cNvPicPr>
            <a:picLocks noChangeAspect="1" noChangeArrowheads="1"/>
          </p:cNvPicPr>
          <p:nvPr/>
        </p:nvPicPr>
        <p:blipFill>
          <a:blip r:embed="rId3" cstate="print">
            <a:lum bright="42000" contrast="-70000"/>
            <a:grayscl/>
          </a:blip>
          <a:srcRect l="22391" t="23769" r="22256" b="20491"/>
          <a:stretch>
            <a:fillRect/>
          </a:stretch>
        </p:blipFill>
        <p:spPr bwMode="auto">
          <a:xfrm>
            <a:off x="4500563" y="2420938"/>
            <a:ext cx="4433887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Line 8"/>
          <p:cNvSpPr>
            <a:spLocks noChangeShapeType="1"/>
          </p:cNvSpPr>
          <p:nvPr/>
        </p:nvSpPr>
        <p:spPr bwMode="auto">
          <a:xfrm flipV="1">
            <a:off x="6713538" y="1341438"/>
            <a:ext cx="19050" cy="522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57" name="Line 9"/>
          <p:cNvSpPr>
            <a:spLocks noChangeShapeType="1"/>
          </p:cNvSpPr>
          <p:nvPr/>
        </p:nvSpPr>
        <p:spPr bwMode="auto">
          <a:xfrm>
            <a:off x="4646613" y="3960813"/>
            <a:ext cx="4117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58" name="Text Box 10"/>
          <p:cNvSpPr txBox="1">
            <a:spLocks noChangeArrowheads="1"/>
          </p:cNvSpPr>
          <p:nvPr/>
        </p:nvSpPr>
        <p:spPr bwMode="auto">
          <a:xfrm>
            <a:off x="8462963" y="4033838"/>
            <a:ext cx="2952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baseline="-25000"/>
              <a:t>Х</a:t>
            </a:r>
          </a:p>
        </p:txBody>
      </p:sp>
      <p:sp>
        <p:nvSpPr>
          <p:cNvPr id="49159" name="Text Box 11"/>
          <p:cNvSpPr txBox="1">
            <a:spLocks noChangeArrowheads="1"/>
          </p:cNvSpPr>
          <p:nvPr/>
        </p:nvSpPr>
        <p:spPr bwMode="auto">
          <a:xfrm>
            <a:off x="6804025" y="1268413"/>
            <a:ext cx="2952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baseline="-25000"/>
              <a:t>У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807200" y="3960813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/>
              <a:t>1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6662738" y="3529013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/>
              <a:t>1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6375400" y="4321175"/>
            <a:ext cx="365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/>
              <a:t>-2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7094538" y="3960813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/>
              <a:t>2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7383463" y="3960813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/>
              <a:t>3</a:t>
            </a:r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6230938" y="3960813"/>
            <a:ext cx="43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-1</a:t>
            </a:r>
          </a:p>
        </p:txBody>
      </p:sp>
      <p:sp>
        <p:nvSpPr>
          <p:cNvPr id="123965" name="Freeform 61"/>
          <p:cNvSpPr>
            <a:spLocks/>
          </p:cNvSpPr>
          <p:nvPr/>
        </p:nvSpPr>
        <p:spPr bwMode="auto">
          <a:xfrm>
            <a:off x="5649913" y="1196975"/>
            <a:ext cx="1547812" cy="4900613"/>
          </a:xfrm>
          <a:custGeom>
            <a:avLst/>
            <a:gdLst>
              <a:gd name="T0" fmla="*/ 0 w 1168"/>
              <a:gd name="T1" fmla="*/ 0 h 2040"/>
              <a:gd name="T2" fmla="*/ 84 w 1168"/>
              <a:gd name="T3" fmla="*/ 528 h 2040"/>
              <a:gd name="T4" fmla="*/ 249 w 1168"/>
              <a:gd name="T5" fmla="*/ 1379 h 2040"/>
              <a:gd name="T6" fmla="*/ 428 w 1168"/>
              <a:gd name="T7" fmla="*/ 1888 h 2040"/>
              <a:gd name="T8" fmla="*/ 596 w 1168"/>
              <a:gd name="T9" fmla="*/ 2040 h 2040"/>
              <a:gd name="T10" fmla="*/ 756 w 1168"/>
              <a:gd name="T11" fmla="*/ 1888 h 2040"/>
              <a:gd name="T12" fmla="*/ 929 w 1168"/>
              <a:gd name="T13" fmla="*/ 1379 h 2040"/>
              <a:gd name="T14" fmla="*/ 1096 w 1168"/>
              <a:gd name="T15" fmla="*/ 536 h 2040"/>
              <a:gd name="T16" fmla="*/ 1168 w 1168"/>
              <a:gd name="T17" fmla="*/ 4 h 20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68"/>
              <a:gd name="T28" fmla="*/ 0 h 2040"/>
              <a:gd name="T29" fmla="*/ 1168 w 1168"/>
              <a:gd name="T30" fmla="*/ 2040 h 20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68" h="2040">
                <a:moveTo>
                  <a:pt x="0" y="0"/>
                </a:moveTo>
                <a:cubicBezTo>
                  <a:pt x="14" y="88"/>
                  <a:pt x="43" y="298"/>
                  <a:pt x="84" y="528"/>
                </a:cubicBezTo>
                <a:cubicBezTo>
                  <a:pt x="125" y="758"/>
                  <a:pt x="192" y="1152"/>
                  <a:pt x="249" y="1379"/>
                </a:cubicBezTo>
                <a:cubicBezTo>
                  <a:pt x="306" y="1606"/>
                  <a:pt x="370" y="1778"/>
                  <a:pt x="428" y="1888"/>
                </a:cubicBezTo>
                <a:cubicBezTo>
                  <a:pt x="486" y="1998"/>
                  <a:pt x="541" y="2040"/>
                  <a:pt x="596" y="2040"/>
                </a:cubicBezTo>
                <a:cubicBezTo>
                  <a:pt x="651" y="2040"/>
                  <a:pt x="701" y="1998"/>
                  <a:pt x="756" y="1888"/>
                </a:cubicBezTo>
                <a:cubicBezTo>
                  <a:pt x="811" y="1778"/>
                  <a:pt x="872" y="1604"/>
                  <a:pt x="929" y="1379"/>
                </a:cubicBezTo>
                <a:cubicBezTo>
                  <a:pt x="986" y="1154"/>
                  <a:pt x="1056" y="765"/>
                  <a:pt x="1096" y="536"/>
                </a:cubicBezTo>
                <a:cubicBezTo>
                  <a:pt x="1136" y="307"/>
                  <a:pt x="1153" y="115"/>
                  <a:pt x="1168" y="4"/>
                </a:cubicBezTo>
              </a:path>
            </a:pathLst>
          </a:cu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 flipV="1">
            <a:off x="6443663" y="1268413"/>
            <a:ext cx="0" cy="5589587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6018" name="Oval 66"/>
          <p:cNvSpPr>
            <a:spLocks noChangeArrowheads="1"/>
          </p:cNvSpPr>
          <p:nvPr/>
        </p:nvSpPr>
        <p:spPr bwMode="auto">
          <a:xfrm>
            <a:off x="6408738" y="605631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Oval 66"/>
          <p:cNvSpPr>
            <a:spLocks noChangeArrowheads="1"/>
          </p:cNvSpPr>
          <p:nvPr/>
        </p:nvSpPr>
        <p:spPr bwMode="auto">
          <a:xfrm>
            <a:off x="6934200" y="393382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Oval 66"/>
          <p:cNvSpPr>
            <a:spLocks noChangeArrowheads="1"/>
          </p:cNvSpPr>
          <p:nvPr/>
        </p:nvSpPr>
        <p:spPr bwMode="auto">
          <a:xfrm>
            <a:off x="5867400" y="393382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66"/>
          <p:cNvSpPr>
            <a:spLocks noChangeArrowheads="1"/>
          </p:cNvSpPr>
          <p:nvPr/>
        </p:nvSpPr>
        <p:spPr bwMode="auto">
          <a:xfrm>
            <a:off x="6675438" y="55165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Oval 66"/>
          <p:cNvSpPr>
            <a:spLocks noChangeArrowheads="1"/>
          </p:cNvSpPr>
          <p:nvPr/>
        </p:nvSpPr>
        <p:spPr bwMode="auto">
          <a:xfrm>
            <a:off x="6121400" y="5516563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73" name="Text Box 64"/>
          <p:cNvSpPr txBox="1">
            <a:spLocks noChangeArrowheads="1"/>
          </p:cNvSpPr>
          <p:nvPr/>
        </p:nvSpPr>
        <p:spPr bwMode="auto">
          <a:xfrm>
            <a:off x="323528" y="980728"/>
            <a:ext cx="17363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1. </a:t>
            </a:r>
            <a:r>
              <a:rPr lang="en-US" sz="2800" b="1" i="1" dirty="0">
                <a:latin typeface="Times New Roman" pitchFamily="18" charset="0"/>
              </a:rPr>
              <a:t>D(y)</a:t>
            </a:r>
            <a:r>
              <a:rPr lang="ru-RU" sz="2800" b="1" i="1" dirty="0">
                <a:latin typeface="Times New Roman" pitchFamily="18" charset="0"/>
              </a:rPr>
              <a:t>=</a:t>
            </a:r>
            <a:r>
              <a:rPr lang="en-US" sz="2800" b="1" i="1" dirty="0">
                <a:latin typeface="Times New Roman" pitchFamily="18" charset="0"/>
              </a:rPr>
              <a:t> R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49174" name="Text Box 65"/>
          <p:cNvSpPr txBox="1">
            <a:spLocks noChangeArrowheads="1"/>
          </p:cNvSpPr>
          <p:nvPr/>
        </p:nvSpPr>
        <p:spPr bwMode="auto">
          <a:xfrm>
            <a:off x="323528" y="1484784"/>
            <a:ext cx="31278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2. у=0, если </a:t>
            </a:r>
            <a:r>
              <a:rPr lang="ru-RU" sz="2800" b="1" i="1" dirty="0" err="1">
                <a:latin typeface="Times New Roman" pitchFamily="18" charset="0"/>
              </a:rPr>
              <a:t>х=</a:t>
            </a:r>
            <a:r>
              <a:rPr lang="en-US" sz="2800" b="1" i="1" dirty="0">
                <a:latin typeface="Times New Roman" pitchFamily="18" charset="0"/>
              </a:rPr>
              <a:t>1;</a:t>
            </a:r>
            <a:r>
              <a:rPr lang="ru-RU" sz="2800" b="1" i="1" dirty="0">
                <a:latin typeface="Times New Roman" pitchFamily="18" charset="0"/>
              </a:rPr>
              <a:t> -3</a:t>
            </a:r>
          </a:p>
        </p:txBody>
      </p:sp>
      <p:sp>
        <p:nvSpPr>
          <p:cNvPr id="49175" name="Text Box 66"/>
          <p:cNvSpPr txBox="1">
            <a:spLocks noChangeArrowheads="1"/>
          </p:cNvSpPr>
          <p:nvPr/>
        </p:nvSpPr>
        <p:spPr bwMode="auto">
          <a:xfrm>
            <a:off x="395536" y="1988840"/>
            <a:ext cx="15552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3. у</a:t>
            </a:r>
            <a:r>
              <a:rPr lang="en-US" sz="2800" b="1" i="1" dirty="0">
                <a:latin typeface="Times New Roman" pitchFamily="18" charset="0"/>
              </a:rPr>
              <a:t>&gt;</a:t>
            </a:r>
            <a:r>
              <a:rPr lang="ru-RU" sz="2800" b="1" i="1" dirty="0" smtClean="0">
                <a:latin typeface="Times New Roman" pitchFamily="18" charset="0"/>
              </a:rPr>
              <a:t>0 на</a:t>
            </a:r>
            <a:endParaRPr lang="en-US" sz="2800" b="1" i="1" dirty="0">
              <a:latin typeface="Times New Roman" pitchFamily="18" charset="0"/>
            </a:endParaRPr>
          </a:p>
        </p:txBody>
      </p:sp>
      <p:graphicFrame>
        <p:nvGraphicFramePr>
          <p:cNvPr id="49176" name="Object 68"/>
          <p:cNvGraphicFramePr>
            <a:graphicFrameLocks noChangeAspect="1"/>
          </p:cNvGraphicFramePr>
          <p:nvPr/>
        </p:nvGraphicFramePr>
        <p:xfrm>
          <a:off x="1979712" y="1988840"/>
          <a:ext cx="2489971" cy="49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1" name="Формула" r:id="rId4" imgW="1079280" imgH="215640" progId="Equation.3">
                  <p:embed/>
                </p:oleObj>
              </mc:Choice>
              <mc:Fallback>
                <p:oleObj name="Формула" r:id="rId4" imgW="1079280" imgH="2156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88840"/>
                        <a:ext cx="2489971" cy="499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77" name="Text Box 69"/>
          <p:cNvSpPr txBox="1">
            <a:spLocks noChangeArrowheads="1"/>
          </p:cNvSpPr>
          <p:nvPr/>
        </p:nvSpPr>
        <p:spPr bwMode="auto">
          <a:xfrm>
            <a:off x="395536" y="3140968"/>
            <a:ext cx="13500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4. у</a:t>
            </a:r>
            <a:r>
              <a:rPr lang="en-US" sz="2800" b="1" i="1" dirty="0" smtClean="0">
                <a:latin typeface="Times New Roman" pitchFamily="18" charset="0"/>
              </a:rPr>
              <a:t>↓</a:t>
            </a:r>
            <a:r>
              <a:rPr lang="ru-RU" sz="2800" b="1" i="1" dirty="0" smtClean="0">
                <a:latin typeface="Times New Roman" pitchFamily="18" charset="0"/>
              </a:rPr>
              <a:t> на</a:t>
            </a:r>
            <a:endParaRPr lang="en-US" sz="2800" b="1" i="1" dirty="0">
              <a:latin typeface="Times New Roman" pitchFamily="18" charset="0"/>
            </a:endParaRPr>
          </a:p>
        </p:txBody>
      </p:sp>
      <p:graphicFrame>
        <p:nvGraphicFramePr>
          <p:cNvPr id="49178" name="Object 70"/>
          <p:cNvGraphicFramePr>
            <a:graphicFrameLocks noChangeAspect="1"/>
          </p:cNvGraphicFramePr>
          <p:nvPr/>
        </p:nvGraphicFramePr>
        <p:xfrm>
          <a:off x="1763688" y="3140968"/>
          <a:ext cx="1296144" cy="525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2" name="Формула" r:id="rId6" imgW="533160" imgH="215640" progId="Equation.3">
                  <p:embed/>
                </p:oleObj>
              </mc:Choice>
              <mc:Fallback>
                <p:oleObj name="Формула" r:id="rId6" imgW="533160" imgH="21564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140968"/>
                        <a:ext cx="1296144" cy="5255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79" name="Text Box 71"/>
          <p:cNvSpPr txBox="1">
            <a:spLocks noChangeArrowheads="1"/>
          </p:cNvSpPr>
          <p:nvPr/>
        </p:nvSpPr>
        <p:spPr bwMode="auto">
          <a:xfrm>
            <a:off x="611560" y="3861048"/>
            <a:ext cx="12474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/>
              <a:t>    </a:t>
            </a:r>
            <a:r>
              <a:rPr lang="ru-RU" sz="2800" b="1" i="1" dirty="0">
                <a:latin typeface="Times New Roman" pitchFamily="18" charset="0"/>
              </a:rPr>
              <a:t>у</a:t>
            </a:r>
            <a:r>
              <a:rPr lang="en-US" sz="2800" b="1" i="1" dirty="0" smtClean="0">
                <a:latin typeface="Times New Roman" pitchFamily="18" charset="0"/>
              </a:rPr>
              <a:t>↑</a:t>
            </a:r>
            <a:r>
              <a:rPr lang="ru-RU" sz="2800" b="1" i="1" dirty="0" smtClean="0">
                <a:latin typeface="Times New Roman" pitchFamily="18" charset="0"/>
              </a:rPr>
              <a:t> на</a:t>
            </a:r>
            <a:endParaRPr lang="en-US" sz="2800" b="1" i="1" dirty="0">
              <a:latin typeface="Times New Roman" pitchFamily="18" charset="0"/>
            </a:endParaRPr>
          </a:p>
        </p:txBody>
      </p:sp>
      <p:graphicFrame>
        <p:nvGraphicFramePr>
          <p:cNvPr id="49180" name="Object 72"/>
          <p:cNvGraphicFramePr>
            <a:graphicFrameLocks noChangeAspect="1"/>
          </p:cNvGraphicFramePr>
          <p:nvPr/>
        </p:nvGraphicFramePr>
        <p:xfrm>
          <a:off x="1907704" y="3861048"/>
          <a:ext cx="1296144" cy="53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3" name="Формула" r:id="rId8" imgW="520560" imgH="215640" progId="Equation.3">
                  <p:embed/>
                </p:oleObj>
              </mc:Choice>
              <mc:Fallback>
                <p:oleObj name="Формула" r:id="rId8" imgW="520560" imgH="21564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861048"/>
                        <a:ext cx="1296144" cy="5378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931" name="Text Box 75"/>
          <p:cNvSpPr txBox="1">
            <a:spLocks noChangeArrowheads="1"/>
          </p:cNvSpPr>
          <p:nvPr/>
        </p:nvSpPr>
        <p:spPr bwMode="auto">
          <a:xfrm>
            <a:off x="395536" y="4581128"/>
            <a:ext cx="35879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5. </a:t>
            </a:r>
            <a:r>
              <a:rPr lang="ru-RU" sz="2800" b="1" i="1" dirty="0" err="1">
                <a:latin typeface="Times New Roman" pitchFamily="18" charset="0"/>
              </a:rPr>
              <a:t>у</a:t>
            </a:r>
            <a:r>
              <a:rPr lang="ru-RU" sz="2800" b="1" i="1" baseline="-25000" dirty="0" err="1">
                <a:latin typeface="Times New Roman" pitchFamily="18" charset="0"/>
              </a:rPr>
              <a:t>наим</a:t>
            </a:r>
            <a:r>
              <a:rPr lang="ru-RU" sz="2800" b="1" i="1" dirty="0" err="1">
                <a:latin typeface="Times New Roman" pitchFamily="18" charset="0"/>
              </a:rPr>
              <a:t>=</a:t>
            </a:r>
            <a:r>
              <a:rPr lang="en-US" sz="2800" b="1" i="1" dirty="0">
                <a:latin typeface="Times New Roman" pitchFamily="18" charset="0"/>
              </a:rPr>
              <a:t> -8</a:t>
            </a:r>
            <a:r>
              <a:rPr lang="ru-RU" sz="2800" b="1" i="1" dirty="0">
                <a:latin typeface="Times New Roman" pitchFamily="18" charset="0"/>
              </a:rPr>
              <a:t>, если </a:t>
            </a:r>
            <a:r>
              <a:rPr lang="ru-RU" sz="2800" b="1" i="1" dirty="0" err="1">
                <a:latin typeface="Times New Roman" pitchFamily="18" charset="0"/>
              </a:rPr>
              <a:t>х=</a:t>
            </a:r>
            <a:r>
              <a:rPr lang="en-US" sz="2800" b="1" i="1" dirty="0">
                <a:latin typeface="Times New Roman" pitchFamily="18" charset="0"/>
              </a:rPr>
              <a:t> -1</a:t>
            </a:r>
          </a:p>
        </p:txBody>
      </p:sp>
      <p:sp>
        <p:nvSpPr>
          <p:cNvPr id="121932" name="Text Box 76"/>
          <p:cNvSpPr txBox="1">
            <a:spLocks noChangeArrowheads="1"/>
          </p:cNvSpPr>
          <p:nvPr/>
        </p:nvSpPr>
        <p:spPr bwMode="auto">
          <a:xfrm>
            <a:off x="323528" y="5157192"/>
            <a:ext cx="36936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/>
              <a:t>    </a:t>
            </a:r>
            <a:r>
              <a:rPr lang="ru-RU" sz="2800" b="1" i="1" dirty="0" err="1">
                <a:latin typeface="Times New Roman" pitchFamily="18" charset="0"/>
              </a:rPr>
              <a:t>у</a:t>
            </a:r>
            <a:r>
              <a:rPr lang="ru-RU" sz="2800" b="1" i="1" baseline="-25000" dirty="0" err="1">
                <a:latin typeface="Times New Roman" pitchFamily="18" charset="0"/>
              </a:rPr>
              <a:t>наиб</a:t>
            </a:r>
            <a:r>
              <a:rPr lang="ru-RU" sz="2800" b="1" i="1" dirty="0">
                <a:latin typeface="Times New Roman" pitchFamily="18" charset="0"/>
              </a:rPr>
              <a:t> – </a:t>
            </a:r>
            <a:r>
              <a:rPr lang="ru-RU" sz="2400" b="1" i="1" dirty="0">
                <a:latin typeface="Times New Roman" pitchFamily="18" charset="0"/>
              </a:rPr>
              <a:t>не существует.</a:t>
            </a:r>
            <a:endParaRPr lang="en-US" sz="2400" b="1" i="1" dirty="0">
              <a:latin typeface="Times New Roman" pitchFamily="18" charset="0"/>
            </a:endParaRPr>
          </a:p>
        </p:txBody>
      </p:sp>
      <p:sp>
        <p:nvSpPr>
          <p:cNvPr id="121933" name="Text Box 77"/>
          <p:cNvSpPr txBox="1">
            <a:spLocks noChangeArrowheads="1"/>
          </p:cNvSpPr>
          <p:nvPr/>
        </p:nvSpPr>
        <p:spPr bwMode="auto">
          <a:xfrm>
            <a:off x="467544" y="5733256"/>
            <a:ext cx="1391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6. Е</a:t>
            </a:r>
            <a:r>
              <a:rPr lang="en-US" sz="2800" b="1" i="1" dirty="0">
                <a:latin typeface="Times New Roman" pitchFamily="18" charset="0"/>
              </a:rPr>
              <a:t>(y): </a:t>
            </a:r>
            <a:endParaRPr lang="ru-RU" sz="2800" b="1" i="1" dirty="0">
              <a:latin typeface="Times New Roman" pitchFamily="18" charset="0"/>
            </a:endParaRPr>
          </a:p>
        </p:txBody>
      </p:sp>
      <p:graphicFrame>
        <p:nvGraphicFramePr>
          <p:cNvPr id="121935" name="Object 79"/>
          <p:cNvGraphicFramePr>
            <a:graphicFrameLocks noChangeAspect="1"/>
          </p:cNvGraphicFramePr>
          <p:nvPr/>
        </p:nvGraphicFramePr>
        <p:xfrm>
          <a:off x="1691680" y="5805264"/>
          <a:ext cx="116895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4" name="Формула" r:id="rId10" imgW="583920" imgH="215640" progId="Equation.3">
                  <p:embed/>
                </p:oleObj>
              </mc:Choice>
              <mc:Fallback>
                <p:oleObj name="Формула" r:id="rId10" imgW="583920" imgH="215640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805264"/>
                        <a:ext cx="1168953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85" name="Text Box 17"/>
          <p:cNvSpPr txBox="1">
            <a:spLocks noChangeArrowheads="1"/>
          </p:cNvSpPr>
          <p:nvPr/>
        </p:nvSpPr>
        <p:spPr bwMode="auto">
          <a:xfrm>
            <a:off x="0" y="404664"/>
            <a:ext cx="8713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Проверь себя</a:t>
            </a:r>
            <a:r>
              <a:rPr lang="en-US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:</a:t>
            </a:r>
            <a:endParaRPr lang="ru-RU" sz="3600" b="1" i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9186" name="Text Box 34"/>
          <p:cNvSpPr txBox="1">
            <a:spLocks noChangeArrowheads="1"/>
          </p:cNvSpPr>
          <p:nvPr/>
        </p:nvSpPr>
        <p:spPr bwMode="auto">
          <a:xfrm>
            <a:off x="683568" y="2492896"/>
            <a:ext cx="11961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у</a:t>
            </a:r>
            <a:r>
              <a:rPr lang="en-US" sz="2800" b="1" i="1" dirty="0">
                <a:latin typeface="Times New Roman" pitchFamily="18" charset="0"/>
              </a:rPr>
              <a:t>&lt;</a:t>
            </a:r>
            <a:r>
              <a:rPr lang="ru-RU" sz="2800" b="1" i="1" dirty="0" smtClean="0">
                <a:latin typeface="Times New Roman" pitchFamily="18" charset="0"/>
              </a:rPr>
              <a:t>0 на</a:t>
            </a:r>
            <a:endParaRPr lang="en-US" sz="2800" b="1" i="1" dirty="0">
              <a:latin typeface="Times New Roman" pitchFamily="18" charset="0"/>
            </a:endParaRPr>
          </a:p>
          <a:p>
            <a:endParaRPr lang="ru-RU" sz="2000" dirty="0">
              <a:latin typeface="Times New Roman" pitchFamily="18" charset="0"/>
            </a:endParaRPr>
          </a:p>
        </p:txBody>
      </p:sp>
      <p:graphicFrame>
        <p:nvGraphicFramePr>
          <p:cNvPr id="49187" name="Object 68"/>
          <p:cNvGraphicFramePr>
            <a:graphicFrameLocks noChangeAspect="1"/>
          </p:cNvGraphicFramePr>
          <p:nvPr/>
        </p:nvGraphicFramePr>
        <p:xfrm>
          <a:off x="1835696" y="2492896"/>
          <a:ext cx="970682" cy="533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5" name="Формула" r:id="rId12" imgW="393480" imgH="215640" progId="Equation.3">
                  <p:embed/>
                </p:oleObj>
              </mc:Choice>
              <mc:Fallback>
                <p:oleObj name="Формула" r:id="rId12" imgW="3934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492896"/>
                        <a:ext cx="970682" cy="5334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80312" y="5059835"/>
            <a:ext cx="1763688" cy="17981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</TotalTime>
  <Words>365</Words>
  <Application>Microsoft Office PowerPoint</Application>
  <PresentationFormat>Экран (4:3)</PresentationFormat>
  <Paragraphs>90</Paragraphs>
  <Slides>10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Calibri</vt:lpstr>
      <vt:lpstr>Franklin Gothic Book</vt:lpstr>
      <vt:lpstr>Franklin Gothic Medium</vt:lpstr>
      <vt:lpstr>Georgia</vt:lpstr>
      <vt:lpstr>Times New Roman</vt:lpstr>
      <vt:lpstr>Wingdings</vt:lpstr>
      <vt:lpstr>Оформление по умолчанию</vt:lpstr>
      <vt:lpstr>GraphC</vt:lpstr>
      <vt:lpstr>Формула</vt:lpstr>
      <vt:lpstr>Алгебра 9 класс.</vt:lpstr>
      <vt:lpstr>Квадратичной функцией называется функция, которую можно задать формулой вида y = ax²+bx+c, где   х - независимая переменная, a, b и с -некоторые числа (причём а≠0).</vt:lpstr>
      <vt:lpstr>Графиком квадратичной функции является парабола, ветви которой направлены вверх(если а&gt;0) или вниз (если а&lt;0).</vt:lpstr>
      <vt:lpstr>Построение  графика  функции   у = ах2 + bх +с.</vt:lpstr>
      <vt:lpstr>Презентация PowerPoint</vt:lpstr>
      <vt:lpstr>Презентация PowerPoint</vt:lpstr>
      <vt:lpstr>Презентация PowerPoint</vt:lpstr>
      <vt:lpstr>Постройте график функции  у=2х²+4х-6,  опишите его свойства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97</cp:revision>
  <dcterms:created xsi:type="dcterms:W3CDTF">2010-06-18T23:25:24Z</dcterms:created>
  <dcterms:modified xsi:type="dcterms:W3CDTF">2022-06-15T12:24:36Z</dcterms:modified>
</cp:coreProperties>
</file>