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7" r:id="rId2"/>
    <p:sldId id="261" r:id="rId3"/>
    <p:sldId id="258" r:id="rId4"/>
    <p:sldId id="259" r:id="rId5"/>
    <p:sldId id="262" r:id="rId6"/>
    <p:sldId id="263" r:id="rId7"/>
    <p:sldId id="260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  <a:srgbClr val="FFFF00"/>
    <a:srgbClr val="008000"/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8506DEC-A5F8-4C52-A9D6-D038C53EF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CA1736-D835-42EE-845C-A0F43EB0628F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32767-1F5A-4429-AC54-E5045BDCC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F359D-A173-4813-BB2B-5FF0C7F6E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36308-1639-45E6-869B-F12E47216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FA70B-988A-4E08-838C-835D0B200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AA95D-6637-4A90-B2A0-36BEB8D08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422B6-8D1A-481E-B1FD-306979C45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FFDCD-80AC-4E2E-A6B0-835340140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C20C7-D51B-4068-85FA-29BCF13C4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E84BA-5AC2-4B1B-BA97-9469644F1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7411C-69D9-430D-8433-00168470A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A4A67-524B-4D27-AF12-C0CF4645C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0CC06850-E4BD-42FB-9460-7AC859807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WordArt 2"/>
          <p:cNvSpPr>
            <a:spLocks noChangeArrowheads="1" noChangeShapeType="1" noTextEdit="1"/>
          </p:cNvSpPr>
          <p:nvPr/>
        </p:nvSpPr>
        <p:spPr bwMode="auto">
          <a:xfrm>
            <a:off x="228600" y="838200"/>
            <a:ext cx="8534400" cy="3533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Как долго можно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работать с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компьютером</a:t>
            </a:r>
          </a:p>
        </p:txBody>
      </p:sp>
      <p:pic>
        <p:nvPicPr>
          <p:cNvPr id="14339" name="Picture 4" descr="Рис_4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572000"/>
            <a:ext cx="2362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b="1" smtClean="0">
                <a:solidFill>
                  <a:srgbClr val="0000FF"/>
                </a:solidFill>
              </a:rPr>
              <a:t>Кибераддикция – психологическая зависимость от компьютерных игр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ru-RU" b="1" i="1" smtClean="0">
                <a:solidFill>
                  <a:srgbClr val="008000"/>
                </a:solidFill>
              </a:rPr>
              <a:t>«Рейтинг» компьютерных игр</a:t>
            </a: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FF0000"/>
              </a:solidFill>
              <a:cs typeface="Arial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US" smtClean="0">
                <a:solidFill>
                  <a:srgbClr val="FF0000"/>
                </a:solidFill>
                <a:cs typeface="Arial" charset="0"/>
              </a:rPr>
              <a:t>I</a:t>
            </a:r>
            <a:r>
              <a:rPr lang="ru-RU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mtClean="0">
                <a:solidFill>
                  <a:srgbClr val="FF0000"/>
                </a:solidFill>
              </a:rPr>
              <a:t>Ролевые компьютерные игры</a:t>
            </a: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>
                <a:solidFill>
                  <a:srgbClr val="0000FF"/>
                </a:solidFill>
              </a:rPr>
              <a:t>Игры с «видом из глаз» героя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>
                <a:solidFill>
                  <a:srgbClr val="0000FF"/>
                </a:solidFill>
              </a:rPr>
              <a:t>Игры с видом извне на «своего» героя (квесты)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>
                <a:solidFill>
                  <a:srgbClr val="0000FF"/>
                </a:solidFill>
              </a:rPr>
              <a:t>Стратегические игры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2800" smtClean="0">
              <a:solidFill>
                <a:srgbClr val="0000FF"/>
              </a:solidFill>
            </a:endParaRPr>
          </a:p>
        </p:txBody>
      </p:sp>
      <p:pic>
        <p:nvPicPr>
          <p:cNvPr id="24579" name="Picture 4" descr="1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876800"/>
            <a:ext cx="2159000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b="1" smtClean="0">
                <a:solidFill>
                  <a:srgbClr val="0000FF"/>
                </a:solidFill>
              </a:rPr>
              <a:t>Кибераддикция – психологическая зависимость от компьютерных игр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ru-RU" b="1" i="1" smtClean="0">
                <a:solidFill>
                  <a:srgbClr val="008000"/>
                </a:solidFill>
              </a:rPr>
              <a:t>«Рейтинг» компьютерных игр</a:t>
            </a: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FF0000"/>
              </a:solidFill>
              <a:cs typeface="Arial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US" smtClean="0">
                <a:solidFill>
                  <a:srgbClr val="FF0000"/>
                </a:solidFill>
                <a:cs typeface="Arial" charset="0"/>
              </a:rPr>
              <a:t>II</a:t>
            </a:r>
            <a:r>
              <a:rPr lang="ru-RU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ru-RU" smtClean="0">
                <a:solidFill>
                  <a:srgbClr val="FF0000"/>
                </a:solidFill>
              </a:rPr>
              <a:t>Неролевые  компьютерные игры</a:t>
            </a: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>
                <a:solidFill>
                  <a:srgbClr val="0000FF"/>
                </a:solidFill>
              </a:rPr>
              <a:t>Аркады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>
                <a:solidFill>
                  <a:srgbClr val="0000FF"/>
                </a:solidFill>
              </a:rPr>
              <a:t>Головоломки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>
                <a:solidFill>
                  <a:srgbClr val="0000FF"/>
                </a:solidFill>
              </a:rPr>
              <a:t>Игры на быстроту реакции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>
                <a:solidFill>
                  <a:srgbClr val="0000FF"/>
                </a:solidFill>
              </a:rPr>
              <a:t>Традиционно азартные игры</a:t>
            </a:r>
          </a:p>
        </p:txBody>
      </p:sp>
      <p:pic>
        <p:nvPicPr>
          <p:cNvPr id="25603" name="Picture 4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4343400"/>
            <a:ext cx="1800225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ln w="57150">
            <a:pattFill prst="sphere">
              <a:fgClr>
                <a:srgbClr val="800080"/>
              </a:fgClr>
              <a:bgClr>
                <a:srgbClr val="FFFFFF"/>
              </a:bgClr>
            </a:pattFill>
          </a:ln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9900"/>
                </a:solidFill>
              </a:rPr>
              <a:t>Предотвращение развития зависимости от компьютера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smtClean="0">
                <a:solidFill>
                  <a:srgbClr val="FF0000"/>
                </a:solidFill>
              </a:rPr>
              <a:t>Согласованная работа специалистов!!!</a:t>
            </a:r>
          </a:p>
          <a:p>
            <a:pPr algn="ctr" eaLnBrk="1" hangingPunct="1">
              <a:buFontTx/>
              <a:buNone/>
            </a:pPr>
            <a:r>
              <a:rPr lang="ru-RU" sz="3600" smtClean="0">
                <a:solidFill>
                  <a:srgbClr val="0000FF"/>
                </a:solidFill>
              </a:rPr>
              <a:t>Родители:</a:t>
            </a:r>
          </a:p>
          <a:p>
            <a:pPr eaLnBrk="1" hangingPunct="1">
              <a:buFontTx/>
              <a:buChar char="-"/>
            </a:pPr>
            <a:r>
              <a:rPr lang="ru-RU" sz="2800" smtClean="0"/>
              <a:t>Поддержать.</a:t>
            </a:r>
          </a:p>
          <a:p>
            <a:pPr eaLnBrk="1" hangingPunct="1">
              <a:buFontTx/>
              <a:buChar char="-"/>
            </a:pPr>
            <a:r>
              <a:rPr lang="ru-RU" sz="2800" smtClean="0"/>
              <a:t>Не критиковать.</a:t>
            </a:r>
          </a:p>
          <a:p>
            <a:pPr eaLnBrk="1" hangingPunct="1">
              <a:buFontTx/>
              <a:buChar char="-"/>
            </a:pPr>
            <a:r>
              <a:rPr lang="ru-RU" sz="2800" smtClean="0"/>
              <a:t>Разделить интерес.</a:t>
            </a:r>
          </a:p>
          <a:p>
            <a:pPr eaLnBrk="1" hangingPunct="1">
              <a:buFontTx/>
              <a:buChar char="-"/>
            </a:pPr>
            <a:r>
              <a:rPr lang="ru-RU" sz="2800" smtClean="0"/>
              <a:t>Правильное воспитание.</a:t>
            </a:r>
          </a:p>
          <a:p>
            <a:pPr eaLnBrk="1" hangingPunct="1">
              <a:buFontTx/>
              <a:buChar char="-"/>
            </a:pPr>
            <a:endParaRPr lang="ru-RU" sz="2800" smtClean="0"/>
          </a:p>
        </p:txBody>
      </p:sp>
      <p:pic>
        <p:nvPicPr>
          <p:cNvPr id="22532" name="Picture 4" descr="computer2ki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648200"/>
            <a:ext cx="1800225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 rot="391114">
            <a:off x="2495550" y="1033463"/>
            <a:ext cx="2611438" cy="1689100"/>
            <a:chOff x="1109" y="1171"/>
            <a:chExt cx="1645" cy="924"/>
          </a:xfrm>
        </p:grpSpPr>
        <p:sp>
          <p:nvSpPr>
            <p:cNvPr id="15382" name="Freeform 3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3" name="Freeform 4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4" name="Freeform 5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5" name="Freeform 6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300" name="Group 12"/>
          <p:cNvGrpSpPr>
            <a:grpSpLocks/>
          </p:cNvGrpSpPr>
          <p:nvPr/>
        </p:nvGrpSpPr>
        <p:grpSpPr bwMode="auto">
          <a:xfrm rot="-4473382">
            <a:off x="2450306" y="3950494"/>
            <a:ext cx="2262188" cy="1219200"/>
            <a:chOff x="1109" y="1171"/>
            <a:chExt cx="1645" cy="924"/>
          </a:xfrm>
        </p:grpSpPr>
        <p:sp>
          <p:nvSpPr>
            <p:cNvPr id="15378" name="Freeform 13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9" name="Freeform 14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0" name="Freeform 15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81" name="Freeform 16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310" name="Group 22"/>
          <p:cNvGrpSpPr>
            <a:grpSpLocks/>
          </p:cNvGrpSpPr>
          <p:nvPr/>
        </p:nvGrpSpPr>
        <p:grpSpPr bwMode="auto">
          <a:xfrm rot="1981498" flipH="1">
            <a:off x="4953000" y="1752600"/>
            <a:ext cx="2392363" cy="1265238"/>
            <a:chOff x="1109" y="1171"/>
            <a:chExt cx="1645" cy="924"/>
          </a:xfrm>
        </p:grpSpPr>
        <p:sp>
          <p:nvSpPr>
            <p:cNvPr id="15374" name="Freeform 23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5" name="Freeform 24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6" name="Freeform 25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7" name="Freeform 26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315" name="Group 27"/>
          <p:cNvGrpSpPr>
            <a:grpSpLocks/>
          </p:cNvGrpSpPr>
          <p:nvPr/>
        </p:nvGrpSpPr>
        <p:grpSpPr bwMode="auto">
          <a:xfrm rot="10391902">
            <a:off x="4500563" y="3689350"/>
            <a:ext cx="2438400" cy="1466850"/>
            <a:chOff x="1109" y="1171"/>
            <a:chExt cx="1645" cy="924"/>
          </a:xfrm>
        </p:grpSpPr>
        <p:sp>
          <p:nvSpPr>
            <p:cNvPr id="15370" name="Freeform 28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1" name="Freeform 29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2" name="Freeform 30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3" name="Freeform 31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321" name="AutoShape 33"/>
          <p:cNvSpPr>
            <a:spLocks noChangeArrowheads="1"/>
          </p:cNvSpPr>
          <p:nvPr/>
        </p:nvSpPr>
        <p:spPr bwMode="auto">
          <a:xfrm>
            <a:off x="457200" y="381000"/>
            <a:ext cx="3382963" cy="1319213"/>
          </a:xfrm>
          <a:prstGeom prst="roundRect">
            <a:avLst>
              <a:gd name="adj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rgbClr val="9966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Компьютерные игры развивают: </a:t>
            </a:r>
            <a:endParaRPr lang="ru-RU"/>
          </a:p>
          <a:p>
            <a:pPr algn="ctr" eaLnBrk="0" hangingPunct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i="1"/>
              <a:t>память и внимание, логическое мышление</a:t>
            </a:r>
          </a:p>
        </p:txBody>
      </p:sp>
      <p:sp>
        <p:nvSpPr>
          <p:cNvPr id="12322" name="AutoShape 34"/>
          <p:cNvSpPr>
            <a:spLocks noChangeArrowheads="1"/>
          </p:cNvSpPr>
          <p:nvPr/>
        </p:nvSpPr>
        <p:spPr bwMode="auto">
          <a:xfrm>
            <a:off x="6477000" y="0"/>
            <a:ext cx="2362200" cy="3333750"/>
          </a:xfrm>
          <a:prstGeom prst="roundRect">
            <a:avLst>
              <a:gd name="adj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rgbClr val="9966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Компьютерные игры развивают: </a:t>
            </a:r>
            <a:endParaRPr lang="ru-RU"/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i="1"/>
              <a:t>быстроту реакции, мелкую моторику рук, визуальное восприятие объектов, зрительно-моторную координацию</a:t>
            </a:r>
            <a:r>
              <a:rPr lang="ru-RU"/>
              <a:t> </a:t>
            </a:r>
          </a:p>
        </p:txBody>
      </p:sp>
      <p:sp>
        <p:nvSpPr>
          <p:cNvPr id="12325" name="AutoShape 37"/>
          <p:cNvSpPr>
            <a:spLocks noChangeArrowheads="1"/>
          </p:cNvSpPr>
          <p:nvPr/>
        </p:nvSpPr>
        <p:spPr bwMode="auto">
          <a:xfrm>
            <a:off x="14288" y="3214688"/>
            <a:ext cx="3097212" cy="2536825"/>
          </a:xfrm>
          <a:prstGeom prst="roundRect">
            <a:avLst>
              <a:gd name="adj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rgbClr val="9966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FF0000"/>
              </a:buClr>
              <a:buFont typeface="Wingdings" pitchFamily="2" charset="2"/>
              <a:buNone/>
            </a:pPr>
            <a:r>
              <a:rPr lang="ru-RU" sz="1600" b="1"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ru-RU" b="1"/>
              <a:t>Компьютерные игры учат: </a:t>
            </a:r>
            <a:endParaRPr lang="ru-RU"/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i="1"/>
              <a:t>классифицировать и обобщать, аналитически мыслить в нестандартной ситуации.</a:t>
            </a:r>
          </a:p>
        </p:txBody>
      </p:sp>
      <p:sp>
        <p:nvSpPr>
          <p:cNvPr id="12326" name="Oval 38"/>
          <p:cNvSpPr>
            <a:spLocks noChangeArrowheads="1"/>
          </p:cNvSpPr>
          <p:nvPr/>
        </p:nvSpPr>
        <p:spPr bwMode="auto">
          <a:xfrm>
            <a:off x="2895600" y="2779713"/>
            <a:ext cx="3581400" cy="995362"/>
          </a:xfrm>
          <a:prstGeom prst="ellipse">
            <a:avLst/>
          </a:prstGeom>
          <a:gradFill rotWithShape="0">
            <a:gsLst>
              <a:gs pos="0">
                <a:srgbClr val="66FF66"/>
              </a:gs>
              <a:gs pos="50000">
                <a:schemeClr val="bg1"/>
              </a:gs>
              <a:gs pos="100000">
                <a:srgbClr val="66FF66"/>
              </a:gs>
            </a:gsLst>
            <a:lin ang="5400000" scaled="1"/>
          </a:gradFill>
          <a:ln w="127000">
            <a:pattFill prst="sphere">
              <a:fgClr>
                <a:schemeClr val="tx1"/>
              </a:fgClr>
              <a:bgClr>
                <a:srgbClr val="FFFF00"/>
              </a:bgClr>
            </a:patt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cs typeface="+mn-cs"/>
              </a:rPr>
              <a:t>«Компьютер – это хорошо» </a:t>
            </a:r>
          </a:p>
        </p:txBody>
      </p:sp>
      <p:sp>
        <p:nvSpPr>
          <p:cNvPr id="12332" name="AutoShape 44"/>
          <p:cNvSpPr>
            <a:spLocks noChangeArrowheads="1"/>
          </p:cNvSpPr>
          <p:nvPr/>
        </p:nvSpPr>
        <p:spPr bwMode="auto">
          <a:xfrm>
            <a:off x="6351588" y="3886200"/>
            <a:ext cx="2792412" cy="2232025"/>
          </a:xfrm>
          <a:prstGeom prst="roundRect">
            <a:avLst>
              <a:gd name="adj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rgbClr val="996633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Компьютерные игры учат: </a:t>
            </a:r>
            <a:endParaRPr lang="ru-RU" i="1"/>
          </a:p>
          <a:p>
            <a:pPr eaLnBrk="0" hangingPunct="0">
              <a:buClr>
                <a:srgbClr val="FF0000"/>
              </a:buClr>
              <a:buFont typeface="Wingdings" pitchFamily="2" charset="2"/>
              <a:buChar char="v"/>
            </a:pPr>
            <a:r>
              <a:rPr lang="ru-RU" b="1" i="1"/>
              <a:t>добиваться своей цели, совершенствовать интеллектуальные</a:t>
            </a:r>
            <a:r>
              <a:rPr lang="ru-RU" i="1"/>
              <a:t> </a:t>
            </a:r>
            <a:r>
              <a:rPr lang="ru-RU" b="1" i="1"/>
              <a:t>навыки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0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1" grpId="0" animBg="1" autoUpdateAnimBg="0"/>
      <p:bldP spid="12322" grpId="0" animBg="1" autoUpdateAnimBg="0"/>
      <p:bldP spid="12325" grpId="0" animBg="1" autoUpdateAnimBg="0"/>
      <p:bldP spid="12326" grpId="0" animBg="1" autoUpdateAnimBg="0"/>
      <p:bldP spid="12332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Проблемы зрения, компьютерный зрительный синдром (КЗС);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Проблемы провокации эпилептических приступов;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Карпальный туннельный синдром, (КТС), </a:t>
            </a:r>
            <a:r>
              <a:rPr lang="ru-RU" sz="2400" b="1" smtClean="0">
                <a:solidFill>
                  <a:srgbClr val="FF0000"/>
                </a:solidFill>
              </a:rPr>
              <a:t>он же синдром запястного канала;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Позвоночный синдром;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Дыхательный, легочной, он же грудной синдром;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Застойный, венозный, он же </a:t>
            </a:r>
            <a:r>
              <a:rPr lang="ru-RU" sz="2400" smtClean="0">
                <a:solidFill>
                  <a:srgbClr val="FF0000"/>
                </a:solidFill>
              </a:rPr>
              <a:t>сосудистый синдром</a:t>
            </a:r>
            <a:r>
              <a:rPr lang="ru-RU" sz="2400" smtClean="0"/>
              <a:t>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Проблемы связанные с электромагнитным излучением. </a:t>
            </a: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609600" y="533400"/>
            <a:ext cx="79533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Проблемы, возникающие в процессе</a:t>
            </a:r>
          </a:p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работы на компьютере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"/>
          <p:cNvGrpSpPr>
            <a:grpSpLocks/>
          </p:cNvGrpSpPr>
          <p:nvPr/>
        </p:nvGrpSpPr>
        <p:grpSpPr bwMode="auto">
          <a:xfrm>
            <a:off x="1171575" y="304800"/>
            <a:ext cx="7105650" cy="6034088"/>
            <a:chOff x="336" y="480"/>
            <a:chExt cx="4476" cy="3468"/>
          </a:xfrm>
        </p:grpSpPr>
        <p:sp>
          <p:nvSpPr>
            <p:cNvPr id="18446" name="Freeform 3"/>
            <p:cNvSpPr>
              <a:spLocks/>
            </p:cNvSpPr>
            <p:nvPr/>
          </p:nvSpPr>
          <p:spPr bwMode="auto">
            <a:xfrm>
              <a:off x="342" y="486"/>
              <a:ext cx="4464" cy="3456"/>
            </a:xfrm>
            <a:custGeom>
              <a:avLst/>
              <a:gdLst>
                <a:gd name="T0" fmla="*/ 0 w 4464"/>
                <a:gd name="T1" fmla="*/ 3347 h 3456"/>
                <a:gd name="T2" fmla="*/ 0 w 4464"/>
                <a:gd name="T3" fmla="*/ 94 h 3456"/>
                <a:gd name="T4" fmla="*/ 1 w 4464"/>
                <a:gd name="T5" fmla="*/ 79 h 3456"/>
                <a:gd name="T6" fmla="*/ 7 w 4464"/>
                <a:gd name="T7" fmla="*/ 63 h 3456"/>
                <a:gd name="T8" fmla="*/ 15 w 4464"/>
                <a:gd name="T9" fmla="*/ 47 h 3456"/>
                <a:gd name="T10" fmla="*/ 25 w 4464"/>
                <a:gd name="T11" fmla="*/ 32 h 3456"/>
                <a:gd name="T12" fmla="*/ 40 w 4464"/>
                <a:gd name="T13" fmla="*/ 19 h 3456"/>
                <a:gd name="T14" fmla="*/ 56 w 4464"/>
                <a:gd name="T15" fmla="*/ 9 h 3456"/>
                <a:gd name="T16" fmla="*/ 74 w 4464"/>
                <a:gd name="T17" fmla="*/ 3 h 3456"/>
                <a:gd name="T18" fmla="*/ 95 w 4464"/>
                <a:gd name="T19" fmla="*/ 0 h 3456"/>
                <a:gd name="T20" fmla="*/ 4384 w 4464"/>
                <a:gd name="T21" fmla="*/ 0 h 3456"/>
                <a:gd name="T22" fmla="*/ 4399 w 4464"/>
                <a:gd name="T23" fmla="*/ 1 h 3456"/>
                <a:gd name="T24" fmla="*/ 4412 w 4464"/>
                <a:gd name="T25" fmla="*/ 6 h 3456"/>
                <a:gd name="T26" fmla="*/ 4426 w 4464"/>
                <a:gd name="T27" fmla="*/ 14 h 3456"/>
                <a:gd name="T28" fmla="*/ 4439 w 4464"/>
                <a:gd name="T29" fmla="*/ 25 h 3456"/>
                <a:gd name="T30" fmla="*/ 4448 w 4464"/>
                <a:gd name="T31" fmla="*/ 38 h 3456"/>
                <a:gd name="T32" fmla="*/ 4457 w 4464"/>
                <a:gd name="T33" fmla="*/ 50 h 3456"/>
                <a:gd name="T34" fmla="*/ 4462 w 4464"/>
                <a:gd name="T35" fmla="*/ 65 h 3456"/>
                <a:gd name="T36" fmla="*/ 4464 w 4464"/>
                <a:gd name="T37" fmla="*/ 80 h 3456"/>
                <a:gd name="T38" fmla="*/ 4464 w 4464"/>
                <a:gd name="T39" fmla="*/ 3362 h 3456"/>
                <a:gd name="T40" fmla="*/ 4462 w 4464"/>
                <a:gd name="T41" fmla="*/ 3376 h 3456"/>
                <a:gd name="T42" fmla="*/ 4457 w 4464"/>
                <a:gd name="T43" fmla="*/ 3393 h 3456"/>
                <a:gd name="T44" fmla="*/ 4448 w 4464"/>
                <a:gd name="T45" fmla="*/ 3408 h 3456"/>
                <a:gd name="T46" fmla="*/ 4437 w 4464"/>
                <a:gd name="T47" fmla="*/ 3422 h 3456"/>
                <a:gd name="T48" fmla="*/ 4424 w 4464"/>
                <a:gd name="T49" fmla="*/ 3437 h 3456"/>
                <a:gd name="T50" fmla="*/ 4409 w 4464"/>
                <a:gd name="T51" fmla="*/ 3447 h 3456"/>
                <a:gd name="T52" fmla="*/ 4394 w 4464"/>
                <a:gd name="T53" fmla="*/ 3453 h 3456"/>
                <a:gd name="T54" fmla="*/ 4378 w 4464"/>
                <a:gd name="T55" fmla="*/ 3456 h 3456"/>
                <a:gd name="T56" fmla="*/ 109 w 4464"/>
                <a:gd name="T57" fmla="*/ 3456 h 3456"/>
                <a:gd name="T58" fmla="*/ 92 w 4464"/>
                <a:gd name="T59" fmla="*/ 3455 h 3456"/>
                <a:gd name="T60" fmla="*/ 74 w 4464"/>
                <a:gd name="T61" fmla="*/ 3450 h 3456"/>
                <a:gd name="T62" fmla="*/ 56 w 4464"/>
                <a:gd name="T63" fmla="*/ 3440 h 3456"/>
                <a:gd name="T64" fmla="*/ 39 w 4464"/>
                <a:gd name="T65" fmla="*/ 3429 h 3456"/>
                <a:gd name="T66" fmla="*/ 23 w 4464"/>
                <a:gd name="T67" fmla="*/ 3415 h 3456"/>
                <a:gd name="T68" fmla="*/ 11 w 4464"/>
                <a:gd name="T69" fmla="*/ 3395 h 3456"/>
                <a:gd name="T70" fmla="*/ 2 w 4464"/>
                <a:gd name="T71" fmla="*/ 3373 h 3456"/>
                <a:gd name="T72" fmla="*/ 0 w 4464"/>
                <a:gd name="T73" fmla="*/ 3347 h 34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464"/>
                <a:gd name="T112" fmla="*/ 0 h 3456"/>
                <a:gd name="T113" fmla="*/ 4464 w 4464"/>
                <a:gd name="T114" fmla="*/ 3456 h 34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464" h="3456">
                  <a:moveTo>
                    <a:pt x="0" y="3347"/>
                  </a:moveTo>
                  <a:lnTo>
                    <a:pt x="0" y="94"/>
                  </a:lnTo>
                  <a:lnTo>
                    <a:pt x="1" y="79"/>
                  </a:lnTo>
                  <a:lnTo>
                    <a:pt x="7" y="63"/>
                  </a:lnTo>
                  <a:lnTo>
                    <a:pt x="15" y="47"/>
                  </a:lnTo>
                  <a:lnTo>
                    <a:pt x="25" y="32"/>
                  </a:lnTo>
                  <a:lnTo>
                    <a:pt x="40" y="19"/>
                  </a:lnTo>
                  <a:lnTo>
                    <a:pt x="56" y="9"/>
                  </a:lnTo>
                  <a:lnTo>
                    <a:pt x="74" y="3"/>
                  </a:lnTo>
                  <a:lnTo>
                    <a:pt x="95" y="0"/>
                  </a:lnTo>
                  <a:lnTo>
                    <a:pt x="4384" y="0"/>
                  </a:lnTo>
                  <a:lnTo>
                    <a:pt x="4399" y="1"/>
                  </a:lnTo>
                  <a:lnTo>
                    <a:pt x="4412" y="6"/>
                  </a:lnTo>
                  <a:lnTo>
                    <a:pt x="4426" y="14"/>
                  </a:lnTo>
                  <a:lnTo>
                    <a:pt x="4439" y="25"/>
                  </a:lnTo>
                  <a:lnTo>
                    <a:pt x="4448" y="38"/>
                  </a:lnTo>
                  <a:lnTo>
                    <a:pt x="4457" y="50"/>
                  </a:lnTo>
                  <a:lnTo>
                    <a:pt x="4462" y="65"/>
                  </a:lnTo>
                  <a:lnTo>
                    <a:pt x="4464" y="80"/>
                  </a:lnTo>
                  <a:lnTo>
                    <a:pt x="4464" y="3362"/>
                  </a:lnTo>
                  <a:lnTo>
                    <a:pt x="4462" y="3376"/>
                  </a:lnTo>
                  <a:lnTo>
                    <a:pt x="4457" y="3393"/>
                  </a:lnTo>
                  <a:lnTo>
                    <a:pt x="4448" y="3408"/>
                  </a:lnTo>
                  <a:lnTo>
                    <a:pt x="4437" y="3422"/>
                  </a:lnTo>
                  <a:lnTo>
                    <a:pt x="4424" y="3437"/>
                  </a:lnTo>
                  <a:lnTo>
                    <a:pt x="4409" y="3447"/>
                  </a:lnTo>
                  <a:lnTo>
                    <a:pt x="4394" y="3453"/>
                  </a:lnTo>
                  <a:lnTo>
                    <a:pt x="4378" y="3456"/>
                  </a:lnTo>
                  <a:lnTo>
                    <a:pt x="109" y="3456"/>
                  </a:lnTo>
                  <a:lnTo>
                    <a:pt x="92" y="3455"/>
                  </a:lnTo>
                  <a:lnTo>
                    <a:pt x="74" y="3450"/>
                  </a:lnTo>
                  <a:lnTo>
                    <a:pt x="56" y="3440"/>
                  </a:lnTo>
                  <a:lnTo>
                    <a:pt x="39" y="3429"/>
                  </a:lnTo>
                  <a:lnTo>
                    <a:pt x="23" y="3415"/>
                  </a:lnTo>
                  <a:lnTo>
                    <a:pt x="11" y="3395"/>
                  </a:lnTo>
                  <a:lnTo>
                    <a:pt x="2" y="3373"/>
                  </a:lnTo>
                  <a:lnTo>
                    <a:pt x="0" y="3347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7" name="Freeform 4"/>
            <p:cNvSpPr>
              <a:spLocks/>
            </p:cNvSpPr>
            <p:nvPr/>
          </p:nvSpPr>
          <p:spPr bwMode="auto">
            <a:xfrm>
              <a:off x="336" y="580"/>
              <a:ext cx="12" cy="3253"/>
            </a:xfrm>
            <a:custGeom>
              <a:avLst/>
              <a:gdLst>
                <a:gd name="T0" fmla="*/ 0 w 12"/>
                <a:gd name="T1" fmla="*/ 0 h 3253"/>
                <a:gd name="T2" fmla="*/ 0 w 12"/>
                <a:gd name="T3" fmla="*/ 0 h 3253"/>
                <a:gd name="T4" fmla="*/ 0 w 12"/>
                <a:gd name="T5" fmla="*/ 3253 h 3253"/>
                <a:gd name="T6" fmla="*/ 12 w 12"/>
                <a:gd name="T7" fmla="*/ 3253 h 3253"/>
                <a:gd name="T8" fmla="*/ 12 w 12"/>
                <a:gd name="T9" fmla="*/ 0 h 3253"/>
                <a:gd name="T10" fmla="*/ 12 w 12"/>
                <a:gd name="T11" fmla="*/ 0 h 3253"/>
                <a:gd name="T12" fmla="*/ 0 w 12"/>
                <a:gd name="T13" fmla="*/ 0 h 32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3253"/>
                <a:gd name="T23" fmla="*/ 12 w 12"/>
                <a:gd name="T24" fmla="*/ 3253 h 32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3253">
                  <a:moveTo>
                    <a:pt x="0" y="0"/>
                  </a:moveTo>
                  <a:lnTo>
                    <a:pt x="0" y="0"/>
                  </a:lnTo>
                  <a:lnTo>
                    <a:pt x="0" y="3253"/>
                  </a:lnTo>
                  <a:lnTo>
                    <a:pt x="12" y="325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8" name="Freeform 5"/>
            <p:cNvSpPr>
              <a:spLocks/>
            </p:cNvSpPr>
            <p:nvPr/>
          </p:nvSpPr>
          <p:spPr bwMode="auto">
            <a:xfrm>
              <a:off x="336" y="480"/>
              <a:ext cx="101" cy="100"/>
            </a:xfrm>
            <a:custGeom>
              <a:avLst/>
              <a:gdLst>
                <a:gd name="T0" fmla="*/ 101 w 101"/>
                <a:gd name="T1" fmla="*/ 0 h 100"/>
                <a:gd name="T2" fmla="*/ 101 w 101"/>
                <a:gd name="T3" fmla="*/ 0 h 100"/>
                <a:gd name="T4" fmla="*/ 79 w 101"/>
                <a:gd name="T5" fmla="*/ 3 h 100"/>
                <a:gd name="T6" fmla="*/ 59 w 101"/>
                <a:gd name="T7" fmla="*/ 10 h 100"/>
                <a:gd name="T8" fmla="*/ 44 w 101"/>
                <a:gd name="T9" fmla="*/ 20 h 100"/>
                <a:gd name="T10" fmla="*/ 28 w 101"/>
                <a:gd name="T11" fmla="*/ 34 h 100"/>
                <a:gd name="T12" fmla="*/ 16 w 101"/>
                <a:gd name="T13" fmla="*/ 50 h 100"/>
                <a:gd name="T14" fmla="*/ 8 w 101"/>
                <a:gd name="T15" fmla="*/ 67 h 100"/>
                <a:gd name="T16" fmla="*/ 2 w 101"/>
                <a:gd name="T17" fmla="*/ 84 h 100"/>
                <a:gd name="T18" fmla="*/ 0 w 101"/>
                <a:gd name="T19" fmla="*/ 100 h 100"/>
                <a:gd name="T20" fmla="*/ 12 w 101"/>
                <a:gd name="T21" fmla="*/ 100 h 100"/>
                <a:gd name="T22" fmla="*/ 12 w 101"/>
                <a:gd name="T23" fmla="*/ 86 h 100"/>
                <a:gd name="T24" fmla="*/ 18 w 101"/>
                <a:gd name="T25" fmla="*/ 72 h 100"/>
                <a:gd name="T26" fmla="*/ 25 w 101"/>
                <a:gd name="T27" fmla="*/ 55 h 100"/>
                <a:gd name="T28" fmla="*/ 35 w 101"/>
                <a:gd name="T29" fmla="*/ 42 h 100"/>
                <a:gd name="T30" fmla="*/ 48 w 101"/>
                <a:gd name="T31" fmla="*/ 31 h 100"/>
                <a:gd name="T32" fmla="*/ 64 w 101"/>
                <a:gd name="T33" fmla="*/ 20 h 100"/>
                <a:gd name="T34" fmla="*/ 81 w 101"/>
                <a:gd name="T35" fmla="*/ 14 h 100"/>
                <a:gd name="T36" fmla="*/ 101 w 101"/>
                <a:gd name="T37" fmla="*/ 12 h 100"/>
                <a:gd name="T38" fmla="*/ 101 w 101"/>
                <a:gd name="T39" fmla="*/ 12 h 100"/>
                <a:gd name="T40" fmla="*/ 101 w 101"/>
                <a:gd name="T41" fmla="*/ 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1"/>
                <a:gd name="T64" fmla="*/ 0 h 100"/>
                <a:gd name="T65" fmla="*/ 101 w 101"/>
                <a:gd name="T66" fmla="*/ 100 h 1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1" h="100">
                  <a:moveTo>
                    <a:pt x="101" y="0"/>
                  </a:moveTo>
                  <a:lnTo>
                    <a:pt x="101" y="0"/>
                  </a:lnTo>
                  <a:lnTo>
                    <a:pt x="79" y="3"/>
                  </a:lnTo>
                  <a:lnTo>
                    <a:pt x="59" y="10"/>
                  </a:lnTo>
                  <a:lnTo>
                    <a:pt x="44" y="20"/>
                  </a:lnTo>
                  <a:lnTo>
                    <a:pt x="28" y="34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4"/>
                  </a:lnTo>
                  <a:lnTo>
                    <a:pt x="0" y="100"/>
                  </a:lnTo>
                  <a:lnTo>
                    <a:pt x="12" y="100"/>
                  </a:lnTo>
                  <a:lnTo>
                    <a:pt x="12" y="86"/>
                  </a:lnTo>
                  <a:lnTo>
                    <a:pt x="18" y="72"/>
                  </a:lnTo>
                  <a:lnTo>
                    <a:pt x="25" y="55"/>
                  </a:lnTo>
                  <a:lnTo>
                    <a:pt x="35" y="42"/>
                  </a:lnTo>
                  <a:lnTo>
                    <a:pt x="48" y="31"/>
                  </a:lnTo>
                  <a:lnTo>
                    <a:pt x="64" y="20"/>
                  </a:lnTo>
                  <a:lnTo>
                    <a:pt x="81" y="14"/>
                  </a:lnTo>
                  <a:lnTo>
                    <a:pt x="101" y="1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9" name="Freeform 6"/>
            <p:cNvSpPr>
              <a:spLocks/>
            </p:cNvSpPr>
            <p:nvPr/>
          </p:nvSpPr>
          <p:spPr bwMode="auto">
            <a:xfrm>
              <a:off x="437" y="480"/>
              <a:ext cx="4289" cy="12"/>
            </a:xfrm>
            <a:custGeom>
              <a:avLst/>
              <a:gdLst>
                <a:gd name="T0" fmla="*/ 4289 w 4289"/>
                <a:gd name="T1" fmla="*/ 0 h 12"/>
                <a:gd name="T2" fmla="*/ 4289 w 4289"/>
                <a:gd name="T3" fmla="*/ 0 h 12"/>
                <a:gd name="T4" fmla="*/ 0 w 4289"/>
                <a:gd name="T5" fmla="*/ 0 h 12"/>
                <a:gd name="T6" fmla="*/ 0 w 4289"/>
                <a:gd name="T7" fmla="*/ 12 h 12"/>
                <a:gd name="T8" fmla="*/ 4289 w 4289"/>
                <a:gd name="T9" fmla="*/ 12 h 12"/>
                <a:gd name="T10" fmla="*/ 4289 w 4289"/>
                <a:gd name="T11" fmla="*/ 12 h 12"/>
                <a:gd name="T12" fmla="*/ 4289 w 4289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89"/>
                <a:gd name="T22" fmla="*/ 0 h 12"/>
                <a:gd name="T23" fmla="*/ 4289 w 4289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89" h="12">
                  <a:moveTo>
                    <a:pt x="4289" y="0"/>
                  </a:moveTo>
                  <a:lnTo>
                    <a:pt x="4289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289" y="12"/>
                  </a:lnTo>
                  <a:lnTo>
                    <a:pt x="42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0" name="Freeform 7"/>
            <p:cNvSpPr>
              <a:spLocks/>
            </p:cNvSpPr>
            <p:nvPr/>
          </p:nvSpPr>
          <p:spPr bwMode="auto">
            <a:xfrm>
              <a:off x="4726" y="480"/>
              <a:ext cx="86" cy="86"/>
            </a:xfrm>
            <a:custGeom>
              <a:avLst/>
              <a:gdLst>
                <a:gd name="T0" fmla="*/ 86 w 86"/>
                <a:gd name="T1" fmla="*/ 86 h 86"/>
                <a:gd name="T2" fmla="*/ 86 w 86"/>
                <a:gd name="T3" fmla="*/ 86 h 86"/>
                <a:gd name="T4" fmla="*/ 82 w 86"/>
                <a:gd name="T5" fmla="*/ 69 h 86"/>
                <a:gd name="T6" fmla="*/ 78 w 86"/>
                <a:gd name="T7" fmla="*/ 54 h 86"/>
                <a:gd name="T8" fmla="*/ 68 w 86"/>
                <a:gd name="T9" fmla="*/ 41 h 86"/>
                <a:gd name="T10" fmla="*/ 58 w 86"/>
                <a:gd name="T11" fmla="*/ 27 h 86"/>
                <a:gd name="T12" fmla="*/ 45 w 86"/>
                <a:gd name="T13" fmla="*/ 15 h 86"/>
                <a:gd name="T14" fmla="*/ 29 w 86"/>
                <a:gd name="T15" fmla="*/ 7 h 86"/>
                <a:gd name="T16" fmla="*/ 16 w 86"/>
                <a:gd name="T17" fmla="*/ 2 h 86"/>
                <a:gd name="T18" fmla="*/ 0 w 86"/>
                <a:gd name="T19" fmla="*/ 0 h 86"/>
                <a:gd name="T20" fmla="*/ 0 w 86"/>
                <a:gd name="T21" fmla="*/ 12 h 86"/>
                <a:gd name="T22" fmla="*/ 13 w 86"/>
                <a:gd name="T23" fmla="*/ 12 h 86"/>
                <a:gd name="T24" fmla="*/ 27 w 86"/>
                <a:gd name="T25" fmla="*/ 18 h 86"/>
                <a:gd name="T26" fmla="*/ 40 w 86"/>
                <a:gd name="T27" fmla="*/ 25 h 86"/>
                <a:gd name="T28" fmla="*/ 51 w 86"/>
                <a:gd name="T29" fmla="*/ 34 h 86"/>
                <a:gd name="T30" fmla="*/ 61 w 86"/>
                <a:gd name="T31" fmla="*/ 46 h 86"/>
                <a:gd name="T32" fmla="*/ 68 w 86"/>
                <a:gd name="T33" fmla="*/ 59 h 86"/>
                <a:gd name="T34" fmla="*/ 73 w 86"/>
                <a:gd name="T35" fmla="*/ 72 h 86"/>
                <a:gd name="T36" fmla="*/ 74 w 86"/>
                <a:gd name="T37" fmla="*/ 86 h 86"/>
                <a:gd name="T38" fmla="*/ 74 w 86"/>
                <a:gd name="T39" fmla="*/ 86 h 86"/>
                <a:gd name="T40" fmla="*/ 86 w 86"/>
                <a:gd name="T41" fmla="*/ 86 h 8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6"/>
                <a:gd name="T64" fmla="*/ 0 h 86"/>
                <a:gd name="T65" fmla="*/ 86 w 86"/>
                <a:gd name="T66" fmla="*/ 86 h 8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6" h="86">
                  <a:moveTo>
                    <a:pt x="86" y="86"/>
                  </a:moveTo>
                  <a:lnTo>
                    <a:pt x="86" y="86"/>
                  </a:lnTo>
                  <a:lnTo>
                    <a:pt x="82" y="69"/>
                  </a:lnTo>
                  <a:lnTo>
                    <a:pt x="78" y="54"/>
                  </a:lnTo>
                  <a:lnTo>
                    <a:pt x="68" y="41"/>
                  </a:lnTo>
                  <a:lnTo>
                    <a:pt x="58" y="27"/>
                  </a:lnTo>
                  <a:lnTo>
                    <a:pt x="45" y="15"/>
                  </a:lnTo>
                  <a:lnTo>
                    <a:pt x="29" y="7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27" y="18"/>
                  </a:lnTo>
                  <a:lnTo>
                    <a:pt x="40" y="25"/>
                  </a:lnTo>
                  <a:lnTo>
                    <a:pt x="51" y="34"/>
                  </a:lnTo>
                  <a:lnTo>
                    <a:pt x="61" y="46"/>
                  </a:lnTo>
                  <a:lnTo>
                    <a:pt x="68" y="59"/>
                  </a:lnTo>
                  <a:lnTo>
                    <a:pt x="73" y="72"/>
                  </a:lnTo>
                  <a:lnTo>
                    <a:pt x="74" y="86"/>
                  </a:lnTo>
                  <a:lnTo>
                    <a:pt x="86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1" name="Freeform 8"/>
            <p:cNvSpPr>
              <a:spLocks/>
            </p:cNvSpPr>
            <p:nvPr/>
          </p:nvSpPr>
          <p:spPr bwMode="auto">
            <a:xfrm>
              <a:off x="4800" y="566"/>
              <a:ext cx="12" cy="3282"/>
            </a:xfrm>
            <a:custGeom>
              <a:avLst/>
              <a:gdLst>
                <a:gd name="T0" fmla="*/ 12 w 12"/>
                <a:gd name="T1" fmla="*/ 3282 h 3282"/>
                <a:gd name="T2" fmla="*/ 12 w 12"/>
                <a:gd name="T3" fmla="*/ 3282 h 3282"/>
                <a:gd name="T4" fmla="*/ 12 w 12"/>
                <a:gd name="T5" fmla="*/ 0 h 3282"/>
                <a:gd name="T6" fmla="*/ 0 w 12"/>
                <a:gd name="T7" fmla="*/ 0 h 3282"/>
                <a:gd name="T8" fmla="*/ 0 w 12"/>
                <a:gd name="T9" fmla="*/ 3282 h 3282"/>
                <a:gd name="T10" fmla="*/ 0 w 12"/>
                <a:gd name="T11" fmla="*/ 3282 h 3282"/>
                <a:gd name="T12" fmla="*/ 12 w 12"/>
                <a:gd name="T13" fmla="*/ 3282 h 32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3282"/>
                <a:gd name="T23" fmla="*/ 12 w 12"/>
                <a:gd name="T24" fmla="*/ 3282 h 32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3282">
                  <a:moveTo>
                    <a:pt x="12" y="3282"/>
                  </a:moveTo>
                  <a:lnTo>
                    <a:pt x="12" y="328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282"/>
                  </a:lnTo>
                  <a:lnTo>
                    <a:pt x="12" y="32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Freeform 9"/>
            <p:cNvSpPr>
              <a:spLocks/>
            </p:cNvSpPr>
            <p:nvPr/>
          </p:nvSpPr>
          <p:spPr bwMode="auto">
            <a:xfrm>
              <a:off x="4720" y="3848"/>
              <a:ext cx="92" cy="100"/>
            </a:xfrm>
            <a:custGeom>
              <a:avLst/>
              <a:gdLst>
                <a:gd name="T0" fmla="*/ 0 w 92"/>
                <a:gd name="T1" fmla="*/ 100 h 100"/>
                <a:gd name="T2" fmla="*/ 0 w 92"/>
                <a:gd name="T3" fmla="*/ 100 h 100"/>
                <a:gd name="T4" fmla="*/ 17 w 92"/>
                <a:gd name="T5" fmla="*/ 97 h 100"/>
                <a:gd name="T6" fmla="*/ 34 w 92"/>
                <a:gd name="T7" fmla="*/ 90 h 100"/>
                <a:gd name="T8" fmla="*/ 50 w 92"/>
                <a:gd name="T9" fmla="*/ 78 h 100"/>
                <a:gd name="T10" fmla="*/ 63 w 92"/>
                <a:gd name="T11" fmla="*/ 64 h 100"/>
                <a:gd name="T12" fmla="*/ 75 w 92"/>
                <a:gd name="T13" fmla="*/ 49 h 100"/>
                <a:gd name="T14" fmla="*/ 84 w 92"/>
                <a:gd name="T15" fmla="*/ 33 h 100"/>
                <a:gd name="T16" fmla="*/ 88 w 92"/>
                <a:gd name="T17" fmla="*/ 15 h 100"/>
                <a:gd name="T18" fmla="*/ 92 w 92"/>
                <a:gd name="T19" fmla="*/ 0 h 100"/>
                <a:gd name="T20" fmla="*/ 80 w 92"/>
                <a:gd name="T21" fmla="*/ 0 h 100"/>
                <a:gd name="T22" fmla="*/ 79 w 92"/>
                <a:gd name="T23" fmla="*/ 12 h 100"/>
                <a:gd name="T24" fmla="*/ 74 w 92"/>
                <a:gd name="T25" fmla="*/ 28 h 100"/>
                <a:gd name="T26" fmla="*/ 65 w 92"/>
                <a:gd name="T27" fmla="*/ 44 h 100"/>
                <a:gd name="T28" fmla="*/ 56 w 92"/>
                <a:gd name="T29" fmla="*/ 56 h 100"/>
                <a:gd name="T30" fmla="*/ 42 w 92"/>
                <a:gd name="T31" fmla="*/ 71 h 100"/>
                <a:gd name="T32" fmla="*/ 29 w 92"/>
                <a:gd name="T33" fmla="*/ 80 h 100"/>
                <a:gd name="T34" fmla="*/ 15 w 92"/>
                <a:gd name="T35" fmla="*/ 86 h 100"/>
                <a:gd name="T36" fmla="*/ 0 w 92"/>
                <a:gd name="T37" fmla="*/ 88 h 100"/>
                <a:gd name="T38" fmla="*/ 0 w 92"/>
                <a:gd name="T39" fmla="*/ 88 h 100"/>
                <a:gd name="T40" fmla="*/ 0 w 92"/>
                <a:gd name="T41" fmla="*/ 10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"/>
                <a:gd name="T64" fmla="*/ 0 h 100"/>
                <a:gd name="T65" fmla="*/ 92 w 92"/>
                <a:gd name="T66" fmla="*/ 100 h 1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7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4" y="33"/>
                  </a:lnTo>
                  <a:lnTo>
                    <a:pt x="88" y="15"/>
                  </a:lnTo>
                  <a:lnTo>
                    <a:pt x="92" y="0"/>
                  </a:lnTo>
                  <a:lnTo>
                    <a:pt x="80" y="0"/>
                  </a:lnTo>
                  <a:lnTo>
                    <a:pt x="79" y="12"/>
                  </a:lnTo>
                  <a:lnTo>
                    <a:pt x="74" y="28"/>
                  </a:lnTo>
                  <a:lnTo>
                    <a:pt x="65" y="44"/>
                  </a:lnTo>
                  <a:lnTo>
                    <a:pt x="56" y="56"/>
                  </a:lnTo>
                  <a:lnTo>
                    <a:pt x="42" y="71"/>
                  </a:lnTo>
                  <a:lnTo>
                    <a:pt x="29" y="80"/>
                  </a:lnTo>
                  <a:lnTo>
                    <a:pt x="15" y="86"/>
                  </a:lnTo>
                  <a:lnTo>
                    <a:pt x="0" y="8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3" name="Freeform 10"/>
            <p:cNvSpPr>
              <a:spLocks/>
            </p:cNvSpPr>
            <p:nvPr/>
          </p:nvSpPr>
          <p:spPr bwMode="auto">
            <a:xfrm>
              <a:off x="451" y="3936"/>
              <a:ext cx="4269" cy="12"/>
            </a:xfrm>
            <a:custGeom>
              <a:avLst/>
              <a:gdLst>
                <a:gd name="T0" fmla="*/ 0 w 4269"/>
                <a:gd name="T1" fmla="*/ 12 h 12"/>
                <a:gd name="T2" fmla="*/ 0 w 4269"/>
                <a:gd name="T3" fmla="*/ 12 h 12"/>
                <a:gd name="T4" fmla="*/ 4269 w 4269"/>
                <a:gd name="T5" fmla="*/ 12 h 12"/>
                <a:gd name="T6" fmla="*/ 4269 w 4269"/>
                <a:gd name="T7" fmla="*/ 0 h 12"/>
                <a:gd name="T8" fmla="*/ 0 w 4269"/>
                <a:gd name="T9" fmla="*/ 0 h 12"/>
                <a:gd name="T10" fmla="*/ 0 w 4269"/>
                <a:gd name="T11" fmla="*/ 0 h 12"/>
                <a:gd name="T12" fmla="*/ 0 w 4269"/>
                <a:gd name="T13" fmla="*/ 12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69"/>
                <a:gd name="T22" fmla="*/ 0 h 12"/>
                <a:gd name="T23" fmla="*/ 4269 w 4269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69" h="12">
                  <a:moveTo>
                    <a:pt x="0" y="12"/>
                  </a:moveTo>
                  <a:lnTo>
                    <a:pt x="0" y="12"/>
                  </a:lnTo>
                  <a:lnTo>
                    <a:pt x="4269" y="12"/>
                  </a:lnTo>
                  <a:lnTo>
                    <a:pt x="4269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4" name="Freeform 11"/>
            <p:cNvSpPr>
              <a:spLocks/>
            </p:cNvSpPr>
            <p:nvPr/>
          </p:nvSpPr>
          <p:spPr bwMode="auto">
            <a:xfrm>
              <a:off x="336" y="3833"/>
              <a:ext cx="115" cy="115"/>
            </a:xfrm>
            <a:custGeom>
              <a:avLst/>
              <a:gdLst>
                <a:gd name="T0" fmla="*/ 0 w 115"/>
                <a:gd name="T1" fmla="*/ 0 h 115"/>
                <a:gd name="T2" fmla="*/ 0 w 115"/>
                <a:gd name="T3" fmla="*/ 0 h 115"/>
                <a:gd name="T4" fmla="*/ 4 w 115"/>
                <a:gd name="T5" fmla="*/ 27 h 115"/>
                <a:gd name="T6" fmla="*/ 12 w 115"/>
                <a:gd name="T7" fmla="*/ 51 h 115"/>
                <a:gd name="T8" fmla="*/ 25 w 115"/>
                <a:gd name="T9" fmla="*/ 71 h 115"/>
                <a:gd name="T10" fmla="*/ 42 w 115"/>
                <a:gd name="T11" fmla="*/ 87 h 115"/>
                <a:gd name="T12" fmla="*/ 59 w 115"/>
                <a:gd name="T13" fmla="*/ 99 h 115"/>
                <a:gd name="T14" fmla="*/ 79 w 115"/>
                <a:gd name="T15" fmla="*/ 108 h 115"/>
                <a:gd name="T16" fmla="*/ 98 w 115"/>
                <a:gd name="T17" fmla="*/ 113 h 115"/>
                <a:gd name="T18" fmla="*/ 115 w 115"/>
                <a:gd name="T19" fmla="*/ 115 h 115"/>
                <a:gd name="T20" fmla="*/ 115 w 115"/>
                <a:gd name="T21" fmla="*/ 103 h 115"/>
                <a:gd name="T22" fmla="*/ 98 w 115"/>
                <a:gd name="T23" fmla="*/ 103 h 115"/>
                <a:gd name="T24" fmla="*/ 81 w 115"/>
                <a:gd name="T25" fmla="*/ 97 h 115"/>
                <a:gd name="T26" fmla="*/ 64 w 115"/>
                <a:gd name="T27" fmla="*/ 88 h 115"/>
                <a:gd name="T28" fmla="*/ 47 w 115"/>
                <a:gd name="T29" fmla="*/ 77 h 115"/>
                <a:gd name="T30" fmla="*/ 33 w 115"/>
                <a:gd name="T31" fmla="*/ 64 h 115"/>
                <a:gd name="T32" fmla="*/ 22 w 115"/>
                <a:gd name="T33" fmla="*/ 46 h 115"/>
                <a:gd name="T34" fmla="*/ 13 w 115"/>
                <a:gd name="T35" fmla="*/ 25 h 115"/>
                <a:gd name="T36" fmla="*/ 12 w 115"/>
                <a:gd name="T37" fmla="*/ 0 h 115"/>
                <a:gd name="T38" fmla="*/ 12 w 115"/>
                <a:gd name="T39" fmla="*/ 0 h 115"/>
                <a:gd name="T40" fmla="*/ 0 w 115"/>
                <a:gd name="T41" fmla="*/ 0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"/>
                <a:gd name="T64" fmla="*/ 0 h 115"/>
                <a:gd name="T65" fmla="*/ 115 w 115"/>
                <a:gd name="T66" fmla="*/ 115 h 1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" h="115">
                  <a:moveTo>
                    <a:pt x="0" y="0"/>
                  </a:moveTo>
                  <a:lnTo>
                    <a:pt x="0" y="0"/>
                  </a:lnTo>
                  <a:lnTo>
                    <a:pt x="4" y="27"/>
                  </a:lnTo>
                  <a:lnTo>
                    <a:pt x="12" y="51"/>
                  </a:lnTo>
                  <a:lnTo>
                    <a:pt x="25" y="71"/>
                  </a:lnTo>
                  <a:lnTo>
                    <a:pt x="42" y="87"/>
                  </a:lnTo>
                  <a:lnTo>
                    <a:pt x="59" y="99"/>
                  </a:lnTo>
                  <a:lnTo>
                    <a:pt x="79" y="108"/>
                  </a:lnTo>
                  <a:lnTo>
                    <a:pt x="98" y="113"/>
                  </a:lnTo>
                  <a:lnTo>
                    <a:pt x="115" y="115"/>
                  </a:lnTo>
                  <a:lnTo>
                    <a:pt x="115" y="103"/>
                  </a:lnTo>
                  <a:lnTo>
                    <a:pt x="98" y="103"/>
                  </a:lnTo>
                  <a:lnTo>
                    <a:pt x="81" y="97"/>
                  </a:lnTo>
                  <a:lnTo>
                    <a:pt x="64" y="88"/>
                  </a:lnTo>
                  <a:lnTo>
                    <a:pt x="47" y="77"/>
                  </a:lnTo>
                  <a:lnTo>
                    <a:pt x="33" y="64"/>
                  </a:lnTo>
                  <a:lnTo>
                    <a:pt x="22" y="46"/>
                  </a:lnTo>
                  <a:lnTo>
                    <a:pt x="13" y="25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5" name="Rectangle 12"/>
            <p:cNvSpPr>
              <a:spLocks noChangeArrowheads="1"/>
            </p:cNvSpPr>
            <p:nvPr/>
          </p:nvSpPr>
          <p:spPr bwMode="auto">
            <a:xfrm>
              <a:off x="2367" y="574"/>
              <a:ext cx="318" cy="3259"/>
            </a:xfrm>
            <a:prstGeom prst="rect">
              <a:avLst/>
            </a:prstGeom>
            <a:solidFill>
              <a:srgbClr val="BFCC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6" name="Freeform 13"/>
            <p:cNvSpPr>
              <a:spLocks/>
            </p:cNvSpPr>
            <p:nvPr/>
          </p:nvSpPr>
          <p:spPr bwMode="auto">
            <a:xfrm>
              <a:off x="2681" y="574"/>
              <a:ext cx="9" cy="3264"/>
            </a:xfrm>
            <a:custGeom>
              <a:avLst/>
              <a:gdLst>
                <a:gd name="T0" fmla="*/ 4 w 9"/>
                <a:gd name="T1" fmla="*/ 3264 h 3264"/>
                <a:gd name="T2" fmla="*/ 9 w 9"/>
                <a:gd name="T3" fmla="*/ 3259 h 3264"/>
                <a:gd name="T4" fmla="*/ 9 w 9"/>
                <a:gd name="T5" fmla="*/ 0 h 3264"/>
                <a:gd name="T6" fmla="*/ 0 w 9"/>
                <a:gd name="T7" fmla="*/ 0 h 3264"/>
                <a:gd name="T8" fmla="*/ 0 w 9"/>
                <a:gd name="T9" fmla="*/ 3259 h 3264"/>
                <a:gd name="T10" fmla="*/ 4 w 9"/>
                <a:gd name="T11" fmla="*/ 3254 h 3264"/>
                <a:gd name="T12" fmla="*/ 4 w 9"/>
                <a:gd name="T13" fmla="*/ 3264 h 3264"/>
                <a:gd name="T14" fmla="*/ 9 w 9"/>
                <a:gd name="T15" fmla="*/ 3264 h 3264"/>
                <a:gd name="T16" fmla="*/ 9 w 9"/>
                <a:gd name="T17" fmla="*/ 3259 h 3264"/>
                <a:gd name="T18" fmla="*/ 4 w 9"/>
                <a:gd name="T19" fmla="*/ 3264 h 32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3264"/>
                <a:gd name="T32" fmla="*/ 9 w 9"/>
                <a:gd name="T33" fmla="*/ 3264 h 32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3264">
                  <a:moveTo>
                    <a:pt x="4" y="3264"/>
                  </a:moveTo>
                  <a:lnTo>
                    <a:pt x="9" y="3259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259"/>
                  </a:lnTo>
                  <a:lnTo>
                    <a:pt x="4" y="3254"/>
                  </a:lnTo>
                  <a:lnTo>
                    <a:pt x="4" y="3264"/>
                  </a:lnTo>
                  <a:lnTo>
                    <a:pt x="9" y="3264"/>
                  </a:lnTo>
                  <a:lnTo>
                    <a:pt x="9" y="3259"/>
                  </a:lnTo>
                  <a:lnTo>
                    <a:pt x="4" y="3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7" name="Freeform 14"/>
            <p:cNvSpPr>
              <a:spLocks/>
            </p:cNvSpPr>
            <p:nvPr/>
          </p:nvSpPr>
          <p:spPr bwMode="auto">
            <a:xfrm>
              <a:off x="2362" y="3828"/>
              <a:ext cx="323" cy="10"/>
            </a:xfrm>
            <a:custGeom>
              <a:avLst/>
              <a:gdLst>
                <a:gd name="T0" fmla="*/ 0 w 323"/>
                <a:gd name="T1" fmla="*/ 5 h 10"/>
                <a:gd name="T2" fmla="*/ 5 w 323"/>
                <a:gd name="T3" fmla="*/ 10 h 10"/>
                <a:gd name="T4" fmla="*/ 323 w 323"/>
                <a:gd name="T5" fmla="*/ 10 h 10"/>
                <a:gd name="T6" fmla="*/ 323 w 323"/>
                <a:gd name="T7" fmla="*/ 0 h 10"/>
                <a:gd name="T8" fmla="*/ 5 w 323"/>
                <a:gd name="T9" fmla="*/ 0 h 10"/>
                <a:gd name="T10" fmla="*/ 10 w 323"/>
                <a:gd name="T11" fmla="*/ 5 h 10"/>
                <a:gd name="T12" fmla="*/ 0 w 323"/>
                <a:gd name="T13" fmla="*/ 5 h 10"/>
                <a:gd name="T14" fmla="*/ 0 w 323"/>
                <a:gd name="T15" fmla="*/ 10 h 10"/>
                <a:gd name="T16" fmla="*/ 5 w 323"/>
                <a:gd name="T17" fmla="*/ 10 h 10"/>
                <a:gd name="T18" fmla="*/ 0 w 323"/>
                <a:gd name="T19" fmla="*/ 5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3"/>
                <a:gd name="T31" fmla="*/ 0 h 10"/>
                <a:gd name="T32" fmla="*/ 323 w 323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3" h="10">
                  <a:moveTo>
                    <a:pt x="0" y="5"/>
                  </a:moveTo>
                  <a:lnTo>
                    <a:pt x="5" y="10"/>
                  </a:lnTo>
                  <a:lnTo>
                    <a:pt x="323" y="10"/>
                  </a:lnTo>
                  <a:lnTo>
                    <a:pt x="323" y="0"/>
                  </a:lnTo>
                  <a:lnTo>
                    <a:pt x="5" y="0"/>
                  </a:lnTo>
                  <a:lnTo>
                    <a:pt x="10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8" name="Freeform 15"/>
            <p:cNvSpPr>
              <a:spLocks/>
            </p:cNvSpPr>
            <p:nvPr/>
          </p:nvSpPr>
          <p:spPr bwMode="auto">
            <a:xfrm>
              <a:off x="2362" y="569"/>
              <a:ext cx="10" cy="3264"/>
            </a:xfrm>
            <a:custGeom>
              <a:avLst/>
              <a:gdLst>
                <a:gd name="T0" fmla="*/ 5 w 10"/>
                <a:gd name="T1" fmla="*/ 0 h 3264"/>
                <a:gd name="T2" fmla="*/ 0 w 10"/>
                <a:gd name="T3" fmla="*/ 5 h 3264"/>
                <a:gd name="T4" fmla="*/ 0 w 10"/>
                <a:gd name="T5" fmla="*/ 3264 h 3264"/>
                <a:gd name="T6" fmla="*/ 10 w 10"/>
                <a:gd name="T7" fmla="*/ 3264 h 3264"/>
                <a:gd name="T8" fmla="*/ 10 w 10"/>
                <a:gd name="T9" fmla="*/ 5 h 3264"/>
                <a:gd name="T10" fmla="*/ 5 w 10"/>
                <a:gd name="T11" fmla="*/ 10 h 3264"/>
                <a:gd name="T12" fmla="*/ 5 w 10"/>
                <a:gd name="T13" fmla="*/ 0 h 3264"/>
                <a:gd name="T14" fmla="*/ 0 w 10"/>
                <a:gd name="T15" fmla="*/ 0 h 3264"/>
                <a:gd name="T16" fmla="*/ 0 w 10"/>
                <a:gd name="T17" fmla="*/ 5 h 3264"/>
                <a:gd name="T18" fmla="*/ 5 w 10"/>
                <a:gd name="T19" fmla="*/ 0 h 32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264"/>
                <a:gd name="T32" fmla="*/ 10 w 10"/>
                <a:gd name="T33" fmla="*/ 3264 h 32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264">
                  <a:moveTo>
                    <a:pt x="5" y="0"/>
                  </a:moveTo>
                  <a:lnTo>
                    <a:pt x="0" y="5"/>
                  </a:lnTo>
                  <a:lnTo>
                    <a:pt x="0" y="3264"/>
                  </a:lnTo>
                  <a:lnTo>
                    <a:pt x="10" y="3264"/>
                  </a:lnTo>
                  <a:lnTo>
                    <a:pt x="10" y="5"/>
                  </a:lnTo>
                  <a:lnTo>
                    <a:pt x="5" y="1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9" name="Freeform 16"/>
            <p:cNvSpPr>
              <a:spLocks/>
            </p:cNvSpPr>
            <p:nvPr/>
          </p:nvSpPr>
          <p:spPr bwMode="auto">
            <a:xfrm>
              <a:off x="2367" y="569"/>
              <a:ext cx="323" cy="10"/>
            </a:xfrm>
            <a:custGeom>
              <a:avLst/>
              <a:gdLst>
                <a:gd name="T0" fmla="*/ 323 w 323"/>
                <a:gd name="T1" fmla="*/ 5 h 10"/>
                <a:gd name="T2" fmla="*/ 318 w 323"/>
                <a:gd name="T3" fmla="*/ 0 h 10"/>
                <a:gd name="T4" fmla="*/ 0 w 323"/>
                <a:gd name="T5" fmla="*/ 0 h 10"/>
                <a:gd name="T6" fmla="*/ 0 w 323"/>
                <a:gd name="T7" fmla="*/ 10 h 10"/>
                <a:gd name="T8" fmla="*/ 318 w 323"/>
                <a:gd name="T9" fmla="*/ 10 h 10"/>
                <a:gd name="T10" fmla="*/ 314 w 323"/>
                <a:gd name="T11" fmla="*/ 5 h 10"/>
                <a:gd name="T12" fmla="*/ 323 w 323"/>
                <a:gd name="T13" fmla="*/ 5 h 10"/>
                <a:gd name="T14" fmla="*/ 323 w 323"/>
                <a:gd name="T15" fmla="*/ 0 h 10"/>
                <a:gd name="T16" fmla="*/ 318 w 323"/>
                <a:gd name="T17" fmla="*/ 0 h 10"/>
                <a:gd name="T18" fmla="*/ 323 w 323"/>
                <a:gd name="T19" fmla="*/ 5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3"/>
                <a:gd name="T31" fmla="*/ 0 h 10"/>
                <a:gd name="T32" fmla="*/ 323 w 323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3" h="10">
                  <a:moveTo>
                    <a:pt x="323" y="5"/>
                  </a:moveTo>
                  <a:lnTo>
                    <a:pt x="318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318" y="10"/>
                  </a:lnTo>
                  <a:lnTo>
                    <a:pt x="314" y="5"/>
                  </a:lnTo>
                  <a:lnTo>
                    <a:pt x="323" y="5"/>
                  </a:lnTo>
                  <a:lnTo>
                    <a:pt x="323" y="0"/>
                  </a:lnTo>
                  <a:lnTo>
                    <a:pt x="318" y="0"/>
                  </a:lnTo>
                  <a:lnTo>
                    <a:pt x="32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0" name="Freeform 17"/>
            <p:cNvSpPr>
              <a:spLocks/>
            </p:cNvSpPr>
            <p:nvPr/>
          </p:nvSpPr>
          <p:spPr bwMode="auto">
            <a:xfrm>
              <a:off x="2459" y="503"/>
              <a:ext cx="174" cy="98"/>
            </a:xfrm>
            <a:custGeom>
              <a:avLst/>
              <a:gdLst>
                <a:gd name="T0" fmla="*/ 148 w 174"/>
                <a:gd name="T1" fmla="*/ 97 h 98"/>
                <a:gd name="T2" fmla="*/ 157 w 174"/>
                <a:gd name="T3" fmla="*/ 89 h 98"/>
                <a:gd name="T4" fmla="*/ 168 w 174"/>
                <a:gd name="T5" fmla="*/ 81 h 98"/>
                <a:gd name="T6" fmla="*/ 174 w 174"/>
                <a:gd name="T7" fmla="*/ 76 h 98"/>
                <a:gd name="T8" fmla="*/ 173 w 174"/>
                <a:gd name="T9" fmla="*/ 71 h 98"/>
                <a:gd name="T10" fmla="*/ 168 w 174"/>
                <a:gd name="T11" fmla="*/ 68 h 98"/>
                <a:gd name="T12" fmla="*/ 163 w 174"/>
                <a:gd name="T13" fmla="*/ 63 h 98"/>
                <a:gd name="T14" fmla="*/ 157 w 174"/>
                <a:gd name="T15" fmla="*/ 57 h 98"/>
                <a:gd name="T16" fmla="*/ 150 w 174"/>
                <a:gd name="T17" fmla="*/ 49 h 98"/>
                <a:gd name="T18" fmla="*/ 143 w 174"/>
                <a:gd name="T19" fmla="*/ 41 h 98"/>
                <a:gd name="T20" fmla="*/ 137 w 174"/>
                <a:gd name="T21" fmla="*/ 33 h 98"/>
                <a:gd name="T22" fmla="*/ 131 w 174"/>
                <a:gd name="T23" fmla="*/ 27 h 98"/>
                <a:gd name="T24" fmla="*/ 125 w 174"/>
                <a:gd name="T25" fmla="*/ 21 h 98"/>
                <a:gd name="T26" fmla="*/ 120 w 174"/>
                <a:gd name="T27" fmla="*/ 15 h 98"/>
                <a:gd name="T28" fmla="*/ 114 w 174"/>
                <a:gd name="T29" fmla="*/ 11 h 98"/>
                <a:gd name="T30" fmla="*/ 108 w 174"/>
                <a:gd name="T31" fmla="*/ 8 h 98"/>
                <a:gd name="T32" fmla="*/ 102 w 174"/>
                <a:gd name="T33" fmla="*/ 5 h 98"/>
                <a:gd name="T34" fmla="*/ 94 w 174"/>
                <a:gd name="T35" fmla="*/ 2 h 98"/>
                <a:gd name="T36" fmla="*/ 88 w 174"/>
                <a:gd name="T37" fmla="*/ 1 h 98"/>
                <a:gd name="T38" fmla="*/ 81 w 174"/>
                <a:gd name="T39" fmla="*/ 0 h 98"/>
                <a:gd name="T40" fmla="*/ 74 w 174"/>
                <a:gd name="T41" fmla="*/ 0 h 98"/>
                <a:gd name="T42" fmla="*/ 65 w 174"/>
                <a:gd name="T43" fmla="*/ 1 h 98"/>
                <a:gd name="T44" fmla="*/ 56 w 174"/>
                <a:gd name="T45" fmla="*/ 4 h 98"/>
                <a:gd name="T46" fmla="*/ 46 w 174"/>
                <a:gd name="T47" fmla="*/ 9 h 98"/>
                <a:gd name="T48" fmla="*/ 36 w 174"/>
                <a:gd name="T49" fmla="*/ 15 h 98"/>
                <a:gd name="T50" fmla="*/ 25 w 174"/>
                <a:gd name="T51" fmla="*/ 22 h 98"/>
                <a:gd name="T52" fmla="*/ 16 w 174"/>
                <a:gd name="T53" fmla="*/ 30 h 98"/>
                <a:gd name="T54" fmla="*/ 7 w 174"/>
                <a:gd name="T55" fmla="*/ 37 h 98"/>
                <a:gd name="T56" fmla="*/ 0 w 174"/>
                <a:gd name="T57" fmla="*/ 45 h 98"/>
                <a:gd name="T58" fmla="*/ 2 w 174"/>
                <a:gd name="T59" fmla="*/ 50 h 98"/>
                <a:gd name="T60" fmla="*/ 10 w 174"/>
                <a:gd name="T61" fmla="*/ 61 h 98"/>
                <a:gd name="T62" fmla="*/ 19 w 174"/>
                <a:gd name="T63" fmla="*/ 71 h 98"/>
                <a:gd name="T64" fmla="*/ 27 w 174"/>
                <a:gd name="T65" fmla="*/ 76 h 98"/>
                <a:gd name="T66" fmla="*/ 30 w 174"/>
                <a:gd name="T67" fmla="*/ 74 h 98"/>
                <a:gd name="T68" fmla="*/ 35 w 174"/>
                <a:gd name="T69" fmla="*/ 68 h 98"/>
                <a:gd name="T70" fmla="*/ 41 w 174"/>
                <a:gd name="T71" fmla="*/ 61 h 98"/>
                <a:gd name="T72" fmla="*/ 47 w 174"/>
                <a:gd name="T73" fmla="*/ 52 h 98"/>
                <a:gd name="T74" fmla="*/ 54 w 174"/>
                <a:gd name="T75" fmla="*/ 43 h 98"/>
                <a:gd name="T76" fmla="*/ 60 w 174"/>
                <a:gd name="T77" fmla="*/ 35 h 98"/>
                <a:gd name="T78" fmla="*/ 68 w 174"/>
                <a:gd name="T79" fmla="*/ 30 h 98"/>
                <a:gd name="T80" fmla="*/ 74 w 174"/>
                <a:gd name="T81" fmla="*/ 28 h 98"/>
                <a:gd name="T82" fmla="*/ 85 w 174"/>
                <a:gd name="T83" fmla="*/ 32 h 98"/>
                <a:gd name="T84" fmla="*/ 94 w 174"/>
                <a:gd name="T85" fmla="*/ 39 h 98"/>
                <a:gd name="T86" fmla="*/ 100 w 174"/>
                <a:gd name="T87" fmla="*/ 53 h 98"/>
                <a:gd name="T88" fmla="*/ 100 w 174"/>
                <a:gd name="T89" fmla="*/ 74 h 98"/>
                <a:gd name="T90" fmla="*/ 100 w 174"/>
                <a:gd name="T91" fmla="*/ 84 h 98"/>
                <a:gd name="T92" fmla="*/ 104 w 174"/>
                <a:gd name="T93" fmla="*/ 92 h 98"/>
                <a:gd name="T94" fmla="*/ 111 w 174"/>
                <a:gd name="T95" fmla="*/ 96 h 98"/>
                <a:gd name="T96" fmla="*/ 119 w 174"/>
                <a:gd name="T97" fmla="*/ 98 h 98"/>
                <a:gd name="T98" fmla="*/ 127 w 174"/>
                <a:gd name="T99" fmla="*/ 98 h 98"/>
                <a:gd name="T100" fmla="*/ 133 w 174"/>
                <a:gd name="T101" fmla="*/ 98 h 98"/>
                <a:gd name="T102" fmla="*/ 138 w 174"/>
                <a:gd name="T103" fmla="*/ 97 h 98"/>
                <a:gd name="T104" fmla="*/ 140 w 174"/>
                <a:gd name="T105" fmla="*/ 97 h 98"/>
                <a:gd name="T106" fmla="*/ 148 w 174"/>
                <a:gd name="T107" fmla="*/ 97 h 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74"/>
                <a:gd name="T163" fmla="*/ 0 h 98"/>
                <a:gd name="T164" fmla="*/ 174 w 174"/>
                <a:gd name="T165" fmla="*/ 98 h 9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74" h="98">
                  <a:moveTo>
                    <a:pt x="148" y="97"/>
                  </a:moveTo>
                  <a:lnTo>
                    <a:pt x="157" y="89"/>
                  </a:lnTo>
                  <a:lnTo>
                    <a:pt x="168" y="81"/>
                  </a:lnTo>
                  <a:lnTo>
                    <a:pt x="174" y="76"/>
                  </a:lnTo>
                  <a:lnTo>
                    <a:pt x="173" y="71"/>
                  </a:lnTo>
                  <a:lnTo>
                    <a:pt x="168" y="68"/>
                  </a:lnTo>
                  <a:lnTo>
                    <a:pt x="163" y="63"/>
                  </a:lnTo>
                  <a:lnTo>
                    <a:pt x="157" y="57"/>
                  </a:lnTo>
                  <a:lnTo>
                    <a:pt x="150" y="49"/>
                  </a:lnTo>
                  <a:lnTo>
                    <a:pt x="143" y="41"/>
                  </a:lnTo>
                  <a:lnTo>
                    <a:pt x="137" y="33"/>
                  </a:lnTo>
                  <a:lnTo>
                    <a:pt x="131" y="27"/>
                  </a:lnTo>
                  <a:lnTo>
                    <a:pt x="125" y="21"/>
                  </a:lnTo>
                  <a:lnTo>
                    <a:pt x="120" y="15"/>
                  </a:lnTo>
                  <a:lnTo>
                    <a:pt x="114" y="11"/>
                  </a:lnTo>
                  <a:lnTo>
                    <a:pt x="108" y="8"/>
                  </a:lnTo>
                  <a:lnTo>
                    <a:pt x="102" y="5"/>
                  </a:lnTo>
                  <a:lnTo>
                    <a:pt x="94" y="2"/>
                  </a:lnTo>
                  <a:lnTo>
                    <a:pt x="88" y="1"/>
                  </a:lnTo>
                  <a:lnTo>
                    <a:pt x="81" y="0"/>
                  </a:lnTo>
                  <a:lnTo>
                    <a:pt x="74" y="0"/>
                  </a:lnTo>
                  <a:lnTo>
                    <a:pt x="65" y="1"/>
                  </a:lnTo>
                  <a:lnTo>
                    <a:pt x="56" y="4"/>
                  </a:lnTo>
                  <a:lnTo>
                    <a:pt x="46" y="9"/>
                  </a:lnTo>
                  <a:lnTo>
                    <a:pt x="36" y="15"/>
                  </a:lnTo>
                  <a:lnTo>
                    <a:pt x="25" y="22"/>
                  </a:lnTo>
                  <a:lnTo>
                    <a:pt x="16" y="30"/>
                  </a:lnTo>
                  <a:lnTo>
                    <a:pt x="7" y="37"/>
                  </a:lnTo>
                  <a:lnTo>
                    <a:pt x="0" y="45"/>
                  </a:lnTo>
                  <a:lnTo>
                    <a:pt x="2" y="50"/>
                  </a:lnTo>
                  <a:lnTo>
                    <a:pt x="10" y="61"/>
                  </a:lnTo>
                  <a:lnTo>
                    <a:pt x="19" y="71"/>
                  </a:lnTo>
                  <a:lnTo>
                    <a:pt x="27" y="76"/>
                  </a:lnTo>
                  <a:lnTo>
                    <a:pt x="30" y="74"/>
                  </a:lnTo>
                  <a:lnTo>
                    <a:pt x="35" y="68"/>
                  </a:lnTo>
                  <a:lnTo>
                    <a:pt x="41" y="61"/>
                  </a:lnTo>
                  <a:lnTo>
                    <a:pt x="47" y="52"/>
                  </a:lnTo>
                  <a:lnTo>
                    <a:pt x="54" y="43"/>
                  </a:lnTo>
                  <a:lnTo>
                    <a:pt x="60" y="35"/>
                  </a:lnTo>
                  <a:lnTo>
                    <a:pt x="68" y="30"/>
                  </a:lnTo>
                  <a:lnTo>
                    <a:pt x="74" y="28"/>
                  </a:lnTo>
                  <a:lnTo>
                    <a:pt x="85" y="32"/>
                  </a:lnTo>
                  <a:lnTo>
                    <a:pt x="94" y="39"/>
                  </a:lnTo>
                  <a:lnTo>
                    <a:pt x="100" y="53"/>
                  </a:lnTo>
                  <a:lnTo>
                    <a:pt x="100" y="74"/>
                  </a:lnTo>
                  <a:lnTo>
                    <a:pt x="100" y="84"/>
                  </a:lnTo>
                  <a:lnTo>
                    <a:pt x="104" y="92"/>
                  </a:lnTo>
                  <a:lnTo>
                    <a:pt x="111" y="96"/>
                  </a:lnTo>
                  <a:lnTo>
                    <a:pt x="119" y="98"/>
                  </a:lnTo>
                  <a:lnTo>
                    <a:pt x="127" y="98"/>
                  </a:lnTo>
                  <a:lnTo>
                    <a:pt x="133" y="98"/>
                  </a:lnTo>
                  <a:lnTo>
                    <a:pt x="138" y="97"/>
                  </a:lnTo>
                  <a:lnTo>
                    <a:pt x="140" y="97"/>
                  </a:lnTo>
                  <a:lnTo>
                    <a:pt x="148" y="97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1" name="Freeform 18"/>
            <p:cNvSpPr>
              <a:spLocks/>
            </p:cNvSpPr>
            <p:nvPr/>
          </p:nvSpPr>
          <p:spPr bwMode="auto">
            <a:xfrm>
              <a:off x="2604" y="570"/>
              <a:ext cx="33" cy="32"/>
            </a:xfrm>
            <a:custGeom>
              <a:avLst/>
              <a:gdLst>
                <a:gd name="T0" fmla="*/ 27 w 33"/>
                <a:gd name="T1" fmla="*/ 8 h 32"/>
                <a:gd name="T2" fmla="*/ 27 w 33"/>
                <a:gd name="T3" fmla="*/ 8 h 32"/>
                <a:gd name="T4" fmla="*/ 26 w 33"/>
                <a:gd name="T5" fmla="*/ 8 h 32"/>
                <a:gd name="T6" fmla="*/ 21 w 33"/>
                <a:gd name="T7" fmla="*/ 10 h 32"/>
                <a:gd name="T8" fmla="*/ 10 w 33"/>
                <a:gd name="T9" fmla="*/ 18 h 32"/>
                <a:gd name="T10" fmla="*/ 0 w 33"/>
                <a:gd name="T11" fmla="*/ 27 h 32"/>
                <a:gd name="T12" fmla="*/ 5 w 33"/>
                <a:gd name="T13" fmla="*/ 32 h 32"/>
                <a:gd name="T14" fmla="*/ 15 w 33"/>
                <a:gd name="T15" fmla="*/ 26 h 32"/>
                <a:gd name="T16" fmla="*/ 26 w 33"/>
                <a:gd name="T17" fmla="*/ 18 h 32"/>
                <a:gd name="T18" fmla="*/ 33 w 33"/>
                <a:gd name="T19" fmla="*/ 10 h 32"/>
                <a:gd name="T20" fmla="*/ 29 w 33"/>
                <a:gd name="T21" fmla="*/ 0 h 32"/>
                <a:gd name="T22" fmla="*/ 29 w 33"/>
                <a:gd name="T23" fmla="*/ 0 h 32"/>
                <a:gd name="T24" fmla="*/ 27 w 33"/>
                <a:gd name="T25" fmla="*/ 8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"/>
                <a:gd name="T40" fmla="*/ 0 h 32"/>
                <a:gd name="T41" fmla="*/ 33 w 33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" h="32">
                  <a:moveTo>
                    <a:pt x="27" y="8"/>
                  </a:moveTo>
                  <a:lnTo>
                    <a:pt x="27" y="8"/>
                  </a:lnTo>
                  <a:lnTo>
                    <a:pt x="26" y="8"/>
                  </a:lnTo>
                  <a:lnTo>
                    <a:pt x="21" y="10"/>
                  </a:lnTo>
                  <a:lnTo>
                    <a:pt x="10" y="18"/>
                  </a:lnTo>
                  <a:lnTo>
                    <a:pt x="0" y="27"/>
                  </a:lnTo>
                  <a:lnTo>
                    <a:pt x="5" y="32"/>
                  </a:lnTo>
                  <a:lnTo>
                    <a:pt x="15" y="26"/>
                  </a:lnTo>
                  <a:lnTo>
                    <a:pt x="26" y="18"/>
                  </a:lnTo>
                  <a:lnTo>
                    <a:pt x="33" y="10"/>
                  </a:lnTo>
                  <a:lnTo>
                    <a:pt x="29" y="0"/>
                  </a:lnTo>
                  <a:lnTo>
                    <a:pt x="2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2" name="Freeform 19"/>
            <p:cNvSpPr>
              <a:spLocks/>
            </p:cNvSpPr>
            <p:nvPr/>
          </p:nvSpPr>
          <p:spPr bwMode="auto">
            <a:xfrm>
              <a:off x="2581" y="521"/>
              <a:ext cx="52" cy="57"/>
            </a:xfrm>
            <a:custGeom>
              <a:avLst/>
              <a:gdLst>
                <a:gd name="T0" fmla="*/ 0 w 52"/>
                <a:gd name="T1" fmla="*/ 5 h 57"/>
                <a:gd name="T2" fmla="*/ 0 w 52"/>
                <a:gd name="T3" fmla="*/ 5 h 57"/>
                <a:gd name="T4" fmla="*/ 6 w 52"/>
                <a:gd name="T5" fmla="*/ 12 h 57"/>
                <a:gd name="T6" fmla="*/ 12 w 52"/>
                <a:gd name="T7" fmla="*/ 18 h 57"/>
                <a:gd name="T8" fmla="*/ 18 w 52"/>
                <a:gd name="T9" fmla="*/ 26 h 57"/>
                <a:gd name="T10" fmla="*/ 26 w 52"/>
                <a:gd name="T11" fmla="*/ 34 h 57"/>
                <a:gd name="T12" fmla="*/ 33 w 52"/>
                <a:gd name="T13" fmla="*/ 41 h 57"/>
                <a:gd name="T14" fmla="*/ 39 w 52"/>
                <a:gd name="T15" fmla="*/ 48 h 57"/>
                <a:gd name="T16" fmla="*/ 44 w 52"/>
                <a:gd name="T17" fmla="*/ 54 h 57"/>
                <a:gd name="T18" fmla="*/ 50 w 52"/>
                <a:gd name="T19" fmla="*/ 57 h 57"/>
                <a:gd name="T20" fmla="*/ 52 w 52"/>
                <a:gd name="T21" fmla="*/ 49 h 57"/>
                <a:gd name="T22" fmla="*/ 49 w 52"/>
                <a:gd name="T23" fmla="*/ 47 h 57"/>
                <a:gd name="T24" fmla="*/ 44 w 52"/>
                <a:gd name="T25" fmla="*/ 43 h 57"/>
                <a:gd name="T26" fmla="*/ 38 w 52"/>
                <a:gd name="T27" fmla="*/ 36 h 57"/>
                <a:gd name="T28" fmla="*/ 31 w 52"/>
                <a:gd name="T29" fmla="*/ 28 h 57"/>
                <a:gd name="T30" fmla="*/ 23 w 52"/>
                <a:gd name="T31" fmla="*/ 21 h 57"/>
                <a:gd name="T32" fmla="*/ 17 w 52"/>
                <a:gd name="T33" fmla="*/ 13 h 57"/>
                <a:gd name="T34" fmla="*/ 11 w 52"/>
                <a:gd name="T35" fmla="*/ 6 h 57"/>
                <a:gd name="T36" fmla="*/ 5 w 52"/>
                <a:gd name="T37" fmla="*/ 0 h 57"/>
                <a:gd name="T38" fmla="*/ 5 w 52"/>
                <a:gd name="T39" fmla="*/ 0 h 57"/>
                <a:gd name="T40" fmla="*/ 0 w 52"/>
                <a:gd name="T41" fmla="*/ 5 h 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57"/>
                <a:gd name="T65" fmla="*/ 52 w 52"/>
                <a:gd name="T66" fmla="*/ 57 h 5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57">
                  <a:moveTo>
                    <a:pt x="0" y="5"/>
                  </a:moveTo>
                  <a:lnTo>
                    <a:pt x="0" y="5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18" y="26"/>
                  </a:lnTo>
                  <a:lnTo>
                    <a:pt x="26" y="34"/>
                  </a:lnTo>
                  <a:lnTo>
                    <a:pt x="33" y="41"/>
                  </a:lnTo>
                  <a:lnTo>
                    <a:pt x="39" y="48"/>
                  </a:lnTo>
                  <a:lnTo>
                    <a:pt x="44" y="54"/>
                  </a:lnTo>
                  <a:lnTo>
                    <a:pt x="50" y="57"/>
                  </a:lnTo>
                  <a:lnTo>
                    <a:pt x="52" y="49"/>
                  </a:lnTo>
                  <a:lnTo>
                    <a:pt x="49" y="47"/>
                  </a:lnTo>
                  <a:lnTo>
                    <a:pt x="44" y="43"/>
                  </a:lnTo>
                  <a:lnTo>
                    <a:pt x="38" y="36"/>
                  </a:lnTo>
                  <a:lnTo>
                    <a:pt x="31" y="28"/>
                  </a:lnTo>
                  <a:lnTo>
                    <a:pt x="23" y="21"/>
                  </a:lnTo>
                  <a:lnTo>
                    <a:pt x="17" y="13"/>
                  </a:lnTo>
                  <a:lnTo>
                    <a:pt x="11" y="6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3" name="Freeform 20"/>
            <p:cNvSpPr>
              <a:spLocks/>
            </p:cNvSpPr>
            <p:nvPr/>
          </p:nvSpPr>
          <p:spPr bwMode="auto">
            <a:xfrm>
              <a:off x="2533" y="498"/>
              <a:ext cx="53" cy="28"/>
            </a:xfrm>
            <a:custGeom>
              <a:avLst/>
              <a:gdLst>
                <a:gd name="T0" fmla="*/ 0 w 53"/>
                <a:gd name="T1" fmla="*/ 10 h 28"/>
                <a:gd name="T2" fmla="*/ 0 w 53"/>
                <a:gd name="T3" fmla="*/ 10 h 28"/>
                <a:gd name="T4" fmla="*/ 7 w 53"/>
                <a:gd name="T5" fmla="*/ 9 h 28"/>
                <a:gd name="T6" fmla="*/ 14 w 53"/>
                <a:gd name="T7" fmla="*/ 10 h 28"/>
                <a:gd name="T8" fmla="*/ 19 w 53"/>
                <a:gd name="T9" fmla="*/ 11 h 28"/>
                <a:gd name="T10" fmla="*/ 26 w 53"/>
                <a:gd name="T11" fmla="*/ 14 h 28"/>
                <a:gd name="T12" fmla="*/ 33 w 53"/>
                <a:gd name="T13" fmla="*/ 16 h 28"/>
                <a:gd name="T14" fmla="*/ 37 w 53"/>
                <a:gd name="T15" fmla="*/ 20 h 28"/>
                <a:gd name="T16" fmla="*/ 43 w 53"/>
                <a:gd name="T17" fmla="*/ 24 h 28"/>
                <a:gd name="T18" fmla="*/ 48 w 53"/>
                <a:gd name="T19" fmla="*/ 28 h 28"/>
                <a:gd name="T20" fmla="*/ 53 w 53"/>
                <a:gd name="T21" fmla="*/ 23 h 28"/>
                <a:gd name="T22" fmla="*/ 48 w 53"/>
                <a:gd name="T23" fmla="*/ 16 h 28"/>
                <a:gd name="T24" fmla="*/ 42 w 53"/>
                <a:gd name="T25" fmla="*/ 13 h 28"/>
                <a:gd name="T26" fmla="*/ 35 w 53"/>
                <a:gd name="T27" fmla="*/ 9 h 28"/>
                <a:gd name="T28" fmla="*/ 29 w 53"/>
                <a:gd name="T29" fmla="*/ 6 h 28"/>
                <a:gd name="T30" fmla="*/ 22 w 53"/>
                <a:gd name="T31" fmla="*/ 4 h 28"/>
                <a:gd name="T32" fmla="*/ 14 w 53"/>
                <a:gd name="T33" fmla="*/ 2 h 28"/>
                <a:gd name="T34" fmla="*/ 7 w 53"/>
                <a:gd name="T35" fmla="*/ 1 h 28"/>
                <a:gd name="T36" fmla="*/ 0 w 53"/>
                <a:gd name="T37" fmla="*/ 0 h 28"/>
                <a:gd name="T38" fmla="*/ 0 w 53"/>
                <a:gd name="T39" fmla="*/ 0 h 28"/>
                <a:gd name="T40" fmla="*/ 0 w 53"/>
                <a:gd name="T41" fmla="*/ 1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3"/>
                <a:gd name="T64" fmla="*/ 0 h 28"/>
                <a:gd name="T65" fmla="*/ 53 w 53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3" h="28">
                  <a:moveTo>
                    <a:pt x="0" y="10"/>
                  </a:moveTo>
                  <a:lnTo>
                    <a:pt x="0" y="10"/>
                  </a:lnTo>
                  <a:lnTo>
                    <a:pt x="7" y="9"/>
                  </a:lnTo>
                  <a:lnTo>
                    <a:pt x="14" y="10"/>
                  </a:lnTo>
                  <a:lnTo>
                    <a:pt x="19" y="11"/>
                  </a:lnTo>
                  <a:lnTo>
                    <a:pt x="26" y="14"/>
                  </a:lnTo>
                  <a:lnTo>
                    <a:pt x="33" y="16"/>
                  </a:lnTo>
                  <a:lnTo>
                    <a:pt x="37" y="20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53" y="23"/>
                  </a:lnTo>
                  <a:lnTo>
                    <a:pt x="48" y="16"/>
                  </a:lnTo>
                  <a:lnTo>
                    <a:pt x="42" y="13"/>
                  </a:lnTo>
                  <a:lnTo>
                    <a:pt x="35" y="9"/>
                  </a:lnTo>
                  <a:lnTo>
                    <a:pt x="29" y="6"/>
                  </a:lnTo>
                  <a:lnTo>
                    <a:pt x="22" y="4"/>
                  </a:lnTo>
                  <a:lnTo>
                    <a:pt x="14" y="2"/>
                  </a:lnTo>
                  <a:lnTo>
                    <a:pt x="7" y="1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4" name="Freeform 21"/>
            <p:cNvSpPr>
              <a:spLocks/>
            </p:cNvSpPr>
            <p:nvPr/>
          </p:nvSpPr>
          <p:spPr bwMode="auto">
            <a:xfrm>
              <a:off x="2455" y="498"/>
              <a:ext cx="78" cy="53"/>
            </a:xfrm>
            <a:custGeom>
              <a:avLst/>
              <a:gdLst>
                <a:gd name="T0" fmla="*/ 8 w 78"/>
                <a:gd name="T1" fmla="*/ 48 h 53"/>
                <a:gd name="T2" fmla="*/ 6 w 78"/>
                <a:gd name="T3" fmla="*/ 53 h 53"/>
                <a:gd name="T4" fmla="*/ 14 w 78"/>
                <a:gd name="T5" fmla="*/ 45 h 53"/>
                <a:gd name="T6" fmla="*/ 22 w 78"/>
                <a:gd name="T7" fmla="*/ 38 h 53"/>
                <a:gd name="T8" fmla="*/ 32 w 78"/>
                <a:gd name="T9" fmla="*/ 31 h 53"/>
                <a:gd name="T10" fmla="*/ 43 w 78"/>
                <a:gd name="T11" fmla="*/ 24 h 53"/>
                <a:gd name="T12" fmla="*/ 51 w 78"/>
                <a:gd name="T13" fmla="*/ 18 h 53"/>
                <a:gd name="T14" fmla="*/ 61 w 78"/>
                <a:gd name="T15" fmla="*/ 13 h 53"/>
                <a:gd name="T16" fmla="*/ 69 w 78"/>
                <a:gd name="T17" fmla="*/ 10 h 53"/>
                <a:gd name="T18" fmla="*/ 78 w 78"/>
                <a:gd name="T19" fmla="*/ 10 h 53"/>
                <a:gd name="T20" fmla="*/ 78 w 78"/>
                <a:gd name="T21" fmla="*/ 0 h 53"/>
                <a:gd name="T22" fmla="*/ 69 w 78"/>
                <a:gd name="T23" fmla="*/ 2 h 53"/>
                <a:gd name="T24" fmla="*/ 58 w 78"/>
                <a:gd name="T25" fmla="*/ 5 h 53"/>
                <a:gd name="T26" fmla="*/ 49 w 78"/>
                <a:gd name="T27" fmla="*/ 10 h 53"/>
                <a:gd name="T28" fmla="*/ 38 w 78"/>
                <a:gd name="T29" fmla="*/ 16 h 53"/>
                <a:gd name="T30" fmla="*/ 27 w 78"/>
                <a:gd name="T31" fmla="*/ 23 h 53"/>
                <a:gd name="T32" fmla="*/ 17 w 78"/>
                <a:gd name="T33" fmla="*/ 31 h 53"/>
                <a:gd name="T34" fmla="*/ 9 w 78"/>
                <a:gd name="T35" fmla="*/ 40 h 53"/>
                <a:gd name="T36" fmla="*/ 1 w 78"/>
                <a:gd name="T37" fmla="*/ 48 h 53"/>
                <a:gd name="T38" fmla="*/ 0 w 78"/>
                <a:gd name="T39" fmla="*/ 53 h 53"/>
                <a:gd name="T40" fmla="*/ 8 w 78"/>
                <a:gd name="T41" fmla="*/ 48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8"/>
                <a:gd name="T64" fmla="*/ 0 h 53"/>
                <a:gd name="T65" fmla="*/ 78 w 78"/>
                <a:gd name="T66" fmla="*/ 53 h 5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8" h="53">
                  <a:moveTo>
                    <a:pt x="8" y="48"/>
                  </a:moveTo>
                  <a:lnTo>
                    <a:pt x="6" y="53"/>
                  </a:lnTo>
                  <a:lnTo>
                    <a:pt x="14" y="45"/>
                  </a:lnTo>
                  <a:lnTo>
                    <a:pt x="22" y="38"/>
                  </a:lnTo>
                  <a:lnTo>
                    <a:pt x="32" y="31"/>
                  </a:lnTo>
                  <a:lnTo>
                    <a:pt x="43" y="24"/>
                  </a:lnTo>
                  <a:lnTo>
                    <a:pt x="51" y="18"/>
                  </a:lnTo>
                  <a:lnTo>
                    <a:pt x="61" y="13"/>
                  </a:lnTo>
                  <a:lnTo>
                    <a:pt x="69" y="10"/>
                  </a:lnTo>
                  <a:lnTo>
                    <a:pt x="78" y="10"/>
                  </a:lnTo>
                  <a:lnTo>
                    <a:pt x="78" y="0"/>
                  </a:lnTo>
                  <a:lnTo>
                    <a:pt x="69" y="2"/>
                  </a:lnTo>
                  <a:lnTo>
                    <a:pt x="58" y="5"/>
                  </a:lnTo>
                  <a:lnTo>
                    <a:pt x="49" y="10"/>
                  </a:lnTo>
                  <a:lnTo>
                    <a:pt x="38" y="16"/>
                  </a:lnTo>
                  <a:lnTo>
                    <a:pt x="27" y="23"/>
                  </a:lnTo>
                  <a:lnTo>
                    <a:pt x="17" y="31"/>
                  </a:lnTo>
                  <a:lnTo>
                    <a:pt x="9" y="40"/>
                  </a:lnTo>
                  <a:lnTo>
                    <a:pt x="1" y="48"/>
                  </a:lnTo>
                  <a:lnTo>
                    <a:pt x="0" y="53"/>
                  </a:lnTo>
                  <a:lnTo>
                    <a:pt x="8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5" name="Freeform 22"/>
            <p:cNvSpPr>
              <a:spLocks/>
            </p:cNvSpPr>
            <p:nvPr/>
          </p:nvSpPr>
          <p:spPr bwMode="auto">
            <a:xfrm>
              <a:off x="2455" y="546"/>
              <a:ext cx="31" cy="38"/>
            </a:xfrm>
            <a:custGeom>
              <a:avLst/>
              <a:gdLst>
                <a:gd name="T0" fmla="*/ 31 w 31"/>
                <a:gd name="T1" fmla="*/ 28 h 38"/>
                <a:gd name="T2" fmla="*/ 31 w 31"/>
                <a:gd name="T3" fmla="*/ 28 h 38"/>
                <a:gd name="T4" fmla="*/ 26 w 31"/>
                <a:gd name="T5" fmla="*/ 24 h 38"/>
                <a:gd name="T6" fmla="*/ 17 w 31"/>
                <a:gd name="T7" fmla="*/ 15 h 38"/>
                <a:gd name="T8" fmla="*/ 10 w 31"/>
                <a:gd name="T9" fmla="*/ 5 h 38"/>
                <a:gd name="T10" fmla="*/ 8 w 31"/>
                <a:gd name="T11" fmla="*/ 0 h 38"/>
                <a:gd name="T12" fmla="*/ 0 w 31"/>
                <a:gd name="T13" fmla="*/ 5 h 38"/>
                <a:gd name="T14" fmla="*/ 3 w 31"/>
                <a:gd name="T15" fmla="*/ 10 h 38"/>
                <a:gd name="T16" fmla="*/ 10 w 31"/>
                <a:gd name="T17" fmla="*/ 20 h 38"/>
                <a:gd name="T18" fmla="*/ 21 w 31"/>
                <a:gd name="T19" fmla="*/ 32 h 38"/>
                <a:gd name="T20" fmla="*/ 31 w 31"/>
                <a:gd name="T21" fmla="*/ 38 h 38"/>
                <a:gd name="T22" fmla="*/ 31 w 31"/>
                <a:gd name="T23" fmla="*/ 38 h 38"/>
                <a:gd name="T24" fmla="*/ 31 w 31"/>
                <a:gd name="T25" fmla="*/ 28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38"/>
                <a:gd name="T41" fmla="*/ 31 w 31"/>
                <a:gd name="T42" fmla="*/ 38 h 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38">
                  <a:moveTo>
                    <a:pt x="31" y="28"/>
                  </a:moveTo>
                  <a:lnTo>
                    <a:pt x="31" y="28"/>
                  </a:lnTo>
                  <a:lnTo>
                    <a:pt x="26" y="24"/>
                  </a:lnTo>
                  <a:lnTo>
                    <a:pt x="17" y="15"/>
                  </a:lnTo>
                  <a:lnTo>
                    <a:pt x="10" y="5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lnTo>
                    <a:pt x="10" y="20"/>
                  </a:lnTo>
                  <a:lnTo>
                    <a:pt x="21" y="32"/>
                  </a:lnTo>
                  <a:lnTo>
                    <a:pt x="31" y="38"/>
                  </a:lnTo>
                  <a:lnTo>
                    <a:pt x="31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6" name="Freeform 23"/>
            <p:cNvSpPr>
              <a:spLocks/>
            </p:cNvSpPr>
            <p:nvPr/>
          </p:nvSpPr>
          <p:spPr bwMode="auto">
            <a:xfrm>
              <a:off x="2486" y="527"/>
              <a:ext cx="47" cy="57"/>
            </a:xfrm>
            <a:custGeom>
              <a:avLst/>
              <a:gdLst>
                <a:gd name="T0" fmla="*/ 47 w 47"/>
                <a:gd name="T1" fmla="*/ 0 h 57"/>
                <a:gd name="T2" fmla="*/ 47 w 47"/>
                <a:gd name="T3" fmla="*/ 0 h 57"/>
                <a:gd name="T4" fmla="*/ 40 w 47"/>
                <a:gd name="T5" fmla="*/ 2 h 57"/>
                <a:gd name="T6" fmla="*/ 31 w 47"/>
                <a:gd name="T7" fmla="*/ 8 h 57"/>
                <a:gd name="T8" fmla="*/ 24 w 47"/>
                <a:gd name="T9" fmla="*/ 16 h 57"/>
                <a:gd name="T10" fmla="*/ 17 w 47"/>
                <a:gd name="T11" fmla="*/ 25 h 57"/>
                <a:gd name="T12" fmla="*/ 10 w 47"/>
                <a:gd name="T13" fmla="*/ 34 h 57"/>
                <a:gd name="T14" fmla="*/ 6 w 47"/>
                <a:gd name="T15" fmla="*/ 42 h 57"/>
                <a:gd name="T16" fmla="*/ 1 w 47"/>
                <a:gd name="T17" fmla="*/ 46 h 57"/>
                <a:gd name="T18" fmla="*/ 0 w 47"/>
                <a:gd name="T19" fmla="*/ 47 h 57"/>
                <a:gd name="T20" fmla="*/ 0 w 47"/>
                <a:gd name="T21" fmla="*/ 57 h 57"/>
                <a:gd name="T22" fmla="*/ 6 w 47"/>
                <a:gd name="T23" fmla="*/ 53 h 57"/>
                <a:gd name="T24" fmla="*/ 10 w 47"/>
                <a:gd name="T25" fmla="*/ 47 h 57"/>
                <a:gd name="T26" fmla="*/ 18 w 47"/>
                <a:gd name="T27" fmla="*/ 39 h 57"/>
                <a:gd name="T28" fmla="*/ 24 w 47"/>
                <a:gd name="T29" fmla="*/ 30 h 57"/>
                <a:gd name="T30" fmla="*/ 31 w 47"/>
                <a:gd name="T31" fmla="*/ 21 h 57"/>
                <a:gd name="T32" fmla="*/ 36 w 47"/>
                <a:gd name="T33" fmla="*/ 13 h 57"/>
                <a:gd name="T34" fmla="*/ 42 w 47"/>
                <a:gd name="T35" fmla="*/ 9 h 57"/>
                <a:gd name="T36" fmla="*/ 47 w 47"/>
                <a:gd name="T37" fmla="*/ 8 h 57"/>
                <a:gd name="T38" fmla="*/ 47 w 47"/>
                <a:gd name="T39" fmla="*/ 8 h 57"/>
                <a:gd name="T40" fmla="*/ 47 w 47"/>
                <a:gd name="T41" fmla="*/ 0 h 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"/>
                <a:gd name="T64" fmla="*/ 0 h 57"/>
                <a:gd name="T65" fmla="*/ 47 w 47"/>
                <a:gd name="T66" fmla="*/ 57 h 5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" h="57">
                  <a:moveTo>
                    <a:pt x="47" y="0"/>
                  </a:moveTo>
                  <a:lnTo>
                    <a:pt x="47" y="0"/>
                  </a:lnTo>
                  <a:lnTo>
                    <a:pt x="40" y="2"/>
                  </a:lnTo>
                  <a:lnTo>
                    <a:pt x="31" y="8"/>
                  </a:lnTo>
                  <a:lnTo>
                    <a:pt x="24" y="16"/>
                  </a:lnTo>
                  <a:lnTo>
                    <a:pt x="17" y="25"/>
                  </a:lnTo>
                  <a:lnTo>
                    <a:pt x="10" y="34"/>
                  </a:lnTo>
                  <a:lnTo>
                    <a:pt x="6" y="42"/>
                  </a:lnTo>
                  <a:lnTo>
                    <a:pt x="1" y="46"/>
                  </a:lnTo>
                  <a:lnTo>
                    <a:pt x="0" y="47"/>
                  </a:lnTo>
                  <a:lnTo>
                    <a:pt x="0" y="57"/>
                  </a:lnTo>
                  <a:lnTo>
                    <a:pt x="6" y="53"/>
                  </a:lnTo>
                  <a:lnTo>
                    <a:pt x="10" y="47"/>
                  </a:lnTo>
                  <a:lnTo>
                    <a:pt x="18" y="39"/>
                  </a:lnTo>
                  <a:lnTo>
                    <a:pt x="24" y="30"/>
                  </a:lnTo>
                  <a:lnTo>
                    <a:pt x="31" y="21"/>
                  </a:lnTo>
                  <a:lnTo>
                    <a:pt x="36" y="13"/>
                  </a:lnTo>
                  <a:lnTo>
                    <a:pt x="42" y="9"/>
                  </a:lnTo>
                  <a:lnTo>
                    <a:pt x="47" y="8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7" name="Freeform 24"/>
            <p:cNvSpPr>
              <a:spLocks/>
            </p:cNvSpPr>
            <p:nvPr/>
          </p:nvSpPr>
          <p:spPr bwMode="auto">
            <a:xfrm>
              <a:off x="2533" y="527"/>
              <a:ext cx="30" cy="50"/>
            </a:xfrm>
            <a:custGeom>
              <a:avLst/>
              <a:gdLst>
                <a:gd name="T0" fmla="*/ 30 w 30"/>
                <a:gd name="T1" fmla="*/ 50 h 50"/>
                <a:gd name="T2" fmla="*/ 30 w 30"/>
                <a:gd name="T3" fmla="*/ 50 h 50"/>
                <a:gd name="T4" fmla="*/ 30 w 30"/>
                <a:gd name="T5" fmla="*/ 29 h 50"/>
                <a:gd name="T6" fmla="*/ 24 w 30"/>
                <a:gd name="T7" fmla="*/ 12 h 50"/>
                <a:gd name="T8" fmla="*/ 12 w 30"/>
                <a:gd name="T9" fmla="*/ 4 h 50"/>
                <a:gd name="T10" fmla="*/ 0 w 30"/>
                <a:gd name="T11" fmla="*/ 0 h 50"/>
                <a:gd name="T12" fmla="*/ 0 w 30"/>
                <a:gd name="T13" fmla="*/ 8 h 50"/>
                <a:gd name="T14" fmla="*/ 9 w 30"/>
                <a:gd name="T15" fmla="*/ 12 h 50"/>
                <a:gd name="T16" fmla="*/ 17 w 30"/>
                <a:gd name="T17" fmla="*/ 17 h 50"/>
                <a:gd name="T18" fmla="*/ 23 w 30"/>
                <a:gd name="T19" fmla="*/ 29 h 50"/>
                <a:gd name="T20" fmla="*/ 23 w 30"/>
                <a:gd name="T21" fmla="*/ 50 h 50"/>
                <a:gd name="T22" fmla="*/ 23 w 30"/>
                <a:gd name="T23" fmla="*/ 50 h 50"/>
                <a:gd name="T24" fmla="*/ 30 w 30"/>
                <a:gd name="T25" fmla="*/ 50 h 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"/>
                <a:gd name="T40" fmla="*/ 0 h 50"/>
                <a:gd name="T41" fmla="*/ 30 w 30"/>
                <a:gd name="T42" fmla="*/ 50 h 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" h="50">
                  <a:moveTo>
                    <a:pt x="30" y="50"/>
                  </a:moveTo>
                  <a:lnTo>
                    <a:pt x="30" y="50"/>
                  </a:lnTo>
                  <a:lnTo>
                    <a:pt x="30" y="29"/>
                  </a:lnTo>
                  <a:lnTo>
                    <a:pt x="24" y="12"/>
                  </a:lnTo>
                  <a:lnTo>
                    <a:pt x="12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12"/>
                  </a:lnTo>
                  <a:lnTo>
                    <a:pt x="17" y="17"/>
                  </a:lnTo>
                  <a:lnTo>
                    <a:pt x="23" y="29"/>
                  </a:lnTo>
                  <a:lnTo>
                    <a:pt x="23" y="50"/>
                  </a:lnTo>
                  <a:lnTo>
                    <a:pt x="3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8" name="Freeform 25"/>
            <p:cNvSpPr>
              <a:spLocks/>
            </p:cNvSpPr>
            <p:nvPr/>
          </p:nvSpPr>
          <p:spPr bwMode="auto">
            <a:xfrm>
              <a:off x="2556" y="577"/>
              <a:ext cx="43" cy="29"/>
            </a:xfrm>
            <a:custGeom>
              <a:avLst/>
              <a:gdLst>
                <a:gd name="T0" fmla="*/ 43 w 43"/>
                <a:gd name="T1" fmla="*/ 19 h 29"/>
                <a:gd name="T2" fmla="*/ 41 w 43"/>
                <a:gd name="T3" fmla="*/ 19 h 29"/>
                <a:gd name="T4" fmla="*/ 36 w 43"/>
                <a:gd name="T5" fmla="*/ 20 h 29"/>
                <a:gd name="T6" fmla="*/ 30 w 43"/>
                <a:gd name="T7" fmla="*/ 19 h 29"/>
                <a:gd name="T8" fmla="*/ 22 w 43"/>
                <a:gd name="T9" fmla="*/ 20 h 29"/>
                <a:gd name="T10" fmla="*/ 16 w 43"/>
                <a:gd name="T11" fmla="*/ 18 h 29"/>
                <a:gd name="T12" fmla="*/ 10 w 43"/>
                <a:gd name="T13" fmla="*/ 15 h 29"/>
                <a:gd name="T14" fmla="*/ 7 w 43"/>
                <a:gd name="T15" fmla="*/ 10 h 29"/>
                <a:gd name="T16" fmla="*/ 7 w 43"/>
                <a:gd name="T17" fmla="*/ 0 h 29"/>
                <a:gd name="T18" fmla="*/ 0 w 43"/>
                <a:gd name="T19" fmla="*/ 0 h 29"/>
                <a:gd name="T20" fmla="*/ 0 w 43"/>
                <a:gd name="T21" fmla="*/ 10 h 29"/>
                <a:gd name="T22" fmla="*/ 5 w 43"/>
                <a:gd name="T23" fmla="*/ 20 h 29"/>
                <a:gd name="T24" fmla="*/ 13 w 43"/>
                <a:gd name="T25" fmla="*/ 25 h 29"/>
                <a:gd name="T26" fmla="*/ 22 w 43"/>
                <a:gd name="T27" fmla="*/ 28 h 29"/>
                <a:gd name="T28" fmla="*/ 30 w 43"/>
                <a:gd name="T29" fmla="*/ 29 h 29"/>
                <a:gd name="T30" fmla="*/ 36 w 43"/>
                <a:gd name="T31" fmla="*/ 28 h 29"/>
                <a:gd name="T32" fmla="*/ 41 w 43"/>
                <a:gd name="T33" fmla="*/ 27 h 29"/>
                <a:gd name="T34" fmla="*/ 43 w 43"/>
                <a:gd name="T35" fmla="*/ 27 h 29"/>
                <a:gd name="T36" fmla="*/ 43 w 43"/>
                <a:gd name="T37" fmla="*/ 19 h 2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3"/>
                <a:gd name="T58" fmla="*/ 0 h 29"/>
                <a:gd name="T59" fmla="*/ 43 w 43"/>
                <a:gd name="T60" fmla="*/ 29 h 2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3" h="29">
                  <a:moveTo>
                    <a:pt x="43" y="19"/>
                  </a:moveTo>
                  <a:lnTo>
                    <a:pt x="41" y="19"/>
                  </a:lnTo>
                  <a:lnTo>
                    <a:pt x="36" y="20"/>
                  </a:lnTo>
                  <a:lnTo>
                    <a:pt x="30" y="19"/>
                  </a:lnTo>
                  <a:lnTo>
                    <a:pt x="22" y="20"/>
                  </a:lnTo>
                  <a:lnTo>
                    <a:pt x="16" y="18"/>
                  </a:lnTo>
                  <a:lnTo>
                    <a:pt x="10" y="15"/>
                  </a:lnTo>
                  <a:lnTo>
                    <a:pt x="7" y="1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5" y="20"/>
                  </a:lnTo>
                  <a:lnTo>
                    <a:pt x="13" y="25"/>
                  </a:lnTo>
                  <a:lnTo>
                    <a:pt x="22" y="28"/>
                  </a:lnTo>
                  <a:lnTo>
                    <a:pt x="30" y="29"/>
                  </a:lnTo>
                  <a:lnTo>
                    <a:pt x="36" y="28"/>
                  </a:lnTo>
                  <a:lnTo>
                    <a:pt x="41" y="27"/>
                  </a:lnTo>
                  <a:lnTo>
                    <a:pt x="43" y="27"/>
                  </a:lnTo>
                  <a:lnTo>
                    <a:pt x="43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9" name="Freeform 26"/>
            <p:cNvSpPr>
              <a:spLocks/>
            </p:cNvSpPr>
            <p:nvPr/>
          </p:nvSpPr>
          <p:spPr bwMode="auto">
            <a:xfrm>
              <a:off x="2438" y="531"/>
              <a:ext cx="197" cy="132"/>
            </a:xfrm>
            <a:custGeom>
              <a:avLst/>
              <a:gdLst>
                <a:gd name="T0" fmla="*/ 21 w 197"/>
                <a:gd name="T1" fmla="*/ 17 h 132"/>
                <a:gd name="T2" fmla="*/ 23 w 197"/>
                <a:gd name="T3" fmla="*/ 22 h 132"/>
                <a:gd name="T4" fmla="*/ 31 w 197"/>
                <a:gd name="T5" fmla="*/ 33 h 132"/>
                <a:gd name="T6" fmla="*/ 40 w 197"/>
                <a:gd name="T7" fmla="*/ 43 h 132"/>
                <a:gd name="T8" fmla="*/ 48 w 197"/>
                <a:gd name="T9" fmla="*/ 48 h 132"/>
                <a:gd name="T10" fmla="*/ 51 w 197"/>
                <a:gd name="T11" fmla="*/ 46 h 132"/>
                <a:gd name="T12" fmla="*/ 56 w 197"/>
                <a:gd name="T13" fmla="*/ 40 h 132"/>
                <a:gd name="T14" fmla="*/ 62 w 197"/>
                <a:gd name="T15" fmla="*/ 33 h 132"/>
                <a:gd name="T16" fmla="*/ 68 w 197"/>
                <a:gd name="T17" fmla="*/ 24 h 132"/>
                <a:gd name="T18" fmla="*/ 75 w 197"/>
                <a:gd name="T19" fmla="*/ 15 h 132"/>
                <a:gd name="T20" fmla="*/ 81 w 197"/>
                <a:gd name="T21" fmla="*/ 7 h 132"/>
                <a:gd name="T22" fmla="*/ 89 w 197"/>
                <a:gd name="T23" fmla="*/ 2 h 132"/>
                <a:gd name="T24" fmla="*/ 95 w 197"/>
                <a:gd name="T25" fmla="*/ 0 h 132"/>
                <a:gd name="T26" fmla="*/ 106 w 197"/>
                <a:gd name="T27" fmla="*/ 4 h 132"/>
                <a:gd name="T28" fmla="*/ 115 w 197"/>
                <a:gd name="T29" fmla="*/ 11 h 132"/>
                <a:gd name="T30" fmla="*/ 121 w 197"/>
                <a:gd name="T31" fmla="*/ 25 h 132"/>
                <a:gd name="T32" fmla="*/ 121 w 197"/>
                <a:gd name="T33" fmla="*/ 46 h 132"/>
                <a:gd name="T34" fmla="*/ 121 w 197"/>
                <a:gd name="T35" fmla="*/ 56 h 132"/>
                <a:gd name="T36" fmla="*/ 125 w 197"/>
                <a:gd name="T37" fmla="*/ 64 h 132"/>
                <a:gd name="T38" fmla="*/ 132 w 197"/>
                <a:gd name="T39" fmla="*/ 68 h 132"/>
                <a:gd name="T40" fmla="*/ 140 w 197"/>
                <a:gd name="T41" fmla="*/ 70 h 132"/>
                <a:gd name="T42" fmla="*/ 148 w 197"/>
                <a:gd name="T43" fmla="*/ 70 h 132"/>
                <a:gd name="T44" fmla="*/ 154 w 197"/>
                <a:gd name="T45" fmla="*/ 70 h 132"/>
                <a:gd name="T46" fmla="*/ 159 w 197"/>
                <a:gd name="T47" fmla="*/ 69 h 132"/>
                <a:gd name="T48" fmla="*/ 161 w 197"/>
                <a:gd name="T49" fmla="*/ 69 h 132"/>
                <a:gd name="T50" fmla="*/ 164 w 197"/>
                <a:gd name="T51" fmla="*/ 69 h 132"/>
                <a:gd name="T52" fmla="*/ 170 w 197"/>
                <a:gd name="T53" fmla="*/ 66 h 132"/>
                <a:gd name="T54" fmla="*/ 181 w 197"/>
                <a:gd name="T55" fmla="*/ 60 h 132"/>
                <a:gd name="T56" fmla="*/ 197 w 197"/>
                <a:gd name="T57" fmla="*/ 47 h 132"/>
                <a:gd name="T58" fmla="*/ 195 w 197"/>
                <a:gd name="T59" fmla="*/ 48 h 132"/>
                <a:gd name="T60" fmla="*/ 193 w 197"/>
                <a:gd name="T61" fmla="*/ 52 h 132"/>
                <a:gd name="T62" fmla="*/ 188 w 197"/>
                <a:gd name="T63" fmla="*/ 59 h 132"/>
                <a:gd name="T64" fmla="*/ 182 w 197"/>
                <a:gd name="T65" fmla="*/ 66 h 132"/>
                <a:gd name="T66" fmla="*/ 175 w 197"/>
                <a:gd name="T67" fmla="*/ 75 h 132"/>
                <a:gd name="T68" fmla="*/ 168 w 197"/>
                <a:gd name="T69" fmla="*/ 84 h 132"/>
                <a:gd name="T70" fmla="*/ 159 w 197"/>
                <a:gd name="T71" fmla="*/ 93 h 132"/>
                <a:gd name="T72" fmla="*/ 151 w 197"/>
                <a:gd name="T73" fmla="*/ 101 h 132"/>
                <a:gd name="T74" fmla="*/ 141 w 197"/>
                <a:gd name="T75" fmla="*/ 109 h 132"/>
                <a:gd name="T76" fmla="*/ 132 w 197"/>
                <a:gd name="T77" fmla="*/ 117 h 132"/>
                <a:gd name="T78" fmla="*/ 123 w 197"/>
                <a:gd name="T79" fmla="*/ 125 h 132"/>
                <a:gd name="T80" fmla="*/ 113 w 197"/>
                <a:gd name="T81" fmla="*/ 130 h 132"/>
                <a:gd name="T82" fmla="*/ 102 w 197"/>
                <a:gd name="T83" fmla="*/ 132 h 132"/>
                <a:gd name="T84" fmla="*/ 92 w 197"/>
                <a:gd name="T85" fmla="*/ 132 h 132"/>
                <a:gd name="T86" fmla="*/ 81 w 197"/>
                <a:gd name="T87" fmla="*/ 127 h 132"/>
                <a:gd name="T88" fmla="*/ 71 w 197"/>
                <a:gd name="T89" fmla="*/ 117 h 132"/>
                <a:gd name="T90" fmla="*/ 60 w 197"/>
                <a:gd name="T91" fmla="*/ 104 h 132"/>
                <a:gd name="T92" fmla="*/ 50 w 197"/>
                <a:gd name="T93" fmla="*/ 90 h 132"/>
                <a:gd name="T94" fmla="*/ 41 w 197"/>
                <a:gd name="T95" fmla="*/ 77 h 132"/>
                <a:gd name="T96" fmla="*/ 33 w 197"/>
                <a:gd name="T97" fmla="*/ 65 h 132"/>
                <a:gd name="T98" fmla="*/ 25 w 197"/>
                <a:gd name="T99" fmla="*/ 55 h 132"/>
                <a:gd name="T100" fmla="*/ 17 w 197"/>
                <a:gd name="T101" fmla="*/ 46 h 132"/>
                <a:gd name="T102" fmla="*/ 9 w 197"/>
                <a:gd name="T103" fmla="*/ 40 h 132"/>
                <a:gd name="T104" fmla="*/ 0 w 197"/>
                <a:gd name="T105" fmla="*/ 38 h 132"/>
                <a:gd name="T106" fmla="*/ 21 w 197"/>
                <a:gd name="T107" fmla="*/ 17 h 13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97"/>
                <a:gd name="T163" fmla="*/ 0 h 132"/>
                <a:gd name="T164" fmla="*/ 197 w 197"/>
                <a:gd name="T165" fmla="*/ 132 h 13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97" h="132">
                  <a:moveTo>
                    <a:pt x="21" y="17"/>
                  </a:moveTo>
                  <a:lnTo>
                    <a:pt x="23" y="22"/>
                  </a:lnTo>
                  <a:lnTo>
                    <a:pt x="31" y="33"/>
                  </a:lnTo>
                  <a:lnTo>
                    <a:pt x="40" y="43"/>
                  </a:lnTo>
                  <a:lnTo>
                    <a:pt x="48" y="48"/>
                  </a:lnTo>
                  <a:lnTo>
                    <a:pt x="51" y="46"/>
                  </a:lnTo>
                  <a:lnTo>
                    <a:pt x="56" y="40"/>
                  </a:lnTo>
                  <a:lnTo>
                    <a:pt x="62" y="33"/>
                  </a:lnTo>
                  <a:lnTo>
                    <a:pt x="68" y="24"/>
                  </a:lnTo>
                  <a:lnTo>
                    <a:pt x="75" y="15"/>
                  </a:lnTo>
                  <a:lnTo>
                    <a:pt x="81" y="7"/>
                  </a:lnTo>
                  <a:lnTo>
                    <a:pt x="89" y="2"/>
                  </a:lnTo>
                  <a:lnTo>
                    <a:pt x="95" y="0"/>
                  </a:lnTo>
                  <a:lnTo>
                    <a:pt x="106" y="4"/>
                  </a:lnTo>
                  <a:lnTo>
                    <a:pt x="115" y="11"/>
                  </a:lnTo>
                  <a:lnTo>
                    <a:pt x="121" y="25"/>
                  </a:lnTo>
                  <a:lnTo>
                    <a:pt x="121" y="46"/>
                  </a:lnTo>
                  <a:lnTo>
                    <a:pt x="121" y="56"/>
                  </a:lnTo>
                  <a:lnTo>
                    <a:pt x="125" y="64"/>
                  </a:lnTo>
                  <a:lnTo>
                    <a:pt x="132" y="68"/>
                  </a:lnTo>
                  <a:lnTo>
                    <a:pt x="140" y="70"/>
                  </a:lnTo>
                  <a:lnTo>
                    <a:pt x="148" y="70"/>
                  </a:lnTo>
                  <a:lnTo>
                    <a:pt x="154" y="70"/>
                  </a:lnTo>
                  <a:lnTo>
                    <a:pt x="159" y="69"/>
                  </a:lnTo>
                  <a:lnTo>
                    <a:pt x="161" y="69"/>
                  </a:lnTo>
                  <a:lnTo>
                    <a:pt x="164" y="69"/>
                  </a:lnTo>
                  <a:lnTo>
                    <a:pt x="170" y="66"/>
                  </a:lnTo>
                  <a:lnTo>
                    <a:pt x="181" y="60"/>
                  </a:lnTo>
                  <a:lnTo>
                    <a:pt x="197" y="47"/>
                  </a:lnTo>
                  <a:lnTo>
                    <a:pt x="195" y="48"/>
                  </a:lnTo>
                  <a:lnTo>
                    <a:pt x="193" y="52"/>
                  </a:lnTo>
                  <a:lnTo>
                    <a:pt x="188" y="59"/>
                  </a:lnTo>
                  <a:lnTo>
                    <a:pt x="182" y="66"/>
                  </a:lnTo>
                  <a:lnTo>
                    <a:pt x="175" y="75"/>
                  </a:lnTo>
                  <a:lnTo>
                    <a:pt x="168" y="84"/>
                  </a:lnTo>
                  <a:lnTo>
                    <a:pt x="159" y="93"/>
                  </a:lnTo>
                  <a:lnTo>
                    <a:pt x="151" y="101"/>
                  </a:lnTo>
                  <a:lnTo>
                    <a:pt x="141" y="109"/>
                  </a:lnTo>
                  <a:lnTo>
                    <a:pt x="132" y="117"/>
                  </a:lnTo>
                  <a:lnTo>
                    <a:pt x="123" y="125"/>
                  </a:lnTo>
                  <a:lnTo>
                    <a:pt x="113" y="130"/>
                  </a:lnTo>
                  <a:lnTo>
                    <a:pt x="102" y="132"/>
                  </a:lnTo>
                  <a:lnTo>
                    <a:pt x="92" y="132"/>
                  </a:lnTo>
                  <a:lnTo>
                    <a:pt x="81" y="127"/>
                  </a:lnTo>
                  <a:lnTo>
                    <a:pt x="71" y="117"/>
                  </a:lnTo>
                  <a:lnTo>
                    <a:pt x="60" y="104"/>
                  </a:lnTo>
                  <a:lnTo>
                    <a:pt x="50" y="90"/>
                  </a:lnTo>
                  <a:lnTo>
                    <a:pt x="41" y="77"/>
                  </a:lnTo>
                  <a:lnTo>
                    <a:pt x="33" y="65"/>
                  </a:lnTo>
                  <a:lnTo>
                    <a:pt x="25" y="55"/>
                  </a:lnTo>
                  <a:lnTo>
                    <a:pt x="17" y="46"/>
                  </a:lnTo>
                  <a:lnTo>
                    <a:pt x="9" y="40"/>
                  </a:lnTo>
                  <a:lnTo>
                    <a:pt x="0" y="38"/>
                  </a:lnTo>
                  <a:lnTo>
                    <a:pt x="2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0" name="Freeform 27"/>
            <p:cNvSpPr>
              <a:spLocks/>
            </p:cNvSpPr>
            <p:nvPr/>
          </p:nvSpPr>
          <p:spPr bwMode="auto">
            <a:xfrm>
              <a:off x="495" y="574"/>
              <a:ext cx="1972" cy="3259"/>
            </a:xfrm>
            <a:custGeom>
              <a:avLst/>
              <a:gdLst>
                <a:gd name="T0" fmla="*/ 0 w 1972"/>
                <a:gd name="T1" fmla="*/ 3149 h 3259"/>
                <a:gd name="T2" fmla="*/ 0 w 1972"/>
                <a:gd name="T3" fmla="*/ 96 h 3259"/>
                <a:gd name="T4" fmla="*/ 1 w 1972"/>
                <a:gd name="T5" fmla="*/ 80 h 3259"/>
                <a:gd name="T6" fmla="*/ 7 w 1972"/>
                <a:gd name="T7" fmla="*/ 63 h 3259"/>
                <a:gd name="T8" fmla="*/ 14 w 1972"/>
                <a:gd name="T9" fmla="*/ 48 h 3259"/>
                <a:gd name="T10" fmla="*/ 25 w 1972"/>
                <a:gd name="T11" fmla="*/ 32 h 3259"/>
                <a:gd name="T12" fmla="*/ 38 w 1972"/>
                <a:gd name="T13" fmla="*/ 19 h 3259"/>
                <a:gd name="T14" fmla="*/ 55 w 1972"/>
                <a:gd name="T15" fmla="*/ 9 h 3259"/>
                <a:gd name="T16" fmla="*/ 72 w 1972"/>
                <a:gd name="T17" fmla="*/ 3 h 3259"/>
                <a:gd name="T18" fmla="*/ 93 w 1972"/>
                <a:gd name="T19" fmla="*/ 0 h 3259"/>
                <a:gd name="T20" fmla="*/ 1892 w 1972"/>
                <a:gd name="T21" fmla="*/ 0 h 3259"/>
                <a:gd name="T22" fmla="*/ 1907 w 1972"/>
                <a:gd name="T23" fmla="*/ 1 h 3259"/>
                <a:gd name="T24" fmla="*/ 1920 w 1972"/>
                <a:gd name="T25" fmla="*/ 6 h 3259"/>
                <a:gd name="T26" fmla="*/ 1935 w 1972"/>
                <a:gd name="T27" fmla="*/ 14 h 3259"/>
                <a:gd name="T28" fmla="*/ 1947 w 1972"/>
                <a:gd name="T29" fmla="*/ 25 h 3259"/>
                <a:gd name="T30" fmla="*/ 1957 w 1972"/>
                <a:gd name="T31" fmla="*/ 38 h 3259"/>
                <a:gd name="T32" fmla="*/ 1965 w 1972"/>
                <a:gd name="T33" fmla="*/ 52 h 3259"/>
                <a:gd name="T34" fmla="*/ 1970 w 1972"/>
                <a:gd name="T35" fmla="*/ 66 h 3259"/>
                <a:gd name="T36" fmla="*/ 1972 w 1972"/>
                <a:gd name="T37" fmla="*/ 82 h 3259"/>
                <a:gd name="T38" fmla="*/ 1972 w 1972"/>
                <a:gd name="T39" fmla="*/ 3164 h 3259"/>
                <a:gd name="T40" fmla="*/ 1970 w 1972"/>
                <a:gd name="T41" fmla="*/ 3179 h 3259"/>
                <a:gd name="T42" fmla="*/ 1965 w 1972"/>
                <a:gd name="T43" fmla="*/ 3195 h 3259"/>
                <a:gd name="T44" fmla="*/ 1957 w 1972"/>
                <a:gd name="T45" fmla="*/ 3210 h 3259"/>
                <a:gd name="T46" fmla="*/ 1946 w 1972"/>
                <a:gd name="T47" fmla="*/ 3226 h 3259"/>
                <a:gd name="T48" fmla="*/ 1932 w 1972"/>
                <a:gd name="T49" fmla="*/ 3239 h 3259"/>
                <a:gd name="T50" fmla="*/ 1918 w 1972"/>
                <a:gd name="T51" fmla="*/ 3250 h 3259"/>
                <a:gd name="T52" fmla="*/ 1902 w 1972"/>
                <a:gd name="T53" fmla="*/ 3257 h 3259"/>
                <a:gd name="T54" fmla="*/ 1885 w 1972"/>
                <a:gd name="T55" fmla="*/ 3259 h 3259"/>
                <a:gd name="T56" fmla="*/ 109 w 1972"/>
                <a:gd name="T57" fmla="*/ 3259 h 3259"/>
                <a:gd name="T58" fmla="*/ 92 w 1972"/>
                <a:gd name="T59" fmla="*/ 3258 h 3259"/>
                <a:gd name="T60" fmla="*/ 72 w 1972"/>
                <a:gd name="T61" fmla="*/ 3253 h 3259"/>
                <a:gd name="T62" fmla="*/ 54 w 1972"/>
                <a:gd name="T63" fmla="*/ 3244 h 3259"/>
                <a:gd name="T64" fmla="*/ 37 w 1972"/>
                <a:gd name="T65" fmla="*/ 3232 h 3259"/>
                <a:gd name="T66" fmla="*/ 23 w 1972"/>
                <a:gd name="T67" fmla="*/ 3217 h 3259"/>
                <a:gd name="T68" fmla="*/ 11 w 1972"/>
                <a:gd name="T69" fmla="*/ 3197 h 3259"/>
                <a:gd name="T70" fmla="*/ 2 w 1972"/>
                <a:gd name="T71" fmla="*/ 3175 h 3259"/>
                <a:gd name="T72" fmla="*/ 0 w 1972"/>
                <a:gd name="T73" fmla="*/ 3149 h 3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72"/>
                <a:gd name="T112" fmla="*/ 0 h 3259"/>
                <a:gd name="T113" fmla="*/ 1972 w 1972"/>
                <a:gd name="T114" fmla="*/ 3259 h 325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72" h="3259">
                  <a:moveTo>
                    <a:pt x="0" y="3149"/>
                  </a:moveTo>
                  <a:lnTo>
                    <a:pt x="0" y="96"/>
                  </a:lnTo>
                  <a:lnTo>
                    <a:pt x="1" y="80"/>
                  </a:lnTo>
                  <a:lnTo>
                    <a:pt x="7" y="63"/>
                  </a:lnTo>
                  <a:lnTo>
                    <a:pt x="14" y="48"/>
                  </a:lnTo>
                  <a:lnTo>
                    <a:pt x="25" y="32"/>
                  </a:lnTo>
                  <a:lnTo>
                    <a:pt x="38" y="19"/>
                  </a:lnTo>
                  <a:lnTo>
                    <a:pt x="55" y="9"/>
                  </a:lnTo>
                  <a:lnTo>
                    <a:pt x="72" y="3"/>
                  </a:lnTo>
                  <a:lnTo>
                    <a:pt x="93" y="0"/>
                  </a:lnTo>
                  <a:lnTo>
                    <a:pt x="1892" y="0"/>
                  </a:lnTo>
                  <a:lnTo>
                    <a:pt x="1907" y="1"/>
                  </a:lnTo>
                  <a:lnTo>
                    <a:pt x="1920" y="6"/>
                  </a:lnTo>
                  <a:lnTo>
                    <a:pt x="1935" y="14"/>
                  </a:lnTo>
                  <a:lnTo>
                    <a:pt x="1947" y="25"/>
                  </a:lnTo>
                  <a:lnTo>
                    <a:pt x="1957" y="38"/>
                  </a:lnTo>
                  <a:lnTo>
                    <a:pt x="1965" y="52"/>
                  </a:lnTo>
                  <a:lnTo>
                    <a:pt x="1970" y="66"/>
                  </a:lnTo>
                  <a:lnTo>
                    <a:pt x="1972" y="82"/>
                  </a:lnTo>
                  <a:lnTo>
                    <a:pt x="1972" y="3164"/>
                  </a:lnTo>
                  <a:lnTo>
                    <a:pt x="1970" y="3179"/>
                  </a:lnTo>
                  <a:lnTo>
                    <a:pt x="1965" y="3195"/>
                  </a:lnTo>
                  <a:lnTo>
                    <a:pt x="1957" y="3210"/>
                  </a:lnTo>
                  <a:lnTo>
                    <a:pt x="1946" y="3226"/>
                  </a:lnTo>
                  <a:lnTo>
                    <a:pt x="1932" y="3239"/>
                  </a:lnTo>
                  <a:lnTo>
                    <a:pt x="1918" y="3250"/>
                  </a:lnTo>
                  <a:lnTo>
                    <a:pt x="1902" y="3257"/>
                  </a:lnTo>
                  <a:lnTo>
                    <a:pt x="1885" y="3259"/>
                  </a:lnTo>
                  <a:lnTo>
                    <a:pt x="109" y="3259"/>
                  </a:lnTo>
                  <a:lnTo>
                    <a:pt x="92" y="3258"/>
                  </a:lnTo>
                  <a:lnTo>
                    <a:pt x="72" y="3253"/>
                  </a:lnTo>
                  <a:lnTo>
                    <a:pt x="54" y="3244"/>
                  </a:lnTo>
                  <a:lnTo>
                    <a:pt x="37" y="3232"/>
                  </a:lnTo>
                  <a:lnTo>
                    <a:pt x="23" y="3217"/>
                  </a:lnTo>
                  <a:lnTo>
                    <a:pt x="11" y="3197"/>
                  </a:lnTo>
                  <a:lnTo>
                    <a:pt x="2" y="3175"/>
                  </a:lnTo>
                  <a:lnTo>
                    <a:pt x="0" y="3149"/>
                  </a:lnTo>
                  <a:close/>
                </a:path>
              </a:pathLst>
            </a:custGeom>
            <a:solidFill>
              <a:srgbClr val="FFF2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1" name="Freeform 28"/>
            <p:cNvSpPr>
              <a:spLocks/>
            </p:cNvSpPr>
            <p:nvPr/>
          </p:nvSpPr>
          <p:spPr bwMode="auto">
            <a:xfrm>
              <a:off x="490" y="670"/>
              <a:ext cx="10" cy="3053"/>
            </a:xfrm>
            <a:custGeom>
              <a:avLst/>
              <a:gdLst>
                <a:gd name="T0" fmla="*/ 0 w 10"/>
                <a:gd name="T1" fmla="*/ 0 h 3053"/>
                <a:gd name="T2" fmla="*/ 0 w 10"/>
                <a:gd name="T3" fmla="*/ 0 h 3053"/>
                <a:gd name="T4" fmla="*/ 0 w 10"/>
                <a:gd name="T5" fmla="*/ 3053 h 3053"/>
                <a:gd name="T6" fmla="*/ 10 w 10"/>
                <a:gd name="T7" fmla="*/ 3053 h 3053"/>
                <a:gd name="T8" fmla="*/ 10 w 10"/>
                <a:gd name="T9" fmla="*/ 0 h 3053"/>
                <a:gd name="T10" fmla="*/ 10 w 10"/>
                <a:gd name="T11" fmla="*/ 0 h 3053"/>
                <a:gd name="T12" fmla="*/ 0 w 10"/>
                <a:gd name="T13" fmla="*/ 0 h 30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3053"/>
                <a:gd name="T23" fmla="*/ 10 w 10"/>
                <a:gd name="T24" fmla="*/ 3053 h 30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3053">
                  <a:moveTo>
                    <a:pt x="0" y="0"/>
                  </a:moveTo>
                  <a:lnTo>
                    <a:pt x="0" y="0"/>
                  </a:lnTo>
                  <a:lnTo>
                    <a:pt x="0" y="3053"/>
                  </a:lnTo>
                  <a:lnTo>
                    <a:pt x="10" y="3053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2" name="Freeform 29"/>
            <p:cNvSpPr>
              <a:spLocks/>
            </p:cNvSpPr>
            <p:nvPr/>
          </p:nvSpPr>
          <p:spPr bwMode="auto">
            <a:xfrm>
              <a:off x="490" y="569"/>
              <a:ext cx="98" cy="101"/>
            </a:xfrm>
            <a:custGeom>
              <a:avLst/>
              <a:gdLst>
                <a:gd name="T0" fmla="*/ 98 w 98"/>
                <a:gd name="T1" fmla="*/ 0 h 101"/>
                <a:gd name="T2" fmla="*/ 98 w 98"/>
                <a:gd name="T3" fmla="*/ 0 h 101"/>
                <a:gd name="T4" fmla="*/ 77 w 98"/>
                <a:gd name="T5" fmla="*/ 4 h 101"/>
                <a:gd name="T6" fmla="*/ 59 w 98"/>
                <a:gd name="T7" fmla="*/ 10 h 101"/>
                <a:gd name="T8" fmla="*/ 41 w 98"/>
                <a:gd name="T9" fmla="*/ 21 h 101"/>
                <a:gd name="T10" fmla="*/ 28 w 98"/>
                <a:gd name="T11" fmla="*/ 35 h 101"/>
                <a:gd name="T12" fmla="*/ 16 w 98"/>
                <a:gd name="T13" fmla="*/ 50 h 101"/>
                <a:gd name="T14" fmla="*/ 8 w 98"/>
                <a:gd name="T15" fmla="*/ 67 h 101"/>
                <a:gd name="T16" fmla="*/ 2 w 98"/>
                <a:gd name="T17" fmla="*/ 85 h 101"/>
                <a:gd name="T18" fmla="*/ 0 w 98"/>
                <a:gd name="T19" fmla="*/ 101 h 101"/>
                <a:gd name="T20" fmla="*/ 10 w 98"/>
                <a:gd name="T21" fmla="*/ 101 h 101"/>
                <a:gd name="T22" fmla="*/ 10 w 98"/>
                <a:gd name="T23" fmla="*/ 85 h 101"/>
                <a:gd name="T24" fmla="*/ 16 w 98"/>
                <a:gd name="T25" fmla="*/ 70 h 101"/>
                <a:gd name="T26" fmla="*/ 23 w 98"/>
                <a:gd name="T27" fmla="*/ 55 h 101"/>
                <a:gd name="T28" fmla="*/ 33 w 98"/>
                <a:gd name="T29" fmla="*/ 40 h 101"/>
                <a:gd name="T30" fmla="*/ 46 w 98"/>
                <a:gd name="T31" fmla="*/ 28 h 101"/>
                <a:gd name="T32" fmla="*/ 62 w 98"/>
                <a:gd name="T33" fmla="*/ 18 h 101"/>
                <a:gd name="T34" fmla="*/ 77 w 98"/>
                <a:gd name="T35" fmla="*/ 11 h 101"/>
                <a:gd name="T36" fmla="*/ 98 w 98"/>
                <a:gd name="T37" fmla="*/ 10 h 101"/>
                <a:gd name="T38" fmla="*/ 98 w 98"/>
                <a:gd name="T39" fmla="*/ 10 h 101"/>
                <a:gd name="T40" fmla="*/ 98 w 98"/>
                <a:gd name="T41" fmla="*/ 0 h 1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8"/>
                <a:gd name="T64" fmla="*/ 0 h 101"/>
                <a:gd name="T65" fmla="*/ 98 w 98"/>
                <a:gd name="T66" fmla="*/ 101 h 1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8" h="101">
                  <a:moveTo>
                    <a:pt x="98" y="0"/>
                  </a:moveTo>
                  <a:lnTo>
                    <a:pt x="98" y="0"/>
                  </a:lnTo>
                  <a:lnTo>
                    <a:pt x="77" y="4"/>
                  </a:lnTo>
                  <a:lnTo>
                    <a:pt x="59" y="10"/>
                  </a:lnTo>
                  <a:lnTo>
                    <a:pt x="41" y="21"/>
                  </a:lnTo>
                  <a:lnTo>
                    <a:pt x="28" y="35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5"/>
                  </a:lnTo>
                  <a:lnTo>
                    <a:pt x="0" y="101"/>
                  </a:lnTo>
                  <a:lnTo>
                    <a:pt x="10" y="101"/>
                  </a:lnTo>
                  <a:lnTo>
                    <a:pt x="10" y="85"/>
                  </a:lnTo>
                  <a:lnTo>
                    <a:pt x="16" y="70"/>
                  </a:lnTo>
                  <a:lnTo>
                    <a:pt x="23" y="55"/>
                  </a:lnTo>
                  <a:lnTo>
                    <a:pt x="33" y="40"/>
                  </a:lnTo>
                  <a:lnTo>
                    <a:pt x="46" y="28"/>
                  </a:lnTo>
                  <a:lnTo>
                    <a:pt x="62" y="18"/>
                  </a:lnTo>
                  <a:lnTo>
                    <a:pt x="77" y="11"/>
                  </a:lnTo>
                  <a:lnTo>
                    <a:pt x="98" y="1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3" name="Freeform 30"/>
            <p:cNvSpPr>
              <a:spLocks/>
            </p:cNvSpPr>
            <p:nvPr/>
          </p:nvSpPr>
          <p:spPr bwMode="auto">
            <a:xfrm>
              <a:off x="588" y="569"/>
              <a:ext cx="1799" cy="10"/>
            </a:xfrm>
            <a:custGeom>
              <a:avLst/>
              <a:gdLst>
                <a:gd name="T0" fmla="*/ 1799 w 1799"/>
                <a:gd name="T1" fmla="*/ 0 h 10"/>
                <a:gd name="T2" fmla="*/ 1799 w 1799"/>
                <a:gd name="T3" fmla="*/ 0 h 10"/>
                <a:gd name="T4" fmla="*/ 0 w 1799"/>
                <a:gd name="T5" fmla="*/ 0 h 10"/>
                <a:gd name="T6" fmla="*/ 0 w 1799"/>
                <a:gd name="T7" fmla="*/ 10 h 10"/>
                <a:gd name="T8" fmla="*/ 1799 w 1799"/>
                <a:gd name="T9" fmla="*/ 10 h 10"/>
                <a:gd name="T10" fmla="*/ 1799 w 1799"/>
                <a:gd name="T11" fmla="*/ 10 h 10"/>
                <a:gd name="T12" fmla="*/ 1799 w 179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9"/>
                <a:gd name="T22" fmla="*/ 0 h 10"/>
                <a:gd name="T23" fmla="*/ 1799 w 179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9" h="10">
                  <a:moveTo>
                    <a:pt x="1799" y="0"/>
                  </a:moveTo>
                  <a:lnTo>
                    <a:pt x="179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799" y="10"/>
                  </a:lnTo>
                  <a:lnTo>
                    <a:pt x="179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4" name="Freeform 31"/>
            <p:cNvSpPr>
              <a:spLocks/>
            </p:cNvSpPr>
            <p:nvPr/>
          </p:nvSpPr>
          <p:spPr bwMode="auto">
            <a:xfrm>
              <a:off x="2387" y="569"/>
              <a:ext cx="85" cy="87"/>
            </a:xfrm>
            <a:custGeom>
              <a:avLst/>
              <a:gdLst>
                <a:gd name="T0" fmla="*/ 85 w 85"/>
                <a:gd name="T1" fmla="*/ 87 h 87"/>
                <a:gd name="T2" fmla="*/ 85 w 85"/>
                <a:gd name="T3" fmla="*/ 87 h 87"/>
                <a:gd name="T4" fmla="*/ 82 w 85"/>
                <a:gd name="T5" fmla="*/ 70 h 87"/>
                <a:gd name="T6" fmla="*/ 77 w 85"/>
                <a:gd name="T7" fmla="*/ 55 h 87"/>
                <a:gd name="T8" fmla="*/ 68 w 85"/>
                <a:gd name="T9" fmla="*/ 40 h 87"/>
                <a:gd name="T10" fmla="*/ 57 w 85"/>
                <a:gd name="T11" fmla="*/ 27 h 87"/>
                <a:gd name="T12" fmla="*/ 45 w 85"/>
                <a:gd name="T13" fmla="*/ 15 h 87"/>
                <a:gd name="T14" fmla="*/ 29 w 85"/>
                <a:gd name="T15" fmla="*/ 8 h 87"/>
                <a:gd name="T16" fmla="*/ 15 w 85"/>
                <a:gd name="T17" fmla="*/ 2 h 87"/>
                <a:gd name="T18" fmla="*/ 0 w 85"/>
                <a:gd name="T19" fmla="*/ 0 h 87"/>
                <a:gd name="T20" fmla="*/ 0 w 85"/>
                <a:gd name="T21" fmla="*/ 10 h 87"/>
                <a:gd name="T22" fmla="*/ 15 w 85"/>
                <a:gd name="T23" fmla="*/ 10 h 87"/>
                <a:gd name="T24" fmla="*/ 27 w 85"/>
                <a:gd name="T25" fmla="*/ 15 h 87"/>
                <a:gd name="T26" fmla="*/ 40 w 85"/>
                <a:gd name="T27" fmla="*/ 23 h 87"/>
                <a:gd name="T28" fmla="*/ 52 w 85"/>
                <a:gd name="T29" fmla="*/ 32 h 87"/>
                <a:gd name="T30" fmla="*/ 61 w 85"/>
                <a:gd name="T31" fmla="*/ 45 h 87"/>
                <a:gd name="T32" fmla="*/ 69 w 85"/>
                <a:gd name="T33" fmla="*/ 58 h 87"/>
                <a:gd name="T34" fmla="*/ 74 w 85"/>
                <a:gd name="T35" fmla="*/ 72 h 87"/>
                <a:gd name="T36" fmla="*/ 76 w 85"/>
                <a:gd name="T37" fmla="*/ 87 h 87"/>
                <a:gd name="T38" fmla="*/ 76 w 85"/>
                <a:gd name="T39" fmla="*/ 87 h 87"/>
                <a:gd name="T40" fmla="*/ 85 w 85"/>
                <a:gd name="T41" fmla="*/ 87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5"/>
                <a:gd name="T64" fmla="*/ 0 h 87"/>
                <a:gd name="T65" fmla="*/ 85 w 85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5" h="87">
                  <a:moveTo>
                    <a:pt x="85" y="87"/>
                  </a:moveTo>
                  <a:lnTo>
                    <a:pt x="85" y="87"/>
                  </a:lnTo>
                  <a:lnTo>
                    <a:pt x="82" y="70"/>
                  </a:lnTo>
                  <a:lnTo>
                    <a:pt x="77" y="55"/>
                  </a:lnTo>
                  <a:lnTo>
                    <a:pt x="68" y="40"/>
                  </a:lnTo>
                  <a:lnTo>
                    <a:pt x="57" y="27"/>
                  </a:lnTo>
                  <a:lnTo>
                    <a:pt x="45" y="15"/>
                  </a:lnTo>
                  <a:lnTo>
                    <a:pt x="29" y="8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5" y="10"/>
                  </a:lnTo>
                  <a:lnTo>
                    <a:pt x="27" y="15"/>
                  </a:lnTo>
                  <a:lnTo>
                    <a:pt x="40" y="23"/>
                  </a:lnTo>
                  <a:lnTo>
                    <a:pt x="52" y="32"/>
                  </a:lnTo>
                  <a:lnTo>
                    <a:pt x="61" y="45"/>
                  </a:lnTo>
                  <a:lnTo>
                    <a:pt x="69" y="58"/>
                  </a:lnTo>
                  <a:lnTo>
                    <a:pt x="74" y="72"/>
                  </a:lnTo>
                  <a:lnTo>
                    <a:pt x="76" y="87"/>
                  </a:lnTo>
                  <a:lnTo>
                    <a:pt x="8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5" name="Freeform 32"/>
            <p:cNvSpPr>
              <a:spLocks/>
            </p:cNvSpPr>
            <p:nvPr/>
          </p:nvSpPr>
          <p:spPr bwMode="auto">
            <a:xfrm>
              <a:off x="2463" y="656"/>
              <a:ext cx="9" cy="3082"/>
            </a:xfrm>
            <a:custGeom>
              <a:avLst/>
              <a:gdLst>
                <a:gd name="T0" fmla="*/ 9 w 9"/>
                <a:gd name="T1" fmla="*/ 3082 h 3082"/>
                <a:gd name="T2" fmla="*/ 9 w 9"/>
                <a:gd name="T3" fmla="*/ 3082 h 3082"/>
                <a:gd name="T4" fmla="*/ 9 w 9"/>
                <a:gd name="T5" fmla="*/ 0 h 3082"/>
                <a:gd name="T6" fmla="*/ 0 w 9"/>
                <a:gd name="T7" fmla="*/ 0 h 3082"/>
                <a:gd name="T8" fmla="*/ 0 w 9"/>
                <a:gd name="T9" fmla="*/ 3082 h 3082"/>
                <a:gd name="T10" fmla="*/ 0 w 9"/>
                <a:gd name="T11" fmla="*/ 3082 h 3082"/>
                <a:gd name="T12" fmla="*/ 9 w 9"/>
                <a:gd name="T13" fmla="*/ 3082 h 30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3082"/>
                <a:gd name="T23" fmla="*/ 9 w 9"/>
                <a:gd name="T24" fmla="*/ 3082 h 30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3082">
                  <a:moveTo>
                    <a:pt x="9" y="3082"/>
                  </a:moveTo>
                  <a:lnTo>
                    <a:pt x="9" y="308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082"/>
                  </a:lnTo>
                  <a:lnTo>
                    <a:pt x="9" y="30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6" name="Freeform 33"/>
            <p:cNvSpPr>
              <a:spLocks/>
            </p:cNvSpPr>
            <p:nvPr/>
          </p:nvSpPr>
          <p:spPr bwMode="auto">
            <a:xfrm>
              <a:off x="2380" y="3738"/>
              <a:ext cx="92" cy="100"/>
            </a:xfrm>
            <a:custGeom>
              <a:avLst/>
              <a:gdLst>
                <a:gd name="T0" fmla="*/ 0 w 92"/>
                <a:gd name="T1" fmla="*/ 100 h 100"/>
                <a:gd name="T2" fmla="*/ 0 w 92"/>
                <a:gd name="T3" fmla="*/ 100 h 100"/>
                <a:gd name="T4" fmla="*/ 18 w 92"/>
                <a:gd name="T5" fmla="*/ 97 h 100"/>
                <a:gd name="T6" fmla="*/ 34 w 92"/>
                <a:gd name="T7" fmla="*/ 90 h 100"/>
                <a:gd name="T8" fmla="*/ 50 w 92"/>
                <a:gd name="T9" fmla="*/ 78 h 100"/>
                <a:gd name="T10" fmla="*/ 63 w 92"/>
                <a:gd name="T11" fmla="*/ 64 h 100"/>
                <a:gd name="T12" fmla="*/ 75 w 92"/>
                <a:gd name="T13" fmla="*/ 49 h 100"/>
                <a:gd name="T14" fmla="*/ 84 w 92"/>
                <a:gd name="T15" fmla="*/ 32 h 100"/>
                <a:gd name="T16" fmla="*/ 89 w 92"/>
                <a:gd name="T17" fmla="*/ 15 h 100"/>
                <a:gd name="T18" fmla="*/ 92 w 92"/>
                <a:gd name="T19" fmla="*/ 0 h 100"/>
                <a:gd name="T20" fmla="*/ 83 w 92"/>
                <a:gd name="T21" fmla="*/ 0 h 100"/>
                <a:gd name="T22" fmla="*/ 81 w 92"/>
                <a:gd name="T23" fmla="*/ 15 h 100"/>
                <a:gd name="T24" fmla="*/ 76 w 92"/>
                <a:gd name="T25" fmla="*/ 29 h 100"/>
                <a:gd name="T26" fmla="*/ 68 w 92"/>
                <a:gd name="T27" fmla="*/ 44 h 100"/>
                <a:gd name="T28" fmla="*/ 58 w 92"/>
                <a:gd name="T29" fmla="*/ 59 h 100"/>
                <a:gd name="T30" fmla="*/ 45 w 92"/>
                <a:gd name="T31" fmla="*/ 71 h 100"/>
                <a:gd name="T32" fmla="*/ 32 w 92"/>
                <a:gd name="T33" fmla="*/ 82 h 100"/>
                <a:gd name="T34" fmla="*/ 16 w 92"/>
                <a:gd name="T35" fmla="*/ 89 h 100"/>
                <a:gd name="T36" fmla="*/ 0 w 92"/>
                <a:gd name="T37" fmla="*/ 90 h 100"/>
                <a:gd name="T38" fmla="*/ 0 w 92"/>
                <a:gd name="T39" fmla="*/ 90 h 100"/>
                <a:gd name="T40" fmla="*/ 0 w 92"/>
                <a:gd name="T41" fmla="*/ 10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"/>
                <a:gd name="T64" fmla="*/ 0 h 100"/>
                <a:gd name="T65" fmla="*/ 92 w 92"/>
                <a:gd name="T66" fmla="*/ 100 h 1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8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4" y="32"/>
                  </a:lnTo>
                  <a:lnTo>
                    <a:pt x="89" y="15"/>
                  </a:lnTo>
                  <a:lnTo>
                    <a:pt x="92" y="0"/>
                  </a:lnTo>
                  <a:lnTo>
                    <a:pt x="83" y="0"/>
                  </a:lnTo>
                  <a:lnTo>
                    <a:pt x="81" y="15"/>
                  </a:lnTo>
                  <a:lnTo>
                    <a:pt x="76" y="29"/>
                  </a:lnTo>
                  <a:lnTo>
                    <a:pt x="68" y="44"/>
                  </a:lnTo>
                  <a:lnTo>
                    <a:pt x="58" y="59"/>
                  </a:lnTo>
                  <a:lnTo>
                    <a:pt x="45" y="71"/>
                  </a:lnTo>
                  <a:lnTo>
                    <a:pt x="32" y="82"/>
                  </a:lnTo>
                  <a:lnTo>
                    <a:pt x="16" y="89"/>
                  </a:lnTo>
                  <a:lnTo>
                    <a:pt x="0" y="9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7" name="Freeform 34"/>
            <p:cNvSpPr>
              <a:spLocks/>
            </p:cNvSpPr>
            <p:nvPr/>
          </p:nvSpPr>
          <p:spPr bwMode="auto">
            <a:xfrm>
              <a:off x="604" y="3828"/>
              <a:ext cx="1776" cy="10"/>
            </a:xfrm>
            <a:custGeom>
              <a:avLst/>
              <a:gdLst>
                <a:gd name="T0" fmla="*/ 0 w 1776"/>
                <a:gd name="T1" fmla="*/ 10 h 10"/>
                <a:gd name="T2" fmla="*/ 0 w 1776"/>
                <a:gd name="T3" fmla="*/ 10 h 10"/>
                <a:gd name="T4" fmla="*/ 1776 w 1776"/>
                <a:gd name="T5" fmla="*/ 10 h 10"/>
                <a:gd name="T6" fmla="*/ 1776 w 1776"/>
                <a:gd name="T7" fmla="*/ 0 h 10"/>
                <a:gd name="T8" fmla="*/ 0 w 1776"/>
                <a:gd name="T9" fmla="*/ 0 h 10"/>
                <a:gd name="T10" fmla="*/ 0 w 1776"/>
                <a:gd name="T11" fmla="*/ 0 h 10"/>
                <a:gd name="T12" fmla="*/ 0 w 1776"/>
                <a:gd name="T13" fmla="*/ 1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6"/>
                <a:gd name="T22" fmla="*/ 0 h 10"/>
                <a:gd name="T23" fmla="*/ 1776 w 1776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6" h="10">
                  <a:moveTo>
                    <a:pt x="0" y="10"/>
                  </a:moveTo>
                  <a:lnTo>
                    <a:pt x="0" y="10"/>
                  </a:lnTo>
                  <a:lnTo>
                    <a:pt x="1776" y="10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8" name="Freeform 35"/>
            <p:cNvSpPr>
              <a:spLocks/>
            </p:cNvSpPr>
            <p:nvPr/>
          </p:nvSpPr>
          <p:spPr bwMode="auto">
            <a:xfrm>
              <a:off x="490" y="3723"/>
              <a:ext cx="114" cy="115"/>
            </a:xfrm>
            <a:custGeom>
              <a:avLst/>
              <a:gdLst>
                <a:gd name="T0" fmla="*/ 0 w 114"/>
                <a:gd name="T1" fmla="*/ 0 h 115"/>
                <a:gd name="T2" fmla="*/ 0 w 114"/>
                <a:gd name="T3" fmla="*/ 0 h 115"/>
                <a:gd name="T4" fmla="*/ 3 w 114"/>
                <a:gd name="T5" fmla="*/ 26 h 115"/>
                <a:gd name="T6" fmla="*/ 12 w 114"/>
                <a:gd name="T7" fmla="*/ 49 h 115"/>
                <a:gd name="T8" fmla="*/ 24 w 114"/>
                <a:gd name="T9" fmla="*/ 70 h 115"/>
                <a:gd name="T10" fmla="*/ 40 w 114"/>
                <a:gd name="T11" fmla="*/ 87 h 115"/>
                <a:gd name="T12" fmla="*/ 58 w 114"/>
                <a:gd name="T13" fmla="*/ 99 h 115"/>
                <a:gd name="T14" fmla="*/ 76 w 114"/>
                <a:gd name="T15" fmla="*/ 108 h 115"/>
                <a:gd name="T16" fmla="*/ 97 w 114"/>
                <a:gd name="T17" fmla="*/ 113 h 115"/>
                <a:gd name="T18" fmla="*/ 114 w 114"/>
                <a:gd name="T19" fmla="*/ 115 h 115"/>
                <a:gd name="T20" fmla="*/ 114 w 114"/>
                <a:gd name="T21" fmla="*/ 105 h 115"/>
                <a:gd name="T22" fmla="*/ 97 w 114"/>
                <a:gd name="T23" fmla="*/ 105 h 115"/>
                <a:gd name="T24" fmla="*/ 79 w 114"/>
                <a:gd name="T25" fmla="*/ 100 h 115"/>
                <a:gd name="T26" fmla="*/ 60 w 114"/>
                <a:gd name="T27" fmla="*/ 91 h 115"/>
                <a:gd name="T28" fmla="*/ 45 w 114"/>
                <a:gd name="T29" fmla="*/ 79 h 115"/>
                <a:gd name="T30" fmla="*/ 31 w 114"/>
                <a:gd name="T31" fmla="*/ 65 h 115"/>
                <a:gd name="T32" fmla="*/ 19 w 114"/>
                <a:gd name="T33" fmla="*/ 47 h 115"/>
                <a:gd name="T34" fmla="*/ 11 w 114"/>
                <a:gd name="T35" fmla="*/ 26 h 115"/>
                <a:gd name="T36" fmla="*/ 10 w 114"/>
                <a:gd name="T37" fmla="*/ 0 h 115"/>
                <a:gd name="T38" fmla="*/ 10 w 114"/>
                <a:gd name="T39" fmla="*/ 0 h 115"/>
                <a:gd name="T40" fmla="*/ 0 w 114"/>
                <a:gd name="T41" fmla="*/ 0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4"/>
                <a:gd name="T64" fmla="*/ 0 h 115"/>
                <a:gd name="T65" fmla="*/ 114 w 114"/>
                <a:gd name="T66" fmla="*/ 115 h 1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4" h="115">
                  <a:moveTo>
                    <a:pt x="0" y="0"/>
                  </a:moveTo>
                  <a:lnTo>
                    <a:pt x="0" y="0"/>
                  </a:lnTo>
                  <a:lnTo>
                    <a:pt x="3" y="26"/>
                  </a:lnTo>
                  <a:lnTo>
                    <a:pt x="12" y="49"/>
                  </a:lnTo>
                  <a:lnTo>
                    <a:pt x="24" y="70"/>
                  </a:lnTo>
                  <a:lnTo>
                    <a:pt x="40" y="87"/>
                  </a:lnTo>
                  <a:lnTo>
                    <a:pt x="58" y="99"/>
                  </a:lnTo>
                  <a:lnTo>
                    <a:pt x="76" y="108"/>
                  </a:lnTo>
                  <a:lnTo>
                    <a:pt x="97" y="113"/>
                  </a:lnTo>
                  <a:lnTo>
                    <a:pt x="114" y="115"/>
                  </a:lnTo>
                  <a:lnTo>
                    <a:pt x="114" y="105"/>
                  </a:lnTo>
                  <a:lnTo>
                    <a:pt x="97" y="105"/>
                  </a:lnTo>
                  <a:lnTo>
                    <a:pt x="79" y="100"/>
                  </a:lnTo>
                  <a:lnTo>
                    <a:pt x="60" y="91"/>
                  </a:lnTo>
                  <a:lnTo>
                    <a:pt x="45" y="79"/>
                  </a:lnTo>
                  <a:lnTo>
                    <a:pt x="31" y="65"/>
                  </a:lnTo>
                  <a:lnTo>
                    <a:pt x="19" y="47"/>
                  </a:lnTo>
                  <a:lnTo>
                    <a:pt x="11" y="2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9" name="Freeform 36"/>
            <p:cNvSpPr>
              <a:spLocks/>
            </p:cNvSpPr>
            <p:nvPr/>
          </p:nvSpPr>
          <p:spPr bwMode="auto">
            <a:xfrm>
              <a:off x="2578" y="574"/>
              <a:ext cx="1971" cy="3259"/>
            </a:xfrm>
            <a:custGeom>
              <a:avLst/>
              <a:gdLst>
                <a:gd name="T0" fmla="*/ 0 w 1971"/>
                <a:gd name="T1" fmla="*/ 3149 h 3259"/>
                <a:gd name="T2" fmla="*/ 0 w 1971"/>
                <a:gd name="T3" fmla="*/ 96 h 3259"/>
                <a:gd name="T4" fmla="*/ 1 w 1971"/>
                <a:gd name="T5" fmla="*/ 80 h 3259"/>
                <a:gd name="T6" fmla="*/ 7 w 1971"/>
                <a:gd name="T7" fmla="*/ 63 h 3259"/>
                <a:gd name="T8" fmla="*/ 14 w 1971"/>
                <a:gd name="T9" fmla="*/ 48 h 3259"/>
                <a:gd name="T10" fmla="*/ 25 w 1971"/>
                <a:gd name="T11" fmla="*/ 32 h 3259"/>
                <a:gd name="T12" fmla="*/ 38 w 1971"/>
                <a:gd name="T13" fmla="*/ 19 h 3259"/>
                <a:gd name="T14" fmla="*/ 54 w 1971"/>
                <a:gd name="T15" fmla="*/ 9 h 3259"/>
                <a:gd name="T16" fmla="*/ 72 w 1971"/>
                <a:gd name="T17" fmla="*/ 3 h 3259"/>
                <a:gd name="T18" fmla="*/ 92 w 1971"/>
                <a:gd name="T19" fmla="*/ 0 h 3259"/>
                <a:gd name="T20" fmla="*/ 1891 w 1971"/>
                <a:gd name="T21" fmla="*/ 0 h 3259"/>
                <a:gd name="T22" fmla="*/ 1906 w 1971"/>
                <a:gd name="T23" fmla="*/ 1 h 3259"/>
                <a:gd name="T24" fmla="*/ 1919 w 1971"/>
                <a:gd name="T25" fmla="*/ 6 h 3259"/>
                <a:gd name="T26" fmla="*/ 1934 w 1971"/>
                <a:gd name="T27" fmla="*/ 14 h 3259"/>
                <a:gd name="T28" fmla="*/ 1946 w 1971"/>
                <a:gd name="T29" fmla="*/ 25 h 3259"/>
                <a:gd name="T30" fmla="*/ 1955 w 1971"/>
                <a:gd name="T31" fmla="*/ 38 h 3259"/>
                <a:gd name="T32" fmla="*/ 1964 w 1971"/>
                <a:gd name="T33" fmla="*/ 52 h 3259"/>
                <a:gd name="T34" fmla="*/ 1969 w 1971"/>
                <a:gd name="T35" fmla="*/ 66 h 3259"/>
                <a:gd name="T36" fmla="*/ 1971 w 1971"/>
                <a:gd name="T37" fmla="*/ 82 h 3259"/>
                <a:gd name="T38" fmla="*/ 1971 w 1971"/>
                <a:gd name="T39" fmla="*/ 3164 h 3259"/>
                <a:gd name="T40" fmla="*/ 1969 w 1971"/>
                <a:gd name="T41" fmla="*/ 3179 h 3259"/>
                <a:gd name="T42" fmla="*/ 1964 w 1971"/>
                <a:gd name="T43" fmla="*/ 3195 h 3259"/>
                <a:gd name="T44" fmla="*/ 1955 w 1971"/>
                <a:gd name="T45" fmla="*/ 3210 h 3259"/>
                <a:gd name="T46" fmla="*/ 1944 w 1971"/>
                <a:gd name="T47" fmla="*/ 3226 h 3259"/>
                <a:gd name="T48" fmla="*/ 1931 w 1971"/>
                <a:gd name="T49" fmla="*/ 3239 h 3259"/>
                <a:gd name="T50" fmla="*/ 1917 w 1971"/>
                <a:gd name="T51" fmla="*/ 3250 h 3259"/>
                <a:gd name="T52" fmla="*/ 1901 w 1971"/>
                <a:gd name="T53" fmla="*/ 3257 h 3259"/>
                <a:gd name="T54" fmla="*/ 1884 w 1971"/>
                <a:gd name="T55" fmla="*/ 3259 h 3259"/>
                <a:gd name="T56" fmla="*/ 107 w 1971"/>
                <a:gd name="T57" fmla="*/ 3259 h 3259"/>
                <a:gd name="T58" fmla="*/ 91 w 1971"/>
                <a:gd name="T59" fmla="*/ 3258 h 3259"/>
                <a:gd name="T60" fmla="*/ 71 w 1971"/>
                <a:gd name="T61" fmla="*/ 3253 h 3259"/>
                <a:gd name="T62" fmla="*/ 54 w 1971"/>
                <a:gd name="T63" fmla="*/ 3244 h 3259"/>
                <a:gd name="T64" fmla="*/ 37 w 1971"/>
                <a:gd name="T65" fmla="*/ 3232 h 3259"/>
                <a:gd name="T66" fmla="*/ 21 w 1971"/>
                <a:gd name="T67" fmla="*/ 3217 h 3259"/>
                <a:gd name="T68" fmla="*/ 11 w 1971"/>
                <a:gd name="T69" fmla="*/ 3197 h 3259"/>
                <a:gd name="T70" fmla="*/ 2 w 1971"/>
                <a:gd name="T71" fmla="*/ 3175 h 3259"/>
                <a:gd name="T72" fmla="*/ 0 w 1971"/>
                <a:gd name="T73" fmla="*/ 3149 h 3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71"/>
                <a:gd name="T112" fmla="*/ 0 h 3259"/>
                <a:gd name="T113" fmla="*/ 1971 w 1971"/>
                <a:gd name="T114" fmla="*/ 3259 h 325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71" h="3259">
                  <a:moveTo>
                    <a:pt x="0" y="3149"/>
                  </a:moveTo>
                  <a:lnTo>
                    <a:pt x="0" y="96"/>
                  </a:lnTo>
                  <a:lnTo>
                    <a:pt x="1" y="80"/>
                  </a:lnTo>
                  <a:lnTo>
                    <a:pt x="7" y="63"/>
                  </a:lnTo>
                  <a:lnTo>
                    <a:pt x="14" y="48"/>
                  </a:lnTo>
                  <a:lnTo>
                    <a:pt x="25" y="32"/>
                  </a:lnTo>
                  <a:lnTo>
                    <a:pt x="38" y="19"/>
                  </a:lnTo>
                  <a:lnTo>
                    <a:pt x="54" y="9"/>
                  </a:lnTo>
                  <a:lnTo>
                    <a:pt x="72" y="3"/>
                  </a:lnTo>
                  <a:lnTo>
                    <a:pt x="92" y="0"/>
                  </a:lnTo>
                  <a:lnTo>
                    <a:pt x="1891" y="0"/>
                  </a:lnTo>
                  <a:lnTo>
                    <a:pt x="1906" y="1"/>
                  </a:lnTo>
                  <a:lnTo>
                    <a:pt x="1919" y="6"/>
                  </a:lnTo>
                  <a:lnTo>
                    <a:pt x="1934" y="14"/>
                  </a:lnTo>
                  <a:lnTo>
                    <a:pt x="1946" y="25"/>
                  </a:lnTo>
                  <a:lnTo>
                    <a:pt x="1955" y="38"/>
                  </a:lnTo>
                  <a:lnTo>
                    <a:pt x="1964" y="52"/>
                  </a:lnTo>
                  <a:lnTo>
                    <a:pt x="1969" y="66"/>
                  </a:lnTo>
                  <a:lnTo>
                    <a:pt x="1971" y="82"/>
                  </a:lnTo>
                  <a:lnTo>
                    <a:pt x="1971" y="3164"/>
                  </a:lnTo>
                  <a:lnTo>
                    <a:pt x="1969" y="3179"/>
                  </a:lnTo>
                  <a:lnTo>
                    <a:pt x="1964" y="3195"/>
                  </a:lnTo>
                  <a:lnTo>
                    <a:pt x="1955" y="3210"/>
                  </a:lnTo>
                  <a:lnTo>
                    <a:pt x="1944" y="3226"/>
                  </a:lnTo>
                  <a:lnTo>
                    <a:pt x="1931" y="3239"/>
                  </a:lnTo>
                  <a:lnTo>
                    <a:pt x="1917" y="3250"/>
                  </a:lnTo>
                  <a:lnTo>
                    <a:pt x="1901" y="3257"/>
                  </a:lnTo>
                  <a:lnTo>
                    <a:pt x="1884" y="3259"/>
                  </a:lnTo>
                  <a:lnTo>
                    <a:pt x="107" y="3259"/>
                  </a:lnTo>
                  <a:lnTo>
                    <a:pt x="91" y="3258"/>
                  </a:lnTo>
                  <a:lnTo>
                    <a:pt x="71" y="3253"/>
                  </a:lnTo>
                  <a:lnTo>
                    <a:pt x="54" y="3244"/>
                  </a:lnTo>
                  <a:lnTo>
                    <a:pt x="37" y="3232"/>
                  </a:lnTo>
                  <a:lnTo>
                    <a:pt x="21" y="3217"/>
                  </a:lnTo>
                  <a:lnTo>
                    <a:pt x="11" y="3197"/>
                  </a:lnTo>
                  <a:lnTo>
                    <a:pt x="2" y="3175"/>
                  </a:lnTo>
                  <a:lnTo>
                    <a:pt x="0" y="3149"/>
                  </a:lnTo>
                  <a:close/>
                </a:path>
              </a:pathLst>
            </a:custGeom>
            <a:solidFill>
              <a:srgbClr val="FFF2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0" name="Freeform 37"/>
            <p:cNvSpPr>
              <a:spLocks/>
            </p:cNvSpPr>
            <p:nvPr/>
          </p:nvSpPr>
          <p:spPr bwMode="auto">
            <a:xfrm>
              <a:off x="2573" y="670"/>
              <a:ext cx="9" cy="3053"/>
            </a:xfrm>
            <a:custGeom>
              <a:avLst/>
              <a:gdLst>
                <a:gd name="T0" fmla="*/ 0 w 9"/>
                <a:gd name="T1" fmla="*/ 0 h 3053"/>
                <a:gd name="T2" fmla="*/ 0 w 9"/>
                <a:gd name="T3" fmla="*/ 0 h 3053"/>
                <a:gd name="T4" fmla="*/ 0 w 9"/>
                <a:gd name="T5" fmla="*/ 3053 h 3053"/>
                <a:gd name="T6" fmla="*/ 9 w 9"/>
                <a:gd name="T7" fmla="*/ 3053 h 3053"/>
                <a:gd name="T8" fmla="*/ 9 w 9"/>
                <a:gd name="T9" fmla="*/ 0 h 3053"/>
                <a:gd name="T10" fmla="*/ 9 w 9"/>
                <a:gd name="T11" fmla="*/ 0 h 3053"/>
                <a:gd name="T12" fmla="*/ 0 w 9"/>
                <a:gd name="T13" fmla="*/ 0 h 30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3053"/>
                <a:gd name="T23" fmla="*/ 9 w 9"/>
                <a:gd name="T24" fmla="*/ 3053 h 30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3053">
                  <a:moveTo>
                    <a:pt x="0" y="0"/>
                  </a:moveTo>
                  <a:lnTo>
                    <a:pt x="0" y="0"/>
                  </a:lnTo>
                  <a:lnTo>
                    <a:pt x="0" y="3053"/>
                  </a:lnTo>
                  <a:lnTo>
                    <a:pt x="9" y="3053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1" name="Freeform 38"/>
            <p:cNvSpPr>
              <a:spLocks/>
            </p:cNvSpPr>
            <p:nvPr/>
          </p:nvSpPr>
          <p:spPr bwMode="auto">
            <a:xfrm>
              <a:off x="2573" y="569"/>
              <a:ext cx="97" cy="101"/>
            </a:xfrm>
            <a:custGeom>
              <a:avLst/>
              <a:gdLst>
                <a:gd name="T0" fmla="*/ 97 w 97"/>
                <a:gd name="T1" fmla="*/ 0 h 101"/>
                <a:gd name="T2" fmla="*/ 97 w 97"/>
                <a:gd name="T3" fmla="*/ 0 h 101"/>
                <a:gd name="T4" fmla="*/ 77 w 97"/>
                <a:gd name="T5" fmla="*/ 4 h 101"/>
                <a:gd name="T6" fmla="*/ 58 w 97"/>
                <a:gd name="T7" fmla="*/ 10 h 101"/>
                <a:gd name="T8" fmla="*/ 41 w 97"/>
                <a:gd name="T9" fmla="*/ 21 h 101"/>
                <a:gd name="T10" fmla="*/ 28 w 97"/>
                <a:gd name="T11" fmla="*/ 35 h 101"/>
                <a:gd name="T12" fmla="*/ 16 w 97"/>
                <a:gd name="T13" fmla="*/ 50 h 101"/>
                <a:gd name="T14" fmla="*/ 8 w 97"/>
                <a:gd name="T15" fmla="*/ 67 h 101"/>
                <a:gd name="T16" fmla="*/ 2 w 97"/>
                <a:gd name="T17" fmla="*/ 85 h 101"/>
                <a:gd name="T18" fmla="*/ 0 w 97"/>
                <a:gd name="T19" fmla="*/ 101 h 101"/>
                <a:gd name="T20" fmla="*/ 9 w 97"/>
                <a:gd name="T21" fmla="*/ 101 h 101"/>
                <a:gd name="T22" fmla="*/ 9 w 97"/>
                <a:gd name="T23" fmla="*/ 85 h 101"/>
                <a:gd name="T24" fmla="*/ 16 w 97"/>
                <a:gd name="T25" fmla="*/ 70 h 101"/>
                <a:gd name="T26" fmla="*/ 23 w 97"/>
                <a:gd name="T27" fmla="*/ 55 h 101"/>
                <a:gd name="T28" fmla="*/ 33 w 97"/>
                <a:gd name="T29" fmla="*/ 40 h 101"/>
                <a:gd name="T30" fmla="*/ 46 w 97"/>
                <a:gd name="T31" fmla="*/ 28 h 101"/>
                <a:gd name="T32" fmla="*/ 60 w 97"/>
                <a:gd name="T33" fmla="*/ 18 h 101"/>
                <a:gd name="T34" fmla="*/ 77 w 97"/>
                <a:gd name="T35" fmla="*/ 11 h 101"/>
                <a:gd name="T36" fmla="*/ 97 w 97"/>
                <a:gd name="T37" fmla="*/ 10 h 101"/>
                <a:gd name="T38" fmla="*/ 97 w 97"/>
                <a:gd name="T39" fmla="*/ 10 h 101"/>
                <a:gd name="T40" fmla="*/ 97 w 97"/>
                <a:gd name="T41" fmla="*/ 0 h 1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7"/>
                <a:gd name="T64" fmla="*/ 0 h 101"/>
                <a:gd name="T65" fmla="*/ 97 w 97"/>
                <a:gd name="T66" fmla="*/ 101 h 1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7" h="101">
                  <a:moveTo>
                    <a:pt x="97" y="0"/>
                  </a:moveTo>
                  <a:lnTo>
                    <a:pt x="97" y="0"/>
                  </a:lnTo>
                  <a:lnTo>
                    <a:pt x="77" y="4"/>
                  </a:lnTo>
                  <a:lnTo>
                    <a:pt x="58" y="10"/>
                  </a:lnTo>
                  <a:lnTo>
                    <a:pt x="41" y="21"/>
                  </a:lnTo>
                  <a:lnTo>
                    <a:pt x="28" y="35"/>
                  </a:lnTo>
                  <a:lnTo>
                    <a:pt x="16" y="50"/>
                  </a:lnTo>
                  <a:lnTo>
                    <a:pt x="8" y="67"/>
                  </a:lnTo>
                  <a:lnTo>
                    <a:pt x="2" y="85"/>
                  </a:lnTo>
                  <a:lnTo>
                    <a:pt x="0" y="101"/>
                  </a:lnTo>
                  <a:lnTo>
                    <a:pt x="9" y="101"/>
                  </a:lnTo>
                  <a:lnTo>
                    <a:pt x="9" y="85"/>
                  </a:lnTo>
                  <a:lnTo>
                    <a:pt x="16" y="70"/>
                  </a:lnTo>
                  <a:lnTo>
                    <a:pt x="23" y="55"/>
                  </a:lnTo>
                  <a:lnTo>
                    <a:pt x="33" y="40"/>
                  </a:lnTo>
                  <a:lnTo>
                    <a:pt x="46" y="28"/>
                  </a:lnTo>
                  <a:lnTo>
                    <a:pt x="60" y="18"/>
                  </a:lnTo>
                  <a:lnTo>
                    <a:pt x="77" y="11"/>
                  </a:lnTo>
                  <a:lnTo>
                    <a:pt x="97" y="1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2" name="Freeform 39"/>
            <p:cNvSpPr>
              <a:spLocks/>
            </p:cNvSpPr>
            <p:nvPr/>
          </p:nvSpPr>
          <p:spPr bwMode="auto">
            <a:xfrm>
              <a:off x="2670" y="569"/>
              <a:ext cx="1799" cy="10"/>
            </a:xfrm>
            <a:custGeom>
              <a:avLst/>
              <a:gdLst>
                <a:gd name="T0" fmla="*/ 1799 w 1799"/>
                <a:gd name="T1" fmla="*/ 0 h 10"/>
                <a:gd name="T2" fmla="*/ 1799 w 1799"/>
                <a:gd name="T3" fmla="*/ 0 h 10"/>
                <a:gd name="T4" fmla="*/ 0 w 1799"/>
                <a:gd name="T5" fmla="*/ 0 h 10"/>
                <a:gd name="T6" fmla="*/ 0 w 1799"/>
                <a:gd name="T7" fmla="*/ 10 h 10"/>
                <a:gd name="T8" fmla="*/ 1799 w 1799"/>
                <a:gd name="T9" fmla="*/ 10 h 10"/>
                <a:gd name="T10" fmla="*/ 1799 w 1799"/>
                <a:gd name="T11" fmla="*/ 10 h 10"/>
                <a:gd name="T12" fmla="*/ 1799 w 179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9"/>
                <a:gd name="T22" fmla="*/ 0 h 10"/>
                <a:gd name="T23" fmla="*/ 1799 w 1799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9" h="10">
                  <a:moveTo>
                    <a:pt x="1799" y="0"/>
                  </a:moveTo>
                  <a:lnTo>
                    <a:pt x="179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799" y="10"/>
                  </a:lnTo>
                  <a:lnTo>
                    <a:pt x="179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3" name="Freeform 40"/>
            <p:cNvSpPr>
              <a:spLocks/>
            </p:cNvSpPr>
            <p:nvPr/>
          </p:nvSpPr>
          <p:spPr bwMode="auto">
            <a:xfrm>
              <a:off x="4469" y="569"/>
              <a:ext cx="85" cy="87"/>
            </a:xfrm>
            <a:custGeom>
              <a:avLst/>
              <a:gdLst>
                <a:gd name="T0" fmla="*/ 85 w 85"/>
                <a:gd name="T1" fmla="*/ 87 h 87"/>
                <a:gd name="T2" fmla="*/ 85 w 85"/>
                <a:gd name="T3" fmla="*/ 87 h 87"/>
                <a:gd name="T4" fmla="*/ 81 w 85"/>
                <a:gd name="T5" fmla="*/ 70 h 87"/>
                <a:gd name="T6" fmla="*/ 76 w 85"/>
                <a:gd name="T7" fmla="*/ 55 h 87"/>
                <a:gd name="T8" fmla="*/ 68 w 85"/>
                <a:gd name="T9" fmla="*/ 40 h 87"/>
                <a:gd name="T10" fmla="*/ 57 w 85"/>
                <a:gd name="T11" fmla="*/ 27 h 87"/>
                <a:gd name="T12" fmla="*/ 45 w 85"/>
                <a:gd name="T13" fmla="*/ 15 h 87"/>
                <a:gd name="T14" fmla="*/ 29 w 85"/>
                <a:gd name="T15" fmla="*/ 8 h 87"/>
                <a:gd name="T16" fmla="*/ 15 w 85"/>
                <a:gd name="T17" fmla="*/ 2 h 87"/>
                <a:gd name="T18" fmla="*/ 0 w 85"/>
                <a:gd name="T19" fmla="*/ 0 h 87"/>
                <a:gd name="T20" fmla="*/ 0 w 85"/>
                <a:gd name="T21" fmla="*/ 10 h 87"/>
                <a:gd name="T22" fmla="*/ 15 w 85"/>
                <a:gd name="T23" fmla="*/ 10 h 87"/>
                <a:gd name="T24" fmla="*/ 27 w 85"/>
                <a:gd name="T25" fmla="*/ 15 h 87"/>
                <a:gd name="T26" fmla="*/ 40 w 85"/>
                <a:gd name="T27" fmla="*/ 23 h 87"/>
                <a:gd name="T28" fmla="*/ 52 w 85"/>
                <a:gd name="T29" fmla="*/ 32 h 87"/>
                <a:gd name="T30" fmla="*/ 61 w 85"/>
                <a:gd name="T31" fmla="*/ 45 h 87"/>
                <a:gd name="T32" fmla="*/ 69 w 85"/>
                <a:gd name="T33" fmla="*/ 58 h 87"/>
                <a:gd name="T34" fmla="*/ 74 w 85"/>
                <a:gd name="T35" fmla="*/ 72 h 87"/>
                <a:gd name="T36" fmla="*/ 75 w 85"/>
                <a:gd name="T37" fmla="*/ 87 h 87"/>
                <a:gd name="T38" fmla="*/ 75 w 85"/>
                <a:gd name="T39" fmla="*/ 87 h 87"/>
                <a:gd name="T40" fmla="*/ 85 w 85"/>
                <a:gd name="T41" fmla="*/ 87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5"/>
                <a:gd name="T64" fmla="*/ 0 h 87"/>
                <a:gd name="T65" fmla="*/ 85 w 85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5" h="87">
                  <a:moveTo>
                    <a:pt x="85" y="87"/>
                  </a:moveTo>
                  <a:lnTo>
                    <a:pt x="85" y="87"/>
                  </a:lnTo>
                  <a:lnTo>
                    <a:pt x="81" y="70"/>
                  </a:lnTo>
                  <a:lnTo>
                    <a:pt x="76" y="55"/>
                  </a:lnTo>
                  <a:lnTo>
                    <a:pt x="68" y="40"/>
                  </a:lnTo>
                  <a:lnTo>
                    <a:pt x="57" y="27"/>
                  </a:lnTo>
                  <a:lnTo>
                    <a:pt x="45" y="15"/>
                  </a:lnTo>
                  <a:lnTo>
                    <a:pt x="29" y="8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5" y="10"/>
                  </a:lnTo>
                  <a:lnTo>
                    <a:pt x="27" y="15"/>
                  </a:lnTo>
                  <a:lnTo>
                    <a:pt x="40" y="23"/>
                  </a:lnTo>
                  <a:lnTo>
                    <a:pt x="52" y="32"/>
                  </a:lnTo>
                  <a:lnTo>
                    <a:pt x="61" y="45"/>
                  </a:lnTo>
                  <a:lnTo>
                    <a:pt x="69" y="58"/>
                  </a:lnTo>
                  <a:lnTo>
                    <a:pt x="74" y="72"/>
                  </a:lnTo>
                  <a:lnTo>
                    <a:pt x="75" y="87"/>
                  </a:lnTo>
                  <a:lnTo>
                    <a:pt x="8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4" name="Freeform 41"/>
            <p:cNvSpPr>
              <a:spLocks/>
            </p:cNvSpPr>
            <p:nvPr/>
          </p:nvSpPr>
          <p:spPr bwMode="auto">
            <a:xfrm>
              <a:off x="4544" y="656"/>
              <a:ext cx="10" cy="3082"/>
            </a:xfrm>
            <a:custGeom>
              <a:avLst/>
              <a:gdLst>
                <a:gd name="T0" fmla="*/ 10 w 10"/>
                <a:gd name="T1" fmla="*/ 3082 h 3082"/>
                <a:gd name="T2" fmla="*/ 10 w 10"/>
                <a:gd name="T3" fmla="*/ 3082 h 3082"/>
                <a:gd name="T4" fmla="*/ 10 w 10"/>
                <a:gd name="T5" fmla="*/ 0 h 3082"/>
                <a:gd name="T6" fmla="*/ 0 w 10"/>
                <a:gd name="T7" fmla="*/ 0 h 3082"/>
                <a:gd name="T8" fmla="*/ 0 w 10"/>
                <a:gd name="T9" fmla="*/ 3082 h 3082"/>
                <a:gd name="T10" fmla="*/ 0 w 10"/>
                <a:gd name="T11" fmla="*/ 3082 h 3082"/>
                <a:gd name="T12" fmla="*/ 10 w 10"/>
                <a:gd name="T13" fmla="*/ 3082 h 30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3082"/>
                <a:gd name="T23" fmla="*/ 10 w 10"/>
                <a:gd name="T24" fmla="*/ 3082 h 30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3082">
                  <a:moveTo>
                    <a:pt x="10" y="3082"/>
                  </a:moveTo>
                  <a:lnTo>
                    <a:pt x="10" y="308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82"/>
                  </a:lnTo>
                  <a:lnTo>
                    <a:pt x="10" y="30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5" name="Freeform 42"/>
            <p:cNvSpPr>
              <a:spLocks/>
            </p:cNvSpPr>
            <p:nvPr/>
          </p:nvSpPr>
          <p:spPr bwMode="auto">
            <a:xfrm>
              <a:off x="4462" y="3738"/>
              <a:ext cx="92" cy="100"/>
            </a:xfrm>
            <a:custGeom>
              <a:avLst/>
              <a:gdLst>
                <a:gd name="T0" fmla="*/ 0 w 92"/>
                <a:gd name="T1" fmla="*/ 100 h 100"/>
                <a:gd name="T2" fmla="*/ 0 w 92"/>
                <a:gd name="T3" fmla="*/ 100 h 100"/>
                <a:gd name="T4" fmla="*/ 18 w 92"/>
                <a:gd name="T5" fmla="*/ 97 h 100"/>
                <a:gd name="T6" fmla="*/ 34 w 92"/>
                <a:gd name="T7" fmla="*/ 90 h 100"/>
                <a:gd name="T8" fmla="*/ 50 w 92"/>
                <a:gd name="T9" fmla="*/ 78 h 100"/>
                <a:gd name="T10" fmla="*/ 63 w 92"/>
                <a:gd name="T11" fmla="*/ 64 h 100"/>
                <a:gd name="T12" fmla="*/ 75 w 92"/>
                <a:gd name="T13" fmla="*/ 49 h 100"/>
                <a:gd name="T14" fmla="*/ 83 w 92"/>
                <a:gd name="T15" fmla="*/ 32 h 100"/>
                <a:gd name="T16" fmla="*/ 88 w 92"/>
                <a:gd name="T17" fmla="*/ 15 h 100"/>
                <a:gd name="T18" fmla="*/ 92 w 92"/>
                <a:gd name="T19" fmla="*/ 0 h 100"/>
                <a:gd name="T20" fmla="*/ 82 w 92"/>
                <a:gd name="T21" fmla="*/ 0 h 100"/>
                <a:gd name="T22" fmla="*/ 81 w 92"/>
                <a:gd name="T23" fmla="*/ 15 h 100"/>
                <a:gd name="T24" fmla="*/ 76 w 92"/>
                <a:gd name="T25" fmla="*/ 29 h 100"/>
                <a:gd name="T26" fmla="*/ 68 w 92"/>
                <a:gd name="T27" fmla="*/ 44 h 100"/>
                <a:gd name="T28" fmla="*/ 58 w 92"/>
                <a:gd name="T29" fmla="*/ 59 h 100"/>
                <a:gd name="T30" fmla="*/ 45 w 92"/>
                <a:gd name="T31" fmla="*/ 71 h 100"/>
                <a:gd name="T32" fmla="*/ 31 w 92"/>
                <a:gd name="T33" fmla="*/ 82 h 100"/>
                <a:gd name="T34" fmla="*/ 16 w 92"/>
                <a:gd name="T35" fmla="*/ 89 h 100"/>
                <a:gd name="T36" fmla="*/ 0 w 92"/>
                <a:gd name="T37" fmla="*/ 90 h 100"/>
                <a:gd name="T38" fmla="*/ 0 w 92"/>
                <a:gd name="T39" fmla="*/ 90 h 100"/>
                <a:gd name="T40" fmla="*/ 0 w 92"/>
                <a:gd name="T41" fmla="*/ 100 h 1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"/>
                <a:gd name="T64" fmla="*/ 0 h 100"/>
                <a:gd name="T65" fmla="*/ 92 w 92"/>
                <a:gd name="T66" fmla="*/ 100 h 1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" h="100">
                  <a:moveTo>
                    <a:pt x="0" y="100"/>
                  </a:moveTo>
                  <a:lnTo>
                    <a:pt x="0" y="100"/>
                  </a:lnTo>
                  <a:lnTo>
                    <a:pt x="18" y="97"/>
                  </a:lnTo>
                  <a:lnTo>
                    <a:pt x="34" y="90"/>
                  </a:lnTo>
                  <a:lnTo>
                    <a:pt x="50" y="78"/>
                  </a:lnTo>
                  <a:lnTo>
                    <a:pt x="63" y="64"/>
                  </a:lnTo>
                  <a:lnTo>
                    <a:pt x="75" y="49"/>
                  </a:lnTo>
                  <a:lnTo>
                    <a:pt x="83" y="32"/>
                  </a:lnTo>
                  <a:lnTo>
                    <a:pt x="88" y="15"/>
                  </a:lnTo>
                  <a:lnTo>
                    <a:pt x="92" y="0"/>
                  </a:lnTo>
                  <a:lnTo>
                    <a:pt x="82" y="0"/>
                  </a:lnTo>
                  <a:lnTo>
                    <a:pt x="81" y="15"/>
                  </a:lnTo>
                  <a:lnTo>
                    <a:pt x="76" y="29"/>
                  </a:lnTo>
                  <a:lnTo>
                    <a:pt x="68" y="44"/>
                  </a:lnTo>
                  <a:lnTo>
                    <a:pt x="58" y="59"/>
                  </a:lnTo>
                  <a:lnTo>
                    <a:pt x="45" y="71"/>
                  </a:lnTo>
                  <a:lnTo>
                    <a:pt x="31" y="82"/>
                  </a:lnTo>
                  <a:lnTo>
                    <a:pt x="16" y="89"/>
                  </a:lnTo>
                  <a:lnTo>
                    <a:pt x="0" y="90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6" name="Freeform 43"/>
            <p:cNvSpPr>
              <a:spLocks/>
            </p:cNvSpPr>
            <p:nvPr/>
          </p:nvSpPr>
          <p:spPr bwMode="auto">
            <a:xfrm>
              <a:off x="2685" y="3828"/>
              <a:ext cx="1777" cy="10"/>
            </a:xfrm>
            <a:custGeom>
              <a:avLst/>
              <a:gdLst>
                <a:gd name="T0" fmla="*/ 0 w 1777"/>
                <a:gd name="T1" fmla="*/ 10 h 10"/>
                <a:gd name="T2" fmla="*/ 0 w 1777"/>
                <a:gd name="T3" fmla="*/ 10 h 10"/>
                <a:gd name="T4" fmla="*/ 1777 w 1777"/>
                <a:gd name="T5" fmla="*/ 10 h 10"/>
                <a:gd name="T6" fmla="*/ 1777 w 1777"/>
                <a:gd name="T7" fmla="*/ 0 h 10"/>
                <a:gd name="T8" fmla="*/ 0 w 1777"/>
                <a:gd name="T9" fmla="*/ 0 h 10"/>
                <a:gd name="T10" fmla="*/ 0 w 1777"/>
                <a:gd name="T11" fmla="*/ 0 h 10"/>
                <a:gd name="T12" fmla="*/ 0 w 1777"/>
                <a:gd name="T13" fmla="*/ 1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77"/>
                <a:gd name="T22" fmla="*/ 0 h 10"/>
                <a:gd name="T23" fmla="*/ 1777 w 1777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77" h="10">
                  <a:moveTo>
                    <a:pt x="0" y="10"/>
                  </a:moveTo>
                  <a:lnTo>
                    <a:pt x="0" y="10"/>
                  </a:lnTo>
                  <a:lnTo>
                    <a:pt x="1777" y="10"/>
                  </a:lnTo>
                  <a:lnTo>
                    <a:pt x="1777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7" name="Freeform 44"/>
            <p:cNvSpPr>
              <a:spLocks/>
            </p:cNvSpPr>
            <p:nvPr/>
          </p:nvSpPr>
          <p:spPr bwMode="auto">
            <a:xfrm>
              <a:off x="2573" y="3723"/>
              <a:ext cx="112" cy="115"/>
            </a:xfrm>
            <a:custGeom>
              <a:avLst/>
              <a:gdLst>
                <a:gd name="T0" fmla="*/ 0 w 112"/>
                <a:gd name="T1" fmla="*/ 0 h 115"/>
                <a:gd name="T2" fmla="*/ 0 w 112"/>
                <a:gd name="T3" fmla="*/ 0 h 115"/>
                <a:gd name="T4" fmla="*/ 3 w 112"/>
                <a:gd name="T5" fmla="*/ 26 h 115"/>
                <a:gd name="T6" fmla="*/ 12 w 112"/>
                <a:gd name="T7" fmla="*/ 49 h 115"/>
                <a:gd name="T8" fmla="*/ 23 w 112"/>
                <a:gd name="T9" fmla="*/ 70 h 115"/>
                <a:gd name="T10" fmla="*/ 40 w 112"/>
                <a:gd name="T11" fmla="*/ 87 h 115"/>
                <a:gd name="T12" fmla="*/ 58 w 112"/>
                <a:gd name="T13" fmla="*/ 99 h 115"/>
                <a:gd name="T14" fmla="*/ 75 w 112"/>
                <a:gd name="T15" fmla="*/ 108 h 115"/>
                <a:gd name="T16" fmla="*/ 96 w 112"/>
                <a:gd name="T17" fmla="*/ 113 h 115"/>
                <a:gd name="T18" fmla="*/ 112 w 112"/>
                <a:gd name="T19" fmla="*/ 115 h 115"/>
                <a:gd name="T20" fmla="*/ 112 w 112"/>
                <a:gd name="T21" fmla="*/ 105 h 115"/>
                <a:gd name="T22" fmla="*/ 96 w 112"/>
                <a:gd name="T23" fmla="*/ 105 h 115"/>
                <a:gd name="T24" fmla="*/ 77 w 112"/>
                <a:gd name="T25" fmla="*/ 100 h 115"/>
                <a:gd name="T26" fmla="*/ 60 w 112"/>
                <a:gd name="T27" fmla="*/ 91 h 115"/>
                <a:gd name="T28" fmla="*/ 45 w 112"/>
                <a:gd name="T29" fmla="*/ 79 h 115"/>
                <a:gd name="T30" fmla="*/ 30 w 112"/>
                <a:gd name="T31" fmla="*/ 65 h 115"/>
                <a:gd name="T32" fmla="*/ 19 w 112"/>
                <a:gd name="T33" fmla="*/ 47 h 115"/>
                <a:gd name="T34" fmla="*/ 11 w 112"/>
                <a:gd name="T35" fmla="*/ 26 h 115"/>
                <a:gd name="T36" fmla="*/ 9 w 112"/>
                <a:gd name="T37" fmla="*/ 0 h 115"/>
                <a:gd name="T38" fmla="*/ 9 w 112"/>
                <a:gd name="T39" fmla="*/ 0 h 115"/>
                <a:gd name="T40" fmla="*/ 0 w 112"/>
                <a:gd name="T41" fmla="*/ 0 h 1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2"/>
                <a:gd name="T64" fmla="*/ 0 h 115"/>
                <a:gd name="T65" fmla="*/ 112 w 112"/>
                <a:gd name="T66" fmla="*/ 115 h 1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2" h="115">
                  <a:moveTo>
                    <a:pt x="0" y="0"/>
                  </a:moveTo>
                  <a:lnTo>
                    <a:pt x="0" y="0"/>
                  </a:lnTo>
                  <a:lnTo>
                    <a:pt x="3" y="26"/>
                  </a:lnTo>
                  <a:lnTo>
                    <a:pt x="12" y="49"/>
                  </a:lnTo>
                  <a:lnTo>
                    <a:pt x="23" y="70"/>
                  </a:lnTo>
                  <a:lnTo>
                    <a:pt x="40" y="87"/>
                  </a:lnTo>
                  <a:lnTo>
                    <a:pt x="58" y="99"/>
                  </a:lnTo>
                  <a:lnTo>
                    <a:pt x="75" y="108"/>
                  </a:lnTo>
                  <a:lnTo>
                    <a:pt x="96" y="113"/>
                  </a:lnTo>
                  <a:lnTo>
                    <a:pt x="112" y="115"/>
                  </a:lnTo>
                  <a:lnTo>
                    <a:pt x="112" y="105"/>
                  </a:lnTo>
                  <a:lnTo>
                    <a:pt x="96" y="105"/>
                  </a:lnTo>
                  <a:lnTo>
                    <a:pt x="77" y="100"/>
                  </a:lnTo>
                  <a:lnTo>
                    <a:pt x="60" y="91"/>
                  </a:lnTo>
                  <a:lnTo>
                    <a:pt x="45" y="79"/>
                  </a:lnTo>
                  <a:lnTo>
                    <a:pt x="30" y="65"/>
                  </a:lnTo>
                  <a:lnTo>
                    <a:pt x="19" y="47"/>
                  </a:lnTo>
                  <a:lnTo>
                    <a:pt x="11" y="26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8" name="Freeform 45"/>
            <p:cNvSpPr>
              <a:spLocks/>
            </p:cNvSpPr>
            <p:nvPr/>
          </p:nvSpPr>
          <p:spPr bwMode="auto">
            <a:xfrm>
              <a:off x="2505" y="2173"/>
              <a:ext cx="57" cy="57"/>
            </a:xfrm>
            <a:custGeom>
              <a:avLst/>
              <a:gdLst>
                <a:gd name="T0" fmla="*/ 57 w 57"/>
                <a:gd name="T1" fmla="*/ 21 h 57"/>
                <a:gd name="T2" fmla="*/ 57 w 57"/>
                <a:gd name="T3" fmla="*/ 16 h 57"/>
                <a:gd name="T4" fmla="*/ 56 w 57"/>
                <a:gd name="T5" fmla="*/ 12 h 57"/>
                <a:gd name="T6" fmla="*/ 52 w 57"/>
                <a:gd name="T7" fmla="*/ 8 h 57"/>
                <a:gd name="T8" fmla="*/ 47 w 57"/>
                <a:gd name="T9" fmla="*/ 4 h 57"/>
                <a:gd name="T10" fmla="*/ 41 w 57"/>
                <a:gd name="T11" fmla="*/ 2 h 57"/>
                <a:gd name="T12" fmla="*/ 34 w 57"/>
                <a:gd name="T13" fmla="*/ 0 h 57"/>
                <a:gd name="T14" fmla="*/ 27 w 57"/>
                <a:gd name="T15" fmla="*/ 0 h 57"/>
                <a:gd name="T16" fmla="*/ 18 w 57"/>
                <a:gd name="T17" fmla="*/ 3 h 57"/>
                <a:gd name="T18" fmla="*/ 11 w 57"/>
                <a:gd name="T19" fmla="*/ 8 h 57"/>
                <a:gd name="T20" fmla="*/ 5 w 57"/>
                <a:gd name="T21" fmla="*/ 14 h 57"/>
                <a:gd name="T22" fmla="*/ 1 w 57"/>
                <a:gd name="T23" fmla="*/ 24 h 57"/>
                <a:gd name="T24" fmla="*/ 0 w 57"/>
                <a:gd name="T25" fmla="*/ 33 h 57"/>
                <a:gd name="T26" fmla="*/ 1 w 57"/>
                <a:gd name="T27" fmla="*/ 42 h 57"/>
                <a:gd name="T28" fmla="*/ 6 w 57"/>
                <a:gd name="T29" fmla="*/ 49 h 57"/>
                <a:gd name="T30" fmla="*/ 13 w 57"/>
                <a:gd name="T31" fmla="*/ 55 h 57"/>
                <a:gd name="T32" fmla="*/ 25 w 57"/>
                <a:gd name="T33" fmla="*/ 57 h 57"/>
                <a:gd name="T34" fmla="*/ 41 w 57"/>
                <a:gd name="T35" fmla="*/ 55 h 57"/>
                <a:gd name="T36" fmla="*/ 41 w 57"/>
                <a:gd name="T37" fmla="*/ 47 h 57"/>
                <a:gd name="T38" fmla="*/ 34 w 57"/>
                <a:gd name="T39" fmla="*/ 39 h 57"/>
                <a:gd name="T40" fmla="*/ 30 w 57"/>
                <a:gd name="T41" fmla="*/ 35 h 57"/>
                <a:gd name="T42" fmla="*/ 29 w 57"/>
                <a:gd name="T43" fmla="*/ 31 h 57"/>
                <a:gd name="T44" fmla="*/ 28 w 57"/>
                <a:gd name="T45" fmla="*/ 24 h 57"/>
                <a:gd name="T46" fmla="*/ 30 w 57"/>
                <a:gd name="T47" fmla="*/ 18 h 57"/>
                <a:gd name="T48" fmla="*/ 40 w 57"/>
                <a:gd name="T49" fmla="*/ 20 h 57"/>
                <a:gd name="T50" fmla="*/ 51 w 57"/>
                <a:gd name="T51" fmla="*/ 25 h 57"/>
                <a:gd name="T52" fmla="*/ 56 w 57"/>
                <a:gd name="T53" fmla="*/ 24 h 57"/>
                <a:gd name="T54" fmla="*/ 57 w 57"/>
                <a:gd name="T55" fmla="*/ 22 h 57"/>
                <a:gd name="T56" fmla="*/ 57 w 57"/>
                <a:gd name="T57" fmla="*/ 21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7"/>
                <a:gd name="T89" fmla="*/ 57 w 57"/>
                <a:gd name="T90" fmla="*/ 57 h 5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7">
                  <a:moveTo>
                    <a:pt x="57" y="21"/>
                  </a:moveTo>
                  <a:lnTo>
                    <a:pt x="57" y="16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1" y="24"/>
                  </a:lnTo>
                  <a:lnTo>
                    <a:pt x="0" y="33"/>
                  </a:lnTo>
                  <a:lnTo>
                    <a:pt x="1" y="42"/>
                  </a:lnTo>
                  <a:lnTo>
                    <a:pt x="6" y="49"/>
                  </a:lnTo>
                  <a:lnTo>
                    <a:pt x="13" y="55"/>
                  </a:lnTo>
                  <a:lnTo>
                    <a:pt x="25" y="57"/>
                  </a:lnTo>
                  <a:lnTo>
                    <a:pt x="41" y="55"/>
                  </a:lnTo>
                  <a:lnTo>
                    <a:pt x="41" y="47"/>
                  </a:lnTo>
                  <a:lnTo>
                    <a:pt x="34" y="39"/>
                  </a:lnTo>
                  <a:lnTo>
                    <a:pt x="30" y="35"/>
                  </a:lnTo>
                  <a:lnTo>
                    <a:pt x="29" y="31"/>
                  </a:lnTo>
                  <a:lnTo>
                    <a:pt x="28" y="24"/>
                  </a:lnTo>
                  <a:lnTo>
                    <a:pt x="30" y="18"/>
                  </a:lnTo>
                  <a:lnTo>
                    <a:pt x="40" y="20"/>
                  </a:lnTo>
                  <a:lnTo>
                    <a:pt x="51" y="25"/>
                  </a:lnTo>
                  <a:lnTo>
                    <a:pt x="56" y="24"/>
                  </a:lnTo>
                  <a:lnTo>
                    <a:pt x="57" y="22"/>
                  </a:lnTo>
                  <a:lnTo>
                    <a:pt x="57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9" name="Freeform 46"/>
            <p:cNvSpPr>
              <a:spLocks/>
            </p:cNvSpPr>
            <p:nvPr/>
          </p:nvSpPr>
          <p:spPr bwMode="auto">
            <a:xfrm>
              <a:off x="2505" y="2768"/>
              <a:ext cx="57" cy="57"/>
            </a:xfrm>
            <a:custGeom>
              <a:avLst/>
              <a:gdLst>
                <a:gd name="T0" fmla="*/ 57 w 57"/>
                <a:gd name="T1" fmla="*/ 22 h 57"/>
                <a:gd name="T2" fmla="*/ 57 w 57"/>
                <a:gd name="T3" fmla="*/ 17 h 57"/>
                <a:gd name="T4" fmla="*/ 56 w 57"/>
                <a:gd name="T5" fmla="*/ 12 h 57"/>
                <a:gd name="T6" fmla="*/ 52 w 57"/>
                <a:gd name="T7" fmla="*/ 8 h 57"/>
                <a:gd name="T8" fmla="*/ 47 w 57"/>
                <a:gd name="T9" fmla="*/ 4 h 57"/>
                <a:gd name="T10" fmla="*/ 41 w 57"/>
                <a:gd name="T11" fmla="*/ 2 h 57"/>
                <a:gd name="T12" fmla="*/ 34 w 57"/>
                <a:gd name="T13" fmla="*/ 0 h 57"/>
                <a:gd name="T14" fmla="*/ 27 w 57"/>
                <a:gd name="T15" fmla="*/ 0 h 57"/>
                <a:gd name="T16" fmla="*/ 18 w 57"/>
                <a:gd name="T17" fmla="*/ 3 h 57"/>
                <a:gd name="T18" fmla="*/ 11 w 57"/>
                <a:gd name="T19" fmla="*/ 8 h 57"/>
                <a:gd name="T20" fmla="*/ 5 w 57"/>
                <a:gd name="T21" fmla="*/ 15 h 57"/>
                <a:gd name="T22" fmla="*/ 1 w 57"/>
                <a:gd name="T23" fmla="*/ 24 h 57"/>
                <a:gd name="T24" fmla="*/ 0 w 57"/>
                <a:gd name="T25" fmla="*/ 33 h 57"/>
                <a:gd name="T26" fmla="*/ 1 w 57"/>
                <a:gd name="T27" fmla="*/ 42 h 57"/>
                <a:gd name="T28" fmla="*/ 6 w 57"/>
                <a:gd name="T29" fmla="*/ 50 h 57"/>
                <a:gd name="T30" fmla="*/ 13 w 57"/>
                <a:gd name="T31" fmla="*/ 55 h 57"/>
                <a:gd name="T32" fmla="*/ 25 w 57"/>
                <a:gd name="T33" fmla="*/ 57 h 57"/>
                <a:gd name="T34" fmla="*/ 41 w 57"/>
                <a:gd name="T35" fmla="*/ 55 h 57"/>
                <a:gd name="T36" fmla="*/ 41 w 57"/>
                <a:gd name="T37" fmla="*/ 48 h 57"/>
                <a:gd name="T38" fmla="*/ 34 w 57"/>
                <a:gd name="T39" fmla="*/ 41 h 57"/>
                <a:gd name="T40" fmla="*/ 30 w 57"/>
                <a:gd name="T41" fmla="*/ 37 h 57"/>
                <a:gd name="T42" fmla="*/ 29 w 57"/>
                <a:gd name="T43" fmla="*/ 33 h 57"/>
                <a:gd name="T44" fmla="*/ 28 w 57"/>
                <a:gd name="T45" fmla="*/ 25 h 57"/>
                <a:gd name="T46" fmla="*/ 30 w 57"/>
                <a:gd name="T47" fmla="*/ 19 h 57"/>
                <a:gd name="T48" fmla="*/ 40 w 57"/>
                <a:gd name="T49" fmla="*/ 21 h 57"/>
                <a:gd name="T50" fmla="*/ 51 w 57"/>
                <a:gd name="T51" fmla="*/ 25 h 57"/>
                <a:gd name="T52" fmla="*/ 56 w 57"/>
                <a:gd name="T53" fmla="*/ 25 h 57"/>
                <a:gd name="T54" fmla="*/ 57 w 57"/>
                <a:gd name="T55" fmla="*/ 24 h 57"/>
                <a:gd name="T56" fmla="*/ 57 w 57"/>
                <a:gd name="T57" fmla="*/ 22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7"/>
                <a:gd name="T89" fmla="*/ 57 w 57"/>
                <a:gd name="T90" fmla="*/ 57 h 5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7">
                  <a:moveTo>
                    <a:pt x="57" y="22"/>
                  </a:moveTo>
                  <a:lnTo>
                    <a:pt x="57" y="17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5"/>
                  </a:lnTo>
                  <a:lnTo>
                    <a:pt x="1" y="24"/>
                  </a:lnTo>
                  <a:lnTo>
                    <a:pt x="0" y="33"/>
                  </a:lnTo>
                  <a:lnTo>
                    <a:pt x="1" y="42"/>
                  </a:lnTo>
                  <a:lnTo>
                    <a:pt x="6" y="50"/>
                  </a:lnTo>
                  <a:lnTo>
                    <a:pt x="13" y="55"/>
                  </a:lnTo>
                  <a:lnTo>
                    <a:pt x="25" y="57"/>
                  </a:lnTo>
                  <a:lnTo>
                    <a:pt x="41" y="55"/>
                  </a:lnTo>
                  <a:lnTo>
                    <a:pt x="41" y="48"/>
                  </a:lnTo>
                  <a:lnTo>
                    <a:pt x="34" y="41"/>
                  </a:lnTo>
                  <a:lnTo>
                    <a:pt x="30" y="37"/>
                  </a:lnTo>
                  <a:lnTo>
                    <a:pt x="29" y="33"/>
                  </a:lnTo>
                  <a:lnTo>
                    <a:pt x="28" y="25"/>
                  </a:lnTo>
                  <a:lnTo>
                    <a:pt x="30" y="19"/>
                  </a:lnTo>
                  <a:lnTo>
                    <a:pt x="40" y="21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7" y="24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0" name="Freeform 47"/>
            <p:cNvSpPr>
              <a:spLocks/>
            </p:cNvSpPr>
            <p:nvPr/>
          </p:nvSpPr>
          <p:spPr bwMode="auto">
            <a:xfrm>
              <a:off x="2505" y="979"/>
              <a:ext cx="57" cy="58"/>
            </a:xfrm>
            <a:custGeom>
              <a:avLst/>
              <a:gdLst>
                <a:gd name="T0" fmla="*/ 57 w 57"/>
                <a:gd name="T1" fmla="*/ 22 h 58"/>
                <a:gd name="T2" fmla="*/ 57 w 57"/>
                <a:gd name="T3" fmla="*/ 17 h 58"/>
                <a:gd name="T4" fmla="*/ 56 w 57"/>
                <a:gd name="T5" fmla="*/ 13 h 58"/>
                <a:gd name="T6" fmla="*/ 52 w 57"/>
                <a:gd name="T7" fmla="*/ 8 h 58"/>
                <a:gd name="T8" fmla="*/ 47 w 57"/>
                <a:gd name="T9" fmla="*/ 4 h 58"/>
                <a:gd name="T10" fmla="*/ 41 w 57"/>
                <a:gd name="T11" fmla="*/ 1 h 58"/>
                <a:gd name="T12" fmla="*/ 34 w 57"/>
                <a:gd name="T13" fmla="*/ 0 h 58"/>
                <a:gd name="T14" fmla="*/ 27 w 57"/>
                <a:gd name="T15" fmla="*/ 0 h 58"/>
                <a:gd name="T16" fmla="*/ 18 w 57"/>
                <a:gd name="T17" fmla="*/ 3 h 58"/>
                <a:gd name="T18" fmla="*/ 11 w 57"/>
                <a:gd name="T19" fmla="*/ 8 h 58"/>
                <a:gd name="T20" fmla="*/ 5 w 57"/>
                <a:gd name="T21" fmla="*/ 16 h 58"/>
                <a:gd name="T22" fmla="*/ 1 w 57"/>
                <a:gd name="T23" fmla="*/ 25 h 58"/>
                <a:gd name="T24" fmla="*/ 0 w 57"/>
                <a:gd name="T25" fmla="*/ 34 h 58"/>
                <a:gd name="T26" fmla="*/ 1 w 57"/>
                <a:gd name="T27" fmla="*/ 43 h 58"/>
                <a:gd name="T28" fmla="*/ 6 w 57"/>
                <a:gd name="T29" fmla="*/ 50 h 58"/>
                <a:gd name="T30" fmla="*/ 13 w 57"/>
                <a:gd name="T31" fmla="*/ 56 h 58"/>
                <a:gd name="T32" fmla="*/ 25 w 57"/>
                <a:gd name="T33" fmla="*/ 58 h 58"/>
                <a:gd name="T34" fmla="*/ 41 w 57"/>
                <a:gd name="T35" fmla="*/ 56 h 58"/>
                <a:gd name="T36" fmla="*/ 41 w 57"/>
                <a:gd name="T37" fmla="*/ 48 h 58"/>
                <a:gd name="T38" fmla="*/ 34 w 57"/>
                <a:gd name="T39" fmla="*/ 40 h 58"/>
                <a:gd name="T40" fmla="*/ 30 w 57"/>
                <a:gd name="T41" fmla="*/ 36 h 58"/>
                <a:gd name="T42" fmla="*/ 29 w 57"/>
                <a:gd name="T43" fmla="*/ 32 h 58"/>
                <a:gd name="T44" fmla="*/ 28 w 57"/>
                <a:gd name="T45" fmla="*/ 25 h 58"/>
                <a:gd name="T46" fmla="*/ 30 w 57"/>
                <a:gd name="T47" fmla="*/ 19 h 58"/>
                <a:gd name="T48" fmla="*/ 40 w 57"/>
                <a:gd name="T49" fmla="*/ 21 h 58"/>
                <a:gd name="T50" fmla="*/ 51 w 57"/>
                <a:gd name="T51" fmla="*/ 26 h 58"/>
                <a:gd name="T52" fmla="*/ 56 w 57"/>
                <a:gd name="T53" fmla="*/ 25 h 58"/>
                <a:gd name="T54" fmla="*/ 57 w 57"/>
                <a:gd name="T55" fmla="*/ 23 h 58"/>
                <a:gd name="T56" fmla="*/ 57 w 57"/>
                <a:gd name="T57" fmla="*/ 22 h 5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8"/>
                <a:gd name="T89" fmla="*/ 57 w 57"/>
                <a:gd name="T90" fmla="*/ 58 h 5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8">
                  <a:moveTo>
                    <a:pt x="57" y="22"/>
                  </a:moveTo>
                  <a:lnTo>
                    <a:pt x="57" y="17"/>
                  </a:lnTo>
                  <a:lnTo>
                    <a:pt x="56" y="13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6"/>
                  </a:lnTo>
                  <a:lnTo>
                    <a:pt x="1" y="25"/>
                  </a:lnTo>
                  <a:lnTo>
                    <a:pt x="0" y="34"/>
                  </a:lnTo>
                  <a:lnTo>
                    <a:pt x="1" y="43"/>
                  </a:lnTo>
                  <a:lnTo>
                    <a:pt x="6" y="50"/>
                  </a:lnTo>
                  <a:lnTo>
                    <a:pt x="13" y="56"/>
                  </a:lnTo>
                  <a:lnTo>
                    <a:pt x="25" y="58"/>
                  </a:lnTo>
                  <a:lnTo>
                    <a:pt x="41" y="56"/>
                  </a:lnTo>
                  <a:lnTo>
                    <a:pt x="41" y="48"/>
                  </a:lnTo>
                  <a:lnTo>
                    <a:pt x="34" y="40"/>
                  </a:lnTo>
                  <a:lnTo>
                    <a:pt x="30" y="36"/>
                  </a:lnTo>
                  <a:lnTo>
                    <a:pt x="29" y="32"/>
                  </a:lnTo>
                  <a:lnTo>
                    <a:pt x="28" y="25"/>
                  </a:lnTo>
                  <a:lnTo>
                    <a:pt x="30" y="19"/>
                  </a:lnTo>
                  <a:lnTo>
                    <a:pt x="40" y="21"/>
                  </a:lnTo>
                  <a:lnTo>
                    <a:pt x="51" y="26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1" name="Freeform 48"/>
            <p:cNvSpPr>
              <a:spLocks/>
            </p:cNvSpPr>
            <p:nvPr/>
          </p:nvSpPr>
          <p:spPr bwMode="auto">
            <a:xfrm>
              <a:off x="2505" y="3365"/>
              <a:ext cx="57" cy="57"/>
            </a:xfrm>
            <a:custGeom>
              <a:avLst/>
              <a:gdLst>
                <a:gd name="T0" fmla="*/ 57 w 57"/>
                <a:gd name="T1" fmla="*/ 22 h 57"/>
                <a:gd name="T2" fmla="*/ 57 w 57"/>
                <a:gd name="T3" fmla="*/ 17 h 57"/>
                <a:gd name="T4" fmla="*/ 56 w 57"/>
                <a:gd name="T5" fmla="*/ 12 h 57"/>
                <a:gd name="T6" fmla="*/ 52 w 57"/>
                <a:gd name="T7" fmla="*/ 8 h 57"/>
                <a:gd name="T8" fmla="*/ 47 w 57"/>
                <a:gd name="T9" fmla="*/ 4 h 57"/>
                <a:gd name="T10" fmla="*/ 41 w 57"/>
                <a:gd name="T11" fmla="*/ 1 h 57"/>
                <a:gd name="T12" fmla="*/ 34 w 57"/>
                <a:gd name="T13" fmla="*/ 0 h 57"/>
                <a:gd name="T14" fmla="*/ 27 w 57"/>
                <a:gd name="T15" fmla="*/ 0 h 57"/>
                <a:gd name="T16" fmla="*/ 18 w 57"/>
                <a:gd name="T17" fmla="*/ 3 h 57"/>
                <a:gd name="T18" fmla="*/ 11 w 57"/>
                <a:gd name="T19" fmla="*/ 8 h 57"/>
                <a:gd name="T20" fmla="*/ 5 w 57"/>
                <a:gd name="T21" fmla="*/ 14 h 57"/>
                <a:gd name="T22" fmla="*/ 1 w 57"/>
                <a:gd name="T23" fmla="*/ 23 h 57"/>
                <a:gd name="T24" fmla="*/ 0 w 57"/>
                <a:gd name="T25" fmla="*/ 32 h 57"/>
                <a:gd name="T26" fmla="*/ 1 w 57"/>
                <a:gd name="T27" fmla="*/ 41 h 57"/>
                <a:gd name="T28" fmla="*/ 6 w 57"/>
                <a:gd name="T29" fmla="*/ 49 h 57"/>
                <a:gd name="T30" fmla="*/ 13 w 57"/>
                <a:gd name="T31" fmla="*/ 54 h 57"/>
                <a:gd name="T32" fmla="*/ 25 w 57"/>
                <a:gd name="T33" fmla="*/ 57 h 57"/>
                <a:gd name="T34" fmla="*/ 41 w 57"/>
                <a:gd name="T35" fmla="*/ 54 h 57"/>
                <a:gd name="T36" fmla="*/ 41 w 57"/>
                <a:gd name="T37" fmla="*/ 48 h 57"/>
                <a:gd name="T38" fmla="*/ 34 w 57"/>
                <a:gd name="T39" fmla="*/ 40 h 57"/>
                <a:gd name="T40" fmla="*/ 30 w 57"/>
                <a:gd name="T41" fmla="*/ 36 h 57"/>
                <a:gd name="T42" fmla="*/ 29 w 57"/>
                <a:gd name="T43" fmla="*/ 32 h 57"/>
                <a:gd name="T44" fmla="*/ 28 w 57"/>
                <a:gd name="T45" fmla="*/ 25 h 57"/>
                <a:gd name="T46" fmla="*/ 30 w 57"/>
                <a:gd name="T47" fmla="*/ 18 h 57"/>
                <a:gd name="T48" fmla="*/ 40 w 57"/>
                <a:gd name="T49" fmla="*/ 21 h 57"/>
                <a:gd name="T50" fmla="*/ 51 w 57"/>
                <a:gd name="T51" fmla="*/ 25 h 57"/>
                <a:gd name="T52" fmla="*/ 56 w 57"/>
                <a:gd name="T53" fmla="*/ 25 h 57"/>
                <a:gd name="T54" fmla="*/ 57 w 57"/>
                <a:gd name="T55" fmla="*/ 23 h 57"/>
                <a:gd name="T56" fmla="*/ 57 w 57"/>
                <a:gd name="T57" fmla="*/ 22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7"/>
                <a:gd name="T89" fmla="*/ 57 w 57"/>
                <a:gd name="T90" fmla="*/ 57 h 5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7">
                  <a:moveTo>
                    <a:pt x="57" y="22"/>
                  </a:moveTo>
                  <a:lnTo>
                    <a:pt x="57" y="17"/>
                  </a:lnTo>
                  <a:lnTo>
                    <a:pt x="56" y="12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4"/>
                  </a:lnTo>
                  <a:lnTo>
                    <a:pt x="1" y="23"/>
                  </a:lnTo>
                  <a:lnTo>
                    <a:pt x="0" y="32"/>
                  </a:lnTo>
                  <a:lnTo>
                    <a:pt x="1" y="41"/>
                  </a:lnTo>
                  <a:lnTo>
                    <a:pt x="6" y="49"/>
                  </a:lnTo>
                  <a:lnTo>
                    <a:pt x="13" y="54"/>
                  </a:lnTo>
                  <a:lnTo>
                    <a:pt x="25" y="57"/>
                  </a:lnTo>
                  <a:lnTo>
                    <a:pt x="41" y="54"/>
                  </a:lnTo>
                  <a:lnTo>
                    <a:pt x="41" y="48"/>
                  </a:lnTo>
                  <a:lnTo>
                    <a:pt x="34" y="40"/>
                  </a:lnTo>
                  <a:lnTo>
                    <a:pt x="30" y="36"/>
                  </a:lnTo>
                  <a:lnTo>
                    <a:pt x="29" y="32"/>
                  </a:lnTo>
                  <a:lnTo>
                    <a:pt x="28" y="25"/>
                  </a:lnTo>
                  <a:lnTo>
                    <a:pt x="30" y="18"/>
                  </a:lnTo>
                  <a:lnTo>
                    <a:pt x="40" y="21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2" name="Freeform 49"/>
            <p:cNvSpPr>
              <a:spLocks/>
            </p:cNvSpPr>
            <p:nvPr/>
          </p:nvSpPr>
          <p:spPr bwMode="auto">
            <a:xfrm>
              <a:off x="4549" y="3404"/>
              <a:ext cx="113" cy="305"/>
            </a:xfrm>
            <a:custGeom>
              <a:avLst/>
              <a:gdLst>
                <a:gd name="T0" fmla="*/ 0 w 113"/>
                <a:gd name="T1" fmla="*/ 305 h 305"/>
                <a:gd name="T2" fmla="*/ 5 w 113"/>
                <a:gd name="T3" fmla="*/ 300 h 305"/>
                <a:gd name="T4" fmla="*/ 11 w 113"/>
                <a:gd name="T5" fmla="*/ 296 h 305"/>
                <a:gd name="T6" fmla="*/ 17 w 113"/>
                <a:gd name="T7" fmla="*/ 293 h 305"/>
                <a:gd name="T8" fmla="*/ 23 w 113"/>
                <a:gd name="T9" fmla="*/ 291 h 305"/>
                <a:gd name="T10" fmla="*/ 29 w 113"/>
                <a:gd name="T11" fmla="*/ 288 h 305"/>
                <a:gd name="T12" fmla="*/ 38 w 113"/>
                <a:gd name="T13" fmla="*/ 287 h 305"/>
                <a:gd name="T14" fmla="*/ 45 w 113"/>
                <a:gd name="T15" fmla="*/ 284 h 305"/>
                <a:gd name="T16" fmla="*/ 55 w 113"/>
                <a:gd name="T17" fmla="*/ 283 h 305"/>
                <a:gd name="T18" fmla="*/ 64 w 113"/>
                <a:gd name="T19" fmla="*/ 282 h 305"/>
                <a:gd name="T20" fmla="*/ 74 w 113"/>
                <a:gd name="T21" fmla="*/ 279 h 305"/>
                <a:gd name="T22" fmla="*/ 84 w 113"/>
                <a:gd name="T23" fmla="*/ 278 h 305"/>
                <a:gd name="T24" fmla="*/ 93 w 113"/>
                <a:gd name="T25" fmla="*/ 275 h 305"/>
                <a:gd name="T26" fmla="*/ 101 w 113"/>
                <a:gd name="T27" fmla="*/ 273 h 305"/>
                <a:gd name="T28" fmla="*/ 107 w 113"/>
                <a:gd name="T29" fmla="*/ 268 h 305"/>
                <a:gd name="T30" fmla="*/ 112 w 113"/>
                <a:gd name="T31" fmla="*/ 262 h 305"/>
                <a:gd name="T32" fmla="*/ 113 w 113"/>
                <a:gd name="T33" fmla="*/ 255 h 305"/>
                <a:gd name="T34" fmla="*/ 113 w 113"/>
                <a:gd name="T35" fmla="*/ 49 h 305"/>
                <a:gd name="T36" fmla="*/ 112 w 113"/>
                <a:gd name="T37" fmla="*/ 41 h 305"/>
                <a:gd name="T38" fmla="*/ 107 w 113"/>
                <a:gd name="T39" fmla="*/ 36 h 305"/>
                <a:gd name="T40" fmla="*/ 101 w 113"/>
                <a:gd name="T41" fmla="*/ 31 h 305"/>
                <a:gd name="T42" fmla="*/ 93 w 113"/>
                <a:gd name="T43" fmla="*/ 28 h 305"/>
                <a:gd name="T44" fmla="*/ 84 w 113"/>
                <a:gd name="T45" fmla="*/ 26 h 305"/>
                <a:gd name="T46" fmla="*/ 74 w 113"/>
                <a:gd name="T47" fmla="*/ 24 h 305"/>
                <a:gd name="T48" fmla="*/ 64 w 113"/>
                <a:gd name="T49" fmla="*/ 22 h 305"/>
                <a:gd name="T50" fmla="*/ 55 w 113"/>
                <a:gd name="T51" fmla="*/ 20 h 305"/>
                <a:gd name="T52" fmla="*/ 45 w 113"/>
                <a:gd name="T53" fmla="*/ 19 h 305"/>
                <a:gd name="T54" fmla="*/ 38 w 113"/>
                <a:gd name="T55" fmla="*/ 17 h 305"/>
                <a:gd name="T56" fmla="*/ 29 w 113"/>
                <a:gd name="T57" fmla="*/ 15 h 305"/>
                <a:gd name="T58" fmla="*/ 23 w 113"/>
                <a:gd name="T59" fmla="*/ 14 h 305"/>
                <a:gd name="T60" fmla="*/ 17 w 113"/>
                <a:gd name="T61" fmla="*/ 11 h 305"/>
                <a:gd name="T62" fmla="*/ 11 w 113"/>
                <a:gd name="T63" fmla="*/ 9 h 305"/>
                <a:gd name="T64" fmla="*/ 5 w 113"/>
                <a:gd name="T65" fmla="*/ 5 h 305"/>
                <a:gd name="T66" fmla="*/ 0 w 113"/>
                <a:gd name="T67" fmla="*/ 0 h 305"/>
                <a:gd name="T68" fmla="*/ 0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5"/>
                <a:gd name="T107" fmla="*/ 113 w 113"/>
                <a:gd name="T108" fmla="*/ 305 h 30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5">
                  <a:moveTo>
                    <a:pt x="0" y="305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3"/>
                  </a:lnTo>
                  <a:lnTo>
                    <a:pt x="23" y="291"/>
                  </a:lnTo>
                  <a:lnTo>
                    <a:pt x="29" y="288"/>
                  </a:lnTo>
                  <a:lnTo>
                    <a:pt x="38" y="287"/>
                  </a:lnTo>
                  <a:lnTo>
                    <a:pt x="45" y="284"/>
                  </a:lnTo>
                  <a:lnTo>
                    <a:pt x="55" y="283"/>
                  </a:lnTo>
                  <a:lnTo>
                    <a:pt x="64" y="282"/>
                  </a:lnTo>
                  <a:lnTo>
                    <a:pt x="74" y="279"/>
                  </a:lnTo>
                  <a:lnTo>
                    <a:pt x="84" y="278"/>
                  </a:lnTo>
                  <a:lnTo>
                    <a:pt x="93" y="275"/>
                  </a:lnTo>
                  <a:lnTo>
                    <a:pt x="101" y="273"/>
                  </a:lnTo>
                  <a:lnTo>
                    <a:pt x="107" y="268"/>
                  </a:lnTo>
                  <a:lnTo>
                    <a:pt x="112" y="262"/>
                  </a:lnTo>
                  <a:lnTo>
                    <a:pt x="113" y="255"/>
                  </a:lnTo>
                  <a:lnTo>
                    <a:pt x="113" y="49"/>
                  </a:lnTo>
                  <a:lnTo>
                    <a:pt x="112" y="41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8"/>
                  </a:lnTo>
                  <a:lnTo>
                    <a:pt x="84" y="26"/>
                  </a:lnTo>
                  <a:lnTo>
                    <a:pt x="74" y="24"/>
                  </a:lnTo>
                  <a:lnTo>
                    <a:pt x="64" y="22"/>
                  </a:lnTo>
                  <a:lnTo>
                    <a:pt x="55" y="20"/>
                  </a:lnTo>
                  <a:lnTo>
                    <a:pt x="45" y="19"/>
                  </a:lnTo>
                  <a:lnTo>
                    <a:pt x="38" y="17"/>
                  </a:lnTo>
                  <a:lnTo>
                    <a:pt x="29" y="15"/>
                  </a:lnTo>
                  <a:lnTo>
                    <a:pt x="23" y="14"/>
                  </a:lnTo>
                  <a:lnTo>
                    <a:pt x="17" y="11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6600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3" name="Freeform 50"/>
            <p:cNvSpPr>
              <a:spLocks/>
            </p:cNvSpPr>
            <p:nvPr/>
          </p:nvSpPr>
          <p:spPr bwMode="auto">
            <a:xfrm>
              <a:off x="4547" y="3683"/>
              <a:ext cx="57" cy="29"/>
            </a:xfrm>
            <a:custGeom>
              <a:avLst/>
              <a:gdLst>
                <a:gd name="T0" fmla="*/ 57 w 57"/>
                <a:gd name="T1" fmla="*/ 0 h 29"/>
                <a:gd name="T2" fmla="*/ 57 w 57"/>
                <a:gd name="T3" fmla="*/ 0 h 29"/>
                <a:gd name="T4" fmla="*/ 47 w 57"/>
                <a:gd name="T5" fmla="*/ 2 h 29"/>
                <a:gd name="T6" fmla="*/ 40 w 57"/>
                <a:gd name="T7" fmla="*/ 4 h 29"/>
                <a:gd name="T8" fmla="*/ 31 w 57"/>
                <a:gd name="T9" fmla="*/ 5 h 29"/>
                <a:gd name="T10" fmla="*/ 24 w 57"/>
                <a:gd name="T11" fmla="*/ 8 h 29"/>
                <a:gd name="T12" fmla="*/ 18 w 57"/>
                <a:gd name="T13" fmla="*/ 11 h 29"/>
                <a:gd name="T14" fmla="*/ 12 w 57"/>
                <a:gd name="T15" fmla="*/ 13 h 29"/>
                <a:gd name="T16" fmla="*/ 5 w 57"/>
                <a:gd name="T17" fmla="*/ 17 h 29"/>
                <a:gd name="T18" fmla="*/ 0 w 57"/>
                <a:gd name="T19" fmla="*/ 24 h 29"/>
                <a:gd name="T20" fmla="*/ 5 w 57"/>
                <a:gd name="T21" fmla="*/ 29 h 29"/>
                <a:gd name="T22" fmla="*/ 9 w 57"/>
                <a:gd name="T23" fmla="*/ 25 h 29"/>
                <a:gd name="T24" fmla="*/ 14 w 57"/>
                <a:gd name="T25" fmla="*/ 21 h 29"/>
                <a:gd name="T26" fmla="*/ 20 w 57"/>
                <a:gd name="T27" fmla="*/ 18 h 29"/>
                <a:gd name="T28" fmla="*/ 26 w 57"/>
                <a:gd name="T29" fmla="*/ 16 h 29"/>
                <a:gd name="T30" fmla="*/ 31 w 57"/>
                <a:gd name="T31" fmla="*/ 13 h 29"/>
                <a:gd name="T32" fmla="*/ 40 w 57"/>
                <a:gd name="T33" fmla="*/ 12 h 29"/>
                <a:gd name="T34" fmla="*/ 47 w 57"/>
                <a:gd name="T35" fmla="*/ 9 h 29"/>
                <a:gd name="T36" fmla="*/ 57 w 57"/>
                <a:gd name="T37" fmla="*/ 8 h 29"/>
                <a:gd name="T38" fmla="*/ 57 w 57"/>
                <a:gd name="T39" fmla="*/ 8 h 29"/>
                <a:gd name="T40" fmla="*/ 57 w 57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4" name="Freeform 51"/>
            <p:cNvSpPr>
              <a:spLocks/>
            </p:cNvSpPr>
            <p:nvPr/>
          </p:nvSpPr>
          <p:spPr bwMode="auto">
            <a:xfrm>
              <a:off x="4604" y="3659"/>
              <a:ext cx="63" cy="32"/>
            </a:xfrm>
            <a:custGeom>
              <a:avLst/>
              <a:gdLst>
                <a:gd name="T0" fmla="*/ 53 w 63"/>
                <a:gd name="T1" fmla="*/ 0 h 32"/>
                <a:gd name="T2" fmla="*/ 53 w 63"/>
                <a:gd name="T3" fmla="*/ 0 h 32"/>
                <a:gd name="T4" fmla="*/ 53 w 63"/>
                <a:gd name="T5" fmla="*/ 6 h 32"/>
                <a:gd name="T6" fmla="*/ 49 w 63"/>
                <a:gd name="T7" fmla="*/ 10 h 32"/>
                <a:gd name="T8" fmla="*/ 44 w 63"/>
                <a:gd name="T9" fmla="*/ 14 h 32"/>
                <a:gd name="T10" fmla="*/ 37 w 63"/>
                <a:gd name="T11" fmla="*/ 16 h 32"/>
                <a:gd name="T12" fmla="*/ 29 w 63"/>
                <a:gd name="T13" fmla="*/ 19 h 32"/>
                <a:gd name="T14" fmla="*/ 19 w 63"/>
                <a:gd name="T15" fmla="*/ 20 h 32"/>
                <a:gd name="T16" fmla="*/ 9 w 63"/>
                <a:gd name="T17" fmla="*/ 23 h 32"/>
                <a:gd name="T18" fmla="*/ 0 w 63"/>
                <a:gd name="T19" fmla="*/ 24 h 32"/>
                <a:gd name="T20" fmla="*/ 0 w 63"/>
                <a:gd name="T21" fmla="*/ 32 h 32"/>
                <a:gd name="T22" fmla="*/ 9 w 63"/>
                <a:gd name="T23" fmla="*/ 31 h 32"/>
                <a:gd name="T24" fmla="*/ 19 w 63"/>
                <a:gd name="T25" fmla="*/ 28 h 32"/>
                <a:gd name="T26" fmla="*/ 29 w 63"/>
                <a:gd name="T27" fmla="*/ 27 h 32"/>
                <a:gd name="T28" fmla="*/ 40 w 63"/>
                <a:gd name="T29" fmla="*/ 24 h 32"/>
                <a:gd name="T30" fmla="*/ 47 w 63"/>
                <a:gd name="T31" fmla="*/ 22 h 32"/>
                <a:gd name="T32" fmla="*/ 54 w 63"/>
                <a:gd name="T33" fmla="*/ 15 h 32"/>
                <a:gd name="T34" fmla="*/ 60 w 63"/>
                <a:gd name="T35" fmla="*/ 9 h 32"/>
                <a:gd name="T36" fmla="*/ 63 w 63"/>
                <a:gd name="T37" fmla="*/ 0 h 32"/>
                <a:gd name="T38" fmla="*/ 63 w 63"/>
                <a:gd name="T39" fmla="*/ 0 h 32"/>
                <a:gd name="T40" fmla="*/ 5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0"/>
                  </a:lnTo>
                  <a:lnTo>
                    <a:pt x="44" y="14"/>
                  </a:lnTo>
                  <a:lnTo>
                    <a:pt x="37" y="16"/>
                  </a:lnTo>
                  <a:lnTo>
                    <a:pt x="29" y="19"/>
                  </a:lnTo>
                  <a:lnTo>
                    <a:pt x="19" y="20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8"/>
                  </a:lnTo>
                  <a:lnTo>
                    <a:pt x="29" y="27"/>
                  </a:lnTo>
                  <a:lnTo>
                    <a:pt x="40" y="24"/>
                  </a:lnTo>
                  <a:lnTo>
                    <a:pt x="47" y="22"/>
                  </a:lnTo>
                  <a:lnTo>
                    <a:pt x="54" y="15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5" name="Freeform 52"/>
            <p:cNvSpPr>
              <a:spLocks/>
            </p:cNvSpPr>
            <p:nvPr/>
          </p:nvSpPr>
          <p:spPr bwMode="auto">
            <a:xfrm>
              <a:off x="4657" y="3453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6"/>
                <a:gd name="T23" fmla="*/ 10 w 10"/>
                <a:gd name="T24" fmla="*/ 206 h 2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6" name="Freeform 53"/>
            <p:cNvSpPr>
              <a:spLocks/>
            </p:cNvSpPr>
            <p:nvPr/>
          </p:nvSpPr>
          <p:spPr bwMode="auto">
            <a:xfrm>
              <a:off x="4604" y="3421"/>
              <a:ext cx="63" cy="32"/>
            </a:xfrm>
            <a:custGeom>
              <a:avLst/>
              <a:gdLst>
                <a:gd name="T0" fmla="*/ 0 w 63"/>
                <a:gd name="T1" fmla="*/ 7 h 32"/>
                <a:gd name="T2" fmla="*/ 0 w 63"/>
                <a:gd name="T3" fmla="*/ 7 h 32"/>
                <a:gd name="T4" fmla="*/ 9 w 63"/>
                <a:gd name="T5" fmla="*/ 9 h 32"/>
                <a:gd name="T6" fmla="*/ 19 w 63"/>
                <a:gd name="T7" fmla="*/ 11 h 32"/>
                <a:gd name="T8" fmla="*/ 29 w 63"/>
                <a:gd name="T9" fmla="*/ 12 h 32"/>
                <a:gd name="T10" fmla="*/ 37 w 63"/>
                <a:gd name="T11" fmla="*/ 15 h 32"/>
                <a:gd name="T12" fmla="*/ 44 w 63"/>
                <a:gd name="T13" fmla="*/ 18 h 32"/>
                <a:gd name="T14" fmla="*/ 49 w 63"/>
                <a:gd name="T15" fmla="*/ 22 h 32"/>
                <a:gd name="T16" fmla="*/ 53 w 63"/>
                <a:gd name="T17" fmla="*/ 25 h 32"/>
                <a:gd name="T18" fmla="*/ 53 w 63"/>
                <a:gd name="T19" fmla="*/ 32 h 32"/>
                <a:gd name="T20" fmla="*/ 63 w 63"/>
                <a:gd name="T21" fmla="*/ 32 h 32"/>
                <a:gd name="T22" fmla="*/ 60 w 63"/>
                <a:gd name="T23" fmla="*/ 23 h 32"/>
                <a:gd name="T24" fmla="*/ 54 w 63"/>
                <a:gd name="T25" fmla="*/ 16 h 32"/>
                <a:gd name="T26" fmla="*/ 47 w 63"/>
                <a:gd name="T27" fmla="*/ 10 h 32"/>
                <a:gd name="T28" fmla="*/ 40 w 63"/>
                <a:gd name="T29" fmla="*/ 7 h 32"/>
                <a:gd name="T30" fmla="*/ 29 w 63"/>
                <a:gd name="T31" fmla="*/ 5 h 32"/>
                <a:gd name="T32" fmla="*/ 19 w 63"/>
                <a:gd name="T33" fmla="*/ 3 h 32"/>
                <a:gd name="T34" fmla="*/ 9 w 63"/>
                <a:gd name="T35" fmla="*/ 1 h 32"/>
                <a:gd name="T36" fmla="*/ 0 w 63"/>
                <a:gd name="T37" fmla="*/ 0 h 32"/>
                <a:gd name="T38" fmla="*/ 0 w 63"/>
                <a:gd name="T39" fmla="*/ 0 h 32"/>
                <a:gd name="T40" fmla="*/ 0 w 63"/>
                <a:gd name="T41" fmla="*/ 7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7"/>
                  </a:moveTo>
                  <a:lnTo>
                    <a:pt x="0" y="7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5"/>
                  </a:lnTo>
                  <a:lnTo>
                    <a:pt x="44" y="18"/>
                  </a:lnTo>
                  <a:lnTo>
                    <a:pt x="49" y="22"/>
                  </a:lnTo>
                  <a:lnTo>
                    <a:pt x="53" y="25"/>
                  </a:lnTo>
                  <a:lnTo>
                    <a:pt x="53" y="32"/>
                  </a:lnTo>
                  <a:lnTo>
                    <a:pt x="63" y="32"/>
                  </a:lnTo>
                  <a:lnTo>
                    <a:pt x="60" y="23"/>
                  </a:lnTo>
                  <a:lnTo>
                    <a:pt x="54" y="16"/>
                  </a:lnTo>
                  <a:lnTo>
                    <a:pt x="47" y="10"/>
                  </a:lnTo>
                  <a:lnTo>
                    <a:pt x="40" y="7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7" name="Freeform 54"/>
            <p:cNvSpPr>
              <a:spLocks/>
            </p:cNvSpPr>
            <p:nvPr/>
          </p:nvSpPr>
          <p:spPr bwMode="auto">
            <a:xfrm>
              <a:off x="4544" y="3392"/>
              <a:ext cx="60" cy="36"/>
            </a:xfrm>
            <a:custGeom>
              <a:avLst/>
              <a:gdLst>
                <a:gd name="T0" fmla="*/ 10 w 60"/>
                <a:gd name="T1" fmla="*/ 12 h 36"/>
                <a:gd name="T2" fmla="*/ 3 w 60"/>
                <a:gd name="T3" fmla="*/ 14 h 36"/>
                <a:gd name="T4" fmla="*/ 8 w 60"/>
                <a:gd name="T5" fmla="*/ 21 h 36"/>
                <a:gd name="T6" fmla="*/ 15 w 60"/>
                <a:gd name="T7" fmla="*/ 25 h 36"/>
                <a:gd name="T8" fmla="*/ 21 w 60"/>
                <a:gd name="T9" fmla="*/ 27 h 36"/>
                <a:gd name="T10" fmla="*/ 27 w 60"/>
                <a:gd name="T11" fmla="*/ 30 h 36"/>
                <a:gd name="T12" fmla="*/ 34 w 60"/>
                <a:gd name="T13" fmla="*/ 31 h 36"/>
                <a:gd name="T14" fmla="*/ 43 w 60"/>
                <a:gd name="T15" fmla="*/ 32 h 36"/>
                <a:gd name="T16" fmla="*/ 50 w 60"/>
                <a:gd name="T17" fmla="*/ 35 h 36"/>
                <a:gd name="T18" fmla="*/ 60 w 60"/>
                <a:gd name="T19" fmla="*/ 36 h 36"/>
                <a:gd name="T20" fmla="*/ 60 w 60"/>
                <a:gd name="T21" fmla="*/ 29 h 36"/>
                <a:gd name="T22" fmla="*/ 50 w 60"/>
                <a:gd name="T23" fmla="*/ 27 h 36"/>
                <a:gd name="T24" fmla="*/ 43 w 60"/>
                <a:gd name="T25" fmla="*/ 25 h 36"/>
                <a:gd name="T26" fmla="*/ 34 w 60"/>
                <a:gd name="T27" fmla="*/ 23 h 36"/>
                <a:gd name="T28" fmla="*/ 29 w 60"/>
                <a:gd name="T29" fmla="*/ 22 h 36"/>
                <a:gd name="T30" fmla="*/ 23 w 60"/>
                <a:gd name="T31" fmla="*/ 20 h 36"/>
                <a:gd name="T32" fmla="*/ 17 w 60"/>
                <a:gd name="T33" fmla="*/ 17 h 36"/>
                <a:gd name="T34" fmla="*/ 12 w 60"/>
                <a:gd name="T35" fmla="*/ 13 h 36"/>
                <a:gd name="T36" fmla="*/ 8 w 60"/>
                <a:gd name="T37" fmla="*/ 9 h 36"/>
                <a:gd name="T38" fmla="*/ 0 w 60"/>
                <a:gd name="T39" fmla="*/ 12 h 36"/>
                <a:gd name="T40" fmla="*/ 8 w 60"/>
                <a:gd name="T41" fmla="*/ 9 h 36"/>
                <a:gd name="T42" fmla="*/ 0 w 60"/>
                <a:gd name="T43" fmla="*/ 0 h 36"/>
                <a:gd name="T44" fmla="*/ 0 w 60"/>
                <a:gd name="T45" fmla="*/ 12 h 36"/>
                <a:gd name="T46" fmla="*/ 10 w 60"/>
                <a:gd name="T47" fmla="*/ 12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6"/>
                <a:gd name="T74" fmla="*/ 60 w 60"/>
                <a:gd name="T75" fmla="*/ 36 h 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6">
                  <a:moveTo>
                    <a:pt x="10" y="12"/>
                  </a:moveTo>
                  <a:lnTo>
                    <a:pt x="3" y="14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7"/>
                  </a:lnTo>
                  <a:lnTo>
                    <a:pt x="27" y="30"/>
                  </a:lnTo>
                  <a:lnTo>
                    <a:pt x="34" y="31"/>
                  </a:lnTo>
                  <a:lnTo>
                    <a:pt x="43" y="32"/>
                  </a:lnTo>
                  <a:lnTo>
                    <a:pt x="50" y="35"/>
                  </a:lnTo>
                  <a:lnTo>
                    <a:pt x="60" y="36"/>
                  </a:lnTo>
                  <a:lnTo>
                    <a:pt x="60" y="29"/>
                  </a:lnTo>
                  <a:lnTo>
                    <a:pt x="50" y="27"/>
                  </a:lnTo>
                  <a:lnTo>
                    <a:pt x="43" y="25"/>
                  </a:lnTo>
                  <a:lnTo>
                    <a:pt x="34" y="23"/>
                  </a:lnTo>
                  <a:lnTo>
                    <a:pt x="29" y="22"/>
                  </a:lnTo>
                  <a:lnTo>
                    <a:pt x="23" y="20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8" name="Freeform 55"/>
            <p:cNvSpPr>
              <a:spLocks/>
            </p:cNvSpPr>
            <p:nvPr/>
          </p:nvSpPr>
          <p:spPr bwMode="auto">
            <a:xfrm>
              <a:off x="4544" y="3404"/>
              <a:ext cx="10" cy="317"/>
            </a:xfrm>
            <a:custGeom>
              <a:avLst/>
              <a:gdLst>
                <a:gd name="T0" fmla="*/ 3 w 10"/>
                <a:gd name="T1" fmla="*/ 303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8 w 10"/>
                <a:gd name="T11" fmla="*/ 308 h 317"/>
                <a:gd name="T12" fmla="*/ 0 w 10"/>
                <a:gd name="T13" fmla="*/ 305 h 317"/>
                <a:gd name="T14" fmla="*/ 0 w 10"/>
                <a:gd name="T15" fmla="*/ 317 h 317"/>
                <a:gd name="T16" fmla="*/ 8 w 10"/>
                <a:gd name="T17" fmla="*/ 308 h 317"/>
                <a:gd name="T18" fmla="*/ 3 w 10"/>
                <a:gd name="T19" fmla="*/ 303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3" y="303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8" y="308"/>
                  </a:lnTo>
                  <a:lnTo>
                    <a:pt x="0" y="305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99" name="Freeform 56"/>
            <p:cNvSpPr>
              <a:spLocks/>
            </p:cNvSpPr>
            <p:nvPr/>
          </p:nvSpPr>
          <p:spPr bwMode="auto">
            <a:xfrm>
              <a:off x="4549" y="3122"/>
              <a:ext cx="113" cy="305"/>
            </a:xfrm>
            <a:custGeom>
              <a:avLst/>
              <a:gdLst>
                <a:gd name="T0" fmla="*/ 0 w 113"/>
                <a:gd name="T1" fmla="*/ 305 h 305"/>
                <a:gd name="T2" fmla="*/ 5 w 113"/>
                <a:gd name="T3" fmla="*/ 300 h 305"/>
                <a:gd name="T4" fmla="*/ 11 w 113"/>
                <a:gd name="T5" fmla="*/ 296 h 305"/>
                <a:gd name="T6" fmla="*/ 17 w 113"/>
                <a:gd name="T7" fmla="*/ 293 h 305"/>
                <a:gd name="T8" fmla="*/ 23 w 113"/>
                <a:gd name="T9" fmla="*/ 291 h 305"/>
                <a:gd name="T10" fmla="*/ 29 w 113"/>
                <a:gd name="T11" fmla="*/ 288 h 305"/>
                <a:gd name="T12" fmla="*/ 38 w 113"/>
                <a:gd name="T13" fmla="*/ 287 h 305"/>
                <a:gd name="T14" fmla="*/ 45 w 113"/>
                <a:gd name="T15" fmla="*/ 284 h 305"/>
                <a:gd name="T16" fmla="*/ 55 w 113"/>
                <a:gd name="T17" fmla="*/ 283 h 305"/>
                <a:gd name="T18" fmla="*/ 64 w 113"/>
                <a:gd name="T19" fmla="*/ 282 h 305"/>
                <a:gd name="T20" fmla="*/ 74 w 113"/>
                <a:gd name="T21" fmla="*/ 280 h 305"/>
                <a:gd name="T22" fmla="*/ 84 w 113"/>
                <a:gd name="T23" fmla="*/ 279 h 305"/>
                <a:gd name="T24" fmla="*/ 93 w 113"/>
                <a:gd name="T25" fmla="*/ 277 h 305"/>
                <a:gd name="T26" fmla="*/ 101 w 113"/>
                <a:gd name="T27" fmla="*/ 274 h 305"/>
                <a:gd name="T28" fmla="*/ 107 w 113"/>
                <a:gd name="T29" fmla="*/ 269 h 305"/>
                <a:gd name="T30" fmla="*/ 112 w 113"/>
                <a:gd name="T31" fmla="*/ 262 h 305"/>
                <a:gd name="T32" fmla="*/ 113 w 113"/>
                <a:gd name="T33" fmla="*/ 255 h 305"/>
                <a:gd name="T34" fmla="*/ 113 w 113"/>
                <a:gd name="T35" fmla="*/ 50 h 305"/>
                <a:gd name="T36" fmla="*/ 112 w 113"/>
                <a:gd name="T37" fmla="*/ 42 h 305"/>
                <a:gd name="T38" fmla="*/ 107 w 113"/>
                <a:gd name="T39" fmla="*/ 36 h 305"/>
                <a:gd name="T40" fmla="*/ 101 w 113"/>
                <a:gd name="T41" fmla="*/ 31 h 305"/>
                <a:gd name="T42" fmla="*/ 93 w 113"/>
                <a:gd name="T43" fmla="*/ 28 h 305"/>
                <a:gd name="T44" fmla="*/ 84 w 113"/>
                <a:gd name="T45" fmla="*/ 26 h 305"/>
                <a:gd name="T46" fmla="*/ 74 w 113"/>
                <a:gd name="T47" fmla="*/ 24 h 305"/>
                <a:gd name="T48" fmla="*/ 64 w 113"/>
                <a:gd name="T49" fmla="*/ 23 h 305"/>
                <a:gd name="T50" fmla="*/ 55 w 113"/>
                <a:gd name="T51" fmla="*/ 22 h 305"/>
                <a:gd name="T52" fmla="*/ 45 w 113"/>
                <a:gd name="T53" fmla="*/ 20 h 305"/>
                <a:gd name="T54" fmla="*/ 38 w 113"/>
                <a:gd name="T55" fmla="*/ 18 h 305"/>
                <a:gd name="T56" fmla="*/ 29 w 113"/>
                <a:gd name="T57" fmla="*/ 16 h 305"/>
                <a:gd name="T58" fmla="*/ 23 w 113"/>
                <a:gd name="T59" fmla="*/ 14 h 305"/>
                <a:gd name="T60" fmla="*/ 17 w 113"/>
                <a:gd name="T61" fmla="*/ 11 h 305"/>
                <a:gd name="T62" fmla="*/ 11 w 113"/>
                <a:gd name="T63" fmla="*/ 9 h 305"/>
                <a:gd name="T64" fmla="*/ 5 w 113"/>
                <a:gd name="T65" fmla="*/ 5 h 305"/>
                <a:gd name="T66" fmla="*/ 0 w 113"/>
                <a:gd name="T67" fmla="*/ 0 h 305"/>
                <a:gd name="T68" fmla="*/ 0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5"/>
                <a:gd name="T107" fmla="*/ 113 w 113"/>
                <a:gd name="T108" fmla="*/ 305 h 30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5">
                  <a:moveTo>
                    <a:pt x="0" y="305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3"/>
                  </a:lnTo>
                  <a:lnTo>
                    <a:pt x="23" y="291"/>
                  </a:lnTo>
                  <a:lnTo>
                    <a:pt x="29" y="288"/>
                  </a:lnTo>
                  <a:lnTo>
                    <a:pt x="38" y="287"/>
                  </a:lnTo>
                  <a:lnTo>
                    <a:pt x="45" y="284"/>
                  </a:lnTo>
                  <a:lnTo>
                    <a:pt x="55" y="283"/>
                  </a:lnTo>
                  <a:lnTo>
                    <a:pt x="64" y="282"/>
                  </a:lnTo>
                  <a:lnTo>
                    <a:pt x="74" y="280"/>
                  </a:lnTo>
                  <a:lnTo>
                    <a:pt x="84" y="279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2"/>
                  </a:lnTo>
                  <a:lnTo>
                    <a:pt x="113" y="255"/>
                  </a:lnTo>
                  <a:lnTo>
                    <a:pt x="113" y="50"/>
                  </a:lnTo>
                  <a:lnTo>
                    <a:pt x="112" y="42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8"/>
                  </a:lnTo>
                  <a:lnTo>
                    <a:pt x="84" y="26"/>
                  </a:lnTo>
                  <a:lnTo>
                    <a:pt x="74" y="24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0"/>
                  </a:lnTo>
                  <a:lnTo>
                    <a:pt x="38" y="18"/>
                  </a:lnTo>
                  <a:lnTo>
                    <a:pt x="29" y="16"/>
                  </a:lnTo>
                  <a:lnTo>
                    <a:pt x="23" y="14"/>
                  </a:lnTo>
                  <a:lnTo>
                    <a:pt x="17" y="11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5"/>
                  </a:lnTo>
                  <a:close/>
                </a:path>
              </a:pathLst>
            </a:custGeom>
            <a:solidFill>
              <a:srgbClr val="8E0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0" name="Freeform 57"/>
            <p:cNvSpPr>
              <a:spLocks/>
            </p:cNvSpPr>
            <p:nvPr/>
          </p:nvSpPr>
          <p:spPr bwMode="auto">
            <a:xfrm>
              <a:off x="4547" y="3401"/>
              <a:ext cx="57" cy="29"/>
            </a:xfrm>
            <a:custGeom>
              <a:avLst/>
              <a:gdLst>
                <a:gd name="T0" fmla="*/ 57 w 57"/>
                <a:gd name="T1" fmla="*/ 0 h 29"/>
                <a:gd name="T2" fmla="*/ 57 w 57"/>
                <a:gd name="T3" fmla="*/ 0 h 29"/>
                <a:gd name="T4" fmla="*/ 47 w 57"/>
                <a:gd name="T5" fmla="*/ 1 h 29"/>
                <a:gd name="T6" fmla="*/ 40 w 57"/>
                <a:gd name="T7" fmla="*/ 4 h 29"/>
                <a:gd name="T8" fmla="*/ 31 w 57"/>
                <a:gd name="T9" fmla="*/ 5 h 29"/>
                <a:gd name="T10" fmla="*/ 24 w 57"/>
                <a:gd name="T11" fmla="*/ 8 h 29"/>
                <a:gd name="T12" fmla="*/ 18 w 57"/>
                <a:gd name="T13" fmla="*/ 11 h 29"/>
                <a:gd name="T14" fmla="*/ 12 w 57"/>
                <a:gd name="T15" fmla="*/ 13 h 29"/>
                <a:gd name="T16" fmla="*/ 5 w 57"/>
                <a:gd name="T17" fmla="*/ 17 h 29"/>
                <a:gd name="T18" fmla="*/ 0 w 57"/>
                <a:gd name="T19" fmla="*/ 23 h 29"/>
                <a:gd name="T20" fmla="*/ 5 w 57"/>
                <a:gd name="T21" fmla="*/ 29 h 29"/>
                <a:gd name="T22" fmla="*/ 9 w 57"/>
                <a:gd name="T23" fmla="*/ 25 h 29"/>
                <a:gd name="T24" fmla="*/ 14 w 57"/>
                <a:gd name="T25" fmla="*/ 21 h 29"/>
                <a:gd name="T26" fmla="*/ 20 w 57"/>
                <a:gd name="T27" fmla="*/ 18 h 29"/>
                <a:gd name="T28" fmla="*/ 26 w 57"/>
                <a:gd name="T29" fmla="*/ 16 h 29"/>
                <a:gd name="T30" fmla="*/ 31 w 57"/>
                <a:gd name="T31" fmla="*/ 13 h 29"/>
                <a:gd name="T32" fmla="*/ 40 w 57"/>
                <a:gd name="T33" fmla="*/ 12 h 29"/>
                <a:gd name="T34" fmla="*/ 47 w 57"/>
                <a:gd name="T35" fmla="*/ 9 h 29"/>
                <a:gd name="T36" fmla="*/ 57 w 57"/>
                <a:gd name="T37" fmla="*/ 8 h 29"/>
                <a:gd name="T38" fmla="*/ 57 w 57"/>
                <a:gd name="T39" fmla="*/ 8 h 29"/>
                <a:gd name="T40" fmla="*/ 57 w 57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3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1" name="Freeform 58"/>
            <p:cNvSpPr>
              <a:spLocks/>
            </p:cNvSpPr>
            <p:nvPr/>
          </p:nvSpPr>
          <p:spPr bwMode="auto">
            <a:xfrm>
              <a:off x="4604" y="3377"/>
              <a:ext cx="63" cy="32"/>
            </a:xfrm>
            <a:custGeom>
              <a:avLst/>
              <a:gdLst>
                <a:gd name="T0" fmla="*/ 53 w 63"/>
                <a:gd name="T1" fmla="*/ 0 h 32"/>
                <a:gd name="T2" fmla="*/ 53 w 63"/>
                <a:gd name="T3" fmla="*/ 0 h 32"/>
                <a:gd name="T4" fmla="*/ 53 w 63"/>
                <a:gd name="T5" fmla="*/ 6 h 32"/>
                <a:gd name="T6" fmla="*/ 49 w 63"/>
                <a:gd name="T7" fmla="*/ 11 h 32"/>
                <a:gd name="T8" fmla="*/ 44 w 63"/>
                <a:gd name="T9" fmla="*/ 15 h 32"/>
                <a:gd name="T10" fmla="*/ 37 w 63"/>
                <a:gd name="T11" fmla="*/ 18 h 32"/>
                <a:gd name="T12" fmla="*/ 29 w 63"/>
                <a:gd name="T13" fmla="*/ 20 h 32"/>
                <a:gd name="T14" fmla="*/ 19 w 63"/>
                <a:gd name="T15" fmla="*/ 22 h 32"/>
                <a:gd name="T16" fmla="*/ 9 w 63"/>
                <a:gd name="T17" fmla="*/ 23 h 32"/>
                <a:gd name="T18" fmla="*/ 0 w 63"/>
                <a:gd name="T19" fmla="*/ 24 h 32"/>
                <a:gd name="T20" fmla="*/ 0 w 63"/>
                <a:gd name="T21" fmla="*/ 32 h 32"/>
                <a:gd name="T22" fmla="*/ 9 w 63"/>
                <a:gd name="T23" fmla="*/ 31 h 32"/>
                <a:gd name="T24" fmla="*/ 19 w 63"/>
                <a:gd name="T25" fmla="*/ 29 h 32"/>
                <a:gd name="T26" fmla="*/ 29 w 63"/>
                <a:gd name="T27" fmla="*/ 28 h 32"/>
                <a:gd name="T28" fmla="*/ 40 w 63"/>
                <a:gd name="T29" fmla="*/ 25 h 32"/>
                <a:gd name="T30" fmla="*/ 47 w 63"/>
                <a:gd name="T31" fmla="*/ 23 h 32"/>
                <a:gd name="T32" fmla="*/ 54 w 63"/>
                <a:gd name="T33" fmla="*/ 16 h 32"/>
                <a:gd name="T34" fmla="*/ 60 w 63"/>
                <a:gd name="T35" fmla="*/ 9 h 32"/>
                <a:gd name="T36" fmla="*/ 63 w 63"/>
                <a:gd name="T37" fmla="*/ 0 h 32"/>
                <a:gd name="T38" fmla="*/ 63 w 63"/>
                <a:gd name="T39" fmla="*/ 0 h 32"/>
                <a:gd name="T40" fmla="*/ 5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8"/>
                  </a:lnTo>
                  <a:lnTo>
                    <a:pt x="29" y="20"/>
                  </a:lnTo>
                  <a:lnTo>
                    <a:pt x="19" y="22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8"/>
                  </a:lnTo>
                  <a:lnTo>
                    <a:pt x="40" y="25"/>
                  </a:lnTo>
                  <a:lnTo>
                    <a:pt x="47" y="23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2" name="Freeform 59"/>
            <p:cNvSpPr>
              <a:spLocks/>
            </p:cNvSpPr>
            <p:nvPr/>
          </p:nvSpPr>
          <p:spPr bwMode="auto">
            <a:xfrm>
              <a:off x="4657" y="3172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5"/>
                <a:gd name="T23" fmla="*/ 10 w 10"/>
                <a:gd name="T24" fmla="*/ 205 h 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3" name="Freeform 60"/>
            <p:cNvSpPr>
              <a:spLocks/>
            </p:cNvSpPr>
            <p:nvPr/>
          </p:nvSpPr>
          <p:spPr bwMode="auto">
            <a:xfrm>
              <a:off x="4604" y="3140"/>
              <a:ext cx="63" cy="32"/>
            </a:xfrm>
            <a:custGeom>
              <a:avLst/>
              <a:gdLst>
                <a:gd name="T0" fmla="*/ 0 w 63"/>
                <a:gd name="T1" fmla="*/ 8 h 32"/>
                <a:gd name="T2" fmla="*/ 0 w 63"/>
                <a:gd name="T3" fmla="*/ 8 h 32"/>
                <a:gd name="T4" fmla="*/ 9 w 63"/>
                <a:gd name="T5" fmla="*/ 9 h 32"/>
                <a:gd name="T6" fmla="*/ 19 w 63"/>
                <a:gd name="T7" fmla="*/ 10 h 32"/>
                <a:gd name="T8" fmla="*/ 29 w 63"/>
                <a:gd name="T9" fmla="*/ 11 h 32"/>
                <a:gd name="T10" fmla="*/ 37 w 63"/>
                <a:gd name="T11" fmla="*/ 14 h 32"/>
                <a:gd name="T12" fmla="*/ 44 w 63"/>
                <a:gd name="T13" fmla="*/ 17 h 32"/>
                <a:gd name="T14" fmla="*/ 49 w 63"/>
                <a:gd name="T15" fmla="*/ 20 h 32"/>
                <a:gd name="T16" fmla="*/ 53 w 63"/>
                <a:gd name="T17" fmla="*/ 26 h 32"/>
                <a:gd name="T18" fmla="*/ 53 w 63"/>
                <a:gd name="T19" fmla="*/ 32 h 32"/>
                <a:gd name="T20" fmla="*/ 63 w 63"/>
                <a:gd name="T21" fmla="*/ 32 h 32"/>
                <a:gd name="T22" fmla="*/ 60 w 63"/>
                <a:gd name="T23" fmla="*/ 23 h 32"/>
                <a:gd name="T24" fmla="*/ 54 w 63"/>
                <a:gd name="T25" fmla="*/ 15 h 32"/>
                <a:gd name="T26" fmla="*/ 47 w 63"/>
                <a:gd name="T27" fmla="*/ 9 h 32"/>
                <a:gd name="T28" fmla="*/ 40 w 63"/>
                <a:gd name="T29" fmla="*/ 6 h 32"/>
                <a:gd name="T30" fmla="*/ 29 w 63"/>
                <a:gd name="T31" fmla="*/ 4 h 32"/>
                <a:gd name="T32" fmla="*/ 19 w 63"/>
                <a:gd name="T33" fmla="*/ 2 h 32"/>
                <a:gd name="T34" fmla="*/ 9 w 63"/>
                <a:gd name="T35" fmla="*/ 1 h 32"/>
                <a:gd name="T36" fmla="*/ 0 w 63"/>
                <a:gd name="T37" fmla="*/ 0 h 32"/>
                <a:gd name="T38" fmla="*/ 0 w 63"/>
                <a:gd name="T39" fmla="*/ 0 h 32"/>
                <a:gd name="T40" fmla="*/ 0 w 63"/>
                <a:gd name="T41" fmla="*/ 8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0"/>
                  </a:lnTo>
                  <a:lnTo>
                    <a:pt x="29" y="11"/>
                  </a:lnTo>
                  <a:lnTo>
                    <a:pt x="37" y="14"/>
                  </a:lnTo>
                  <a:lnTo>
                    <a:pt x="44" y="17"/>
                  </a:lnTo>
                  <a:lnTo>
                    <a:pt x="49" y="20"/>
                  </a:lnTo>
                  <a:lnTo>
                    <a:pt x="53" y="26"/>
                  </a:lnTo>
                  <a:lnTo>
                    <a:pt x="53" y="32"/>
                  </a:lnTo>
                  <a:lnTo>
                    <a:pt x="63" y="32"/>
                  </a:lnTo>
                  <a:lnTo>
                    <a:pt x="60" y="23"/>
                  </a:lnTo>
                  <a:lnTo>
                    <a:pt x="54" y="15"/>
                  </a:lnTo>
                  <a:lnTo>
                    <a:pt x="47" y="9"/>
                  </a:lnTo>
                  <a:lnTo>
                    <a:pt x="40" y="6"/>
                  </a:lnTo>
                  <a:lnTo>
                    <a:pt x="29" y="4"/>
                  </a:lnTo>
                  <a:lnTo>
                    <a:pt x="19" y="2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4" name="Freeform 61"/>
            <p:cNvSpPr>
              <a:spLocks/>
            </p:cNvSpPr>
            <p:nvPr/>
          </p:nvSpPr>
          <p:spPr bwMode="auto">
            <a:xfrm>
              <a:off x="4544" y="3110"/>
              <a:ext cx="60" cy="38"/>
            </a:xfrm>
            <a:custGeom>
              <a:avLst/>
              <a:gdLst>
                <a:gd name="T0" fmla="*/ 10 w 60"/>
                <a:gd name="T1" fmla="*/ 12 h 38"/>
                <a:gd name="T2" fmla="*/ 3 w 60"/>
                <a:gd name="T3" fmla="*/ 14 h 38"/>
                <a:gd name="T4" fmla="*/ 8 w 60"/>
                <a:gd name="T5" fmla="*/ 21 h 38"/>
                <a:gd name="T6" fmla="*/ 15 w 60"/>
                <a:gd name="T7" fmla="*/ 25 h 38"/>
                <a:gd name="T8" fmla="*/ 21 w 60"/>
                <a:gd name="T9" fmla="*/ 27 h 38"/>
                <a:gd name="T10" fmla="*/ 27 w 60"/>
                <a:gd name="T11" fmla="*/ 30 h 38"/>
                <a:gd name="T12" fmla="*/ 34 w 60"/>
                <a:gd name="T13" fmla="*/ 32 h 38"/>
                <a:gd name="T14" fmla="*/ 43 w 60"/>
                <a:gd name="T15" fmla="*/ 34 h 38"/>
                <a:gd name="T16" fmla="*/ 50 w 60"/>
                <a:gd name="T17" fmla="*/ 36 h 38"/>
                <a:gd name="T18" fmla="*/ 60 w 60"/>
                <a:gd name="T19" fmla="*/ 38 h 38"/>
                <a:gd name="T20" fmla="*/ 60 w 60"/>
                <a:gd name="T21" fmla="*/ 30 h 38"/>
                <a:gd name="T22" fmla="*/ 50 w 60"/>
                <a:gd name="T23" fmla="*/ 28 h 38"/>
                <a:gd name="T24" fmla="*/ 43 w 60"/>
                <a:gd name="T25" fmla="*/ 26 h 38"/>
                <a:gd name="T26" fmla="*/ 34 w 60"/>
                <a:gd name="T27" fmla="*/ 25 h 38"/>
                <a:gd name="T28" fmla="*/ 29 w 60"/>
                <a:gd name="T29" fmla="*/ 22 h 38"/>
                <a:gd name="T30" fmla="*/ 23 w 60"/>
                <a:gd name="T31" fmla="*/ 19 h 38"/>
                <a:gd name="T32" fmla="*/ 17 w 60"/>
                <a:gd name="T33" fmla="*/ 17 h 38"/>
                <a:gd name="T34" fmla="*/ 12 w 60"/>
                <a:gd name="T35" fmla="*/ 13 h 38"/>
                <a:gd name="T36" fmla="*/ 8 w 60"/>
                <a:gd name="T37" fmla="*/ 9 h 38"/>
                <a:gd name="T38" fmla="*/ 0 w 60"/>
                <a:gd name="T39" fmla="*/ 12 h 38"/>
                <a:gd name="T40" fmla="*/ 8 w 60"/>
                <a:gd name="T41" fmla="*/ 9 h 38"/>
                <a:gd name="T42" fmla="*/ 0 w 60"/>
                <a:gd name="T43" fmla="*/ 0 h 38"/>
                <a:gd name="T44" fmla="*/ 0 w 60"/>
                <a:gd name="T45" fmla="*/ 12 h 38"/>
                <a:gd name="T46" fmla="*/ 10 w 60"/>
                <a:gd name="T47" fmla="*/ 12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8"/>
                <a:gd name="T74" fmla="*/ 60 w 60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8">
                  <a:moveTo>
                    <a:pt x="10" y="12"/>
                  </a:moveTo>
                  <a:lnTo>
                    <a:pt x="3" y="14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7"/>
                  </a:lnTo>
                  <a:lnTo>
                    <a:pt x="27" y="30"/>
                  </a:lnTo>
                  <a:lnTo>
                    <a:pt x="34" y="32"/>
                  </a:lnTo>
                  <a:lnTo>
                    <a:pt x="43" y="34"/>
                  </a:lnTo>
                  <a:lnTo>
                    <a:pt x="50" y="36"/>
                  </a:lnTo>
                  <a:lnTo>
                    <a:pt x="60" y="38"/>
                  </a:lnTo>
                  <a:lnTo>
                    <a:pt x="60" y="30"/>
                  </a:lnTo>
                  <a:lnTo>
                    <a:pt x="50" y="28"/>
                  </a:lnTo>
                  <a:lnTo>
                    <a:pt x="43" y="26"/>
                  </a:lnTo>
                  <a:lnTo>
                    <a:pt x="34" y="25"/>
                  </a:lnTo>
                  <a:lnTo>
                    <a:pt x="29" y="22"/>
                  </a:lnTo>
                  <a:lnTo>
                    <a:pt x="23" y="19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5" name="Freeform 62"/>
            <p:cNvSpPr>
              <a:spLocks/>
            </p:cNvSpPr>
            <p:nvPr/>
          </p:nvSpPr>
          <p:spPr bwMode="auto">
            <a:xfrm>
              <a:off x="4544" y="3122"/>
              <a:ext cx="10" cy="317"/>
            </a:xfrm>
            <a:custGeom>
              <a:avLst/>
              <a:gdLst>
                <a:gd name="T0" fmla="*/ 3 w 10"/>
                <a:gd name="T1" fmla="*/ 302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8 w 10"/>
                <a:gd name="T11" fmla="*/ 308 h 317"/>
                <a:gd name="T12" fmla="*/ 0 w 10"/>
                <a:gd name="T13" fmla="*/ 305 h 317"/>
                <a:gd name="T14" fmla="*/ 0 w 10"/>
                <a:gd name="T15" fmla="*/ 317 h 317"/>
                <a:gd name="T16" fmla="*/ 8 w 10"/>
                <a:gd name="T17" fmla="*/ 308 h 317"/>
                <a:gd name="T18" fmla="*/ 3 w 10"/>
                <a:gd name="T19" fmla="*/ 302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3" y="302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8" y="308"/>
                  </a:lnTo>
                  <a:lnTo>
                    <a:pt x="0" y="305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6" name="Freeform 63"/>
            <p:cNvSpPr>
              <a:spLocks/>
            </p:cNvSpPr>
            <p:nvPr/>
          </p:nvSpPr>
          <p:spPr bwMode="auto">
            <a:xfrm>
              <a:off x="4549" y="2842"/>
              <a:ext cx="113" cy="306"/>
            </a:xfrm>
            <a:custGeom>
              <a:avLst/>
              <a:gdLst>
                <a:gd name="T0" fmla="*/ 0 w 113"/>
                <a:gd name="T1" fmla="*/ 306 h 306"/>
                <a:gd name="T2" fmla="*/ 5 w 113"/>
                <a:gd name="T3" fmla="*/ 300 h 306"/>
                <a:gd name="T4" fmla="*/ 11 w 113"/>
                <a:gd name="T5" fmla="*/ 296 h 306"/>
                <a:gd name="T6" fmla="*/ 17 w 113"/>
                <a:gd name="T7" fmla="*/ 294 h 306"/>
                <a:gd name="T8" fmla="*/ 23 w 113"/>
                <a:gd name="T9" fmla="*/ 291 h 306"/>
                <a:gd name="T10" fmla="*/ 29 w 113"/>
                <a:gd name="T11" fmla="*/ 289 h 306"/>
                <a:gd name="T12" fmla="*/ 38 w 113"/>
                <a:gd name="T13" fmla="*/ 287 h 306"/>
                <a:gd name="T14" fmla="*/ 45 w 113"/>
                <a:gd name="T15" fmla="*/ 286 h 306"/>
                <a:gd name="T16" fmla="*/ 55 w 113"/>
                <a:gd name="T17" fmla="*/ 285 h 306"/>
                <a:gd name="T18" fmla="*/ 64 w 113"/>
                <a:gd name="T19" fmla="*/ 284 h 306"/>
                <a:gd name="T20" fmla="*/ 74 w 113"/>
                <a:gd name="T21" fmla="*/ 281 h 306"/>
                <a:gd name="T22" fmla="*/ 84 w 113"/>
                <a:gd name="T23" fmla="*/ 280 h 306"/>
                <a:gd name="T24" fmla="*/ 93 w 113"/>
                <a:gd name="T25" fmla="*/ 277 h 306"/>
                <a:gd name="T26" fmla="*/ 101 w 113"/>
                <a:gd name="T27" fmla="*/ 274 h 306"/>
                <a:gd name="T28" fmla="*/ 107 w 113"/>
                <a:gd name="T29" fmla="*/ 269 h 306"/>
                <a:gd name="T30" fmla="*/ 112 w 113"/>
                <a:gd name="T31" fmla="*/ 263 h 306"/>
                <a:gd name="T32" fmla="*/ 113 w 113"/>
                <a:gd name="T33" fmla="*/ 255 h 306"/>
                <a:gd name="T34" fmla="*/ 113 w 113"/>
                <a:gd name="T35" fmla="*/ 51 h 306"/>
                <a:gd name="T36" fmla="*/ 112 w 113"/>
                <a:gd name="T37" fmla="*/ 43 h 306"/>
                <a:gd name="T38" fmla="*/ 107 w 113"/>
                <a:gd name="T39" fmla="*/ 36 h 306"/>
                <a:gd name="T40" fmla="*/ 101 w 113"/>
                <a:gd name="T41" fmla="*/ 31 h 306"/>
                <a:gd name="T42" fmla="*/ 93 w 113"/>
                <a:gd name="T43" fmla="*/ 29 h 306"/>
                <a:gd name="T44" fmla="*/ 84 w 113"/>
                <a:gd name="T45" fmla="*/ 26 h 306"/>
                <a:gd name="T46" fmla="*/ 74 w 113"/>
                <a:gd name="T47" fmla="*/ 25 h 306"/>
                <a:gd name="T48" fmla="*/ 64 w 113"/>
                <a:gd name="T49" fmla="*/ 23 h 306"/>
                <a:gd name="T50" fmla="*/ 55 w 113"/>
                <a:gd name="T51" fmla="*/ 22 h 306"/>
                <a:gd name="T52" fmla="*/ 45 w 113"/>
                <a:gd name="T53" fmla="*/ 21 h 306"/>
                <a:gd name="T54" fmla="*/ 38 w 113"/>
                <a:gd name="T55" fmla="*/ 18 h 306"/>
                <a:gd name="T56" fmla="*/ 29 w 113"/>
                <a:gd name="T57" fmla="*/ 17 h 306"/>
                <a:gd name="T58" fmla="*/ 23 w 113"/>
                <a:gd name="T59" fmla="*/ 14 h 306"/>
                <a:gd name="T60" fmla="*/ 17 w 113"/>
                <a:gd name="T61" fmla="*/ 12 h 306"/>
                <a:gd name="T62" fmla="*/ 11 w 113"/>
                <a:gd name="T63" fmla="*/ 9 h 306"/>
                <a:gd name="T64" fmla="*/ 5 w 113"/>
                <a:gd name="T65" fmla="*/ 5 h 306"/>
                <a:gd name="T66" fmla="*/ 0 w 113"/>
                <a:gd name="T67" fmla="*/ 0 h 306"/>
                <a:gd name="T68" fmla="*/ 0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6"/>
                <a:gd name="T107" fmla="*/ 113 w 113"/>
                <a:gd name="T108" fmla="*/ 306 h 3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6">
                  <a:moveTo>
                    <a:pt x="0" y="306"/>
                  </a:moveTo>
                  <a:lnTo>
                    <a:pt x="5" y="300"/>
                  </a:lnTo>
                  <a:lnTo>
                    <a:pt x="11" y="296"/>
                  </a:lnTo>
                  <a:lnTo>
                    <a:pt x="17" y="294"/>
                  </a:lnTo>
                  <a:lnTo>
                    <a:pt x="23" y="291"/>
                  </a:lnTo>
                  <a:lnTo>
                    <a:pt x="29" y="289"/>
                  </a:lnTo>
                  <a:lnTo>
                    <a:pt x="38" y="287"/>
                  </a:lnTo>
                  <a:lnTo>
                    <a:pt x="45" y="286"/>
                  </a:lnTo>
                  <a:lnTo>
                    <a:pt x="55" y="285"/>
                  </a:lnTo>
                  <a:lnTo>
                    <a:pt x="64" y="284"/>
                  </a:lnTo>
                  <a:lnTo>
                    <a:pt x="74" y="281"/>
                  </a:lnTo>
                  <a:lnTo>
                    <a:pt x="84" y="280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3"/>
                  </a:lnTo>
                  <a:lnTo>
                    <a:pt x="113" y="255"/>
                  </a:lnTo>
                  <a:lnTo>
                    <a:pt x="113" y="51"/>
                  </a:lnTo>
                  <a:lnTo>
                    <a:pt x="112" y="43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9"/>
                  </a:lnTo>
                  <a:lnTo>
                    <a:pt x="84" y="26"/>
                  </a:lnTo>
                  <a:lnTo>
                    <a:pt x="74" y="25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2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6"/>
                  </a:lnTo>
                  <a:close/>
                </a:path>
              </a:pathLst>
            </a:custGeom>
            <a:solidFill>
              <a:srgbClr val="333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7" name="Freeform 64"/>
            <p:cNvSpPr>
              <a:spLocks/>
            </p:cNvSpPr>
            <p:nvPr/>
          </p:nvSpPr>
          <p:spPr bwMode="auto">
            <a:xfrm>
              <a:off x="4547" y="3123"/>
              <a:ext cx="57" cy="27"/>
            </a:xfrm>
            <a:custGeom>
              <a:avLst/>
              <a:gdLst>
                <a:gd name="T0" fmla="*/ 57 w 57"/>
                <a:gd name="T1" fmla="*/ 0 h 27"/>
                <a:gd name="T2" fmla="*/ 57 w 57"/>
                <a:gd name="T3" fmla="*/ 0 h 27"/>
                <a:gd name="T4" fmla="*/ 47 w 57"/>
                <a:gd name="T5" fmla="*/ 1 h 27"/>
                <a:gd name="T6" fmla="*/ 40 w 57"/>
                <a:gd name="T7" fmla="*/ 3 h 27"/>
                <a:gd name="T8" fmla="*/ 31 w 57"/>
                <a:gd name="T9" fmla="*/ 4 h 27"/>
                <a:gd name="T10" fmla="*/ 24 w 57"/>
                <a:gd name="T11" fmla="*/ 6 h 27"/>
                <a:gd name="T12" fmla="*/ 18 w 57"/>
                <a:gd name="T13" fmla="*/ 9 h 27"/>
                <a:gd name="T14" fmla="*/ 12 w 57"/>
                <a:gd name="T15" fmla="*/ 12 h 27"/>
                <a:gd name="T16" fmla="*/ 5 w 57"/>
                <a:gd name="T17" fmla="*/ 15 h 27"/>
                <a:gd name="T18" fmla="*/ 0 w 57"/>
                <a:gd name="T19" fmla="*/ 22 h 27"/>
                <a:gd name="T20" fmla="*/ 5 w 57"/>
                <a:gd name="T21" fmla="*/ 27 h 27"/>
                <a:gd name="T22" fmla="*/ 9 w 57"/>
                <a:gd name="T23" fmla="*/ 23 h 27"/>
                <a:gd name="T24" fmla="*/ 14 w 57"/>
                <a:gd name="T25" fmla="*/ 19 h 27"/>
                <a:gd name="T26" fmla="*/ 20 w 57"/>
                <a:gd name="T27" fmla="*/ 17 h 27"/>
                <a:gd name="T28" fmla="*/ 26 w 57"/>
                <a:gd name="T29" fmla="*/ 14 h 27"/>
                <a:gd name="T30" fmla="*/ 31 w 57"/>
                <a:gd name="T31" fmla="*/ 12 h 27"/>
                <a:gd name="T32" fmla="*/ 40 w 57"/>
                <a:gd name="T33" fmla="*/ 10 h 27"/>
                <a:gd name="T34" fmla="*/ 47 w 57"/>
                <a:gd name="T35" fmla="*/ 9 h 27"/>
                <a:gd name="T36" fmla="*/ 57 w 57"/>
                <a:gd name="T37" fmla="*/ 8 h 27"/>
                <a:gd name="T38" fmla="*/ 57 w 57"/>
                <a:gd name="T39" fmla="*/ 8 h 27"/>
                <a:gd name="T40" fmla="*/ 57 w 57"/>
                <a:gd name="T41" fmla="*/ 0 h 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7"/>
                <a:gd name="T65" fmla="*/ 57 w 57"/>
                <a:gd name="T66" fmla="*/ 27 h 2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7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3"/>
                  </a:lnTo>
                  <a:lnTo>
                    <a:pt x="31" y="4"/>
                  </a:lnTo>
                  <a:lnTo>
                    <a:pt x="24" y="6"/>
                  </a:lnTo>
                  <a:lnTo>
                    <a:pt x="18" y="9"/>
                  </a:lnTo>
                  <a:lnTo>
                    <a:pt x="12" y="12"/>
                  </a:lnTo>
                  <a:lnTo>
                    <a:pt x="5" y="15"/>
                  </a:lnTo>
                  <a:lnTo>
                    <a:pt x="0" y="22"/>
                  </a:lnTo>
                  <a:lnTo>
                    <a:pt x="5" y="27"/>
                  </a:lnTo>
                  <a:lnTo>
                    <a:pt x="9" y="23"/>
                  </a:lnTo>
                  <a:lnTo>
                    <a:pt x="14" y="19"/>
                  </a:lnTo>
                  <a:lnTo>
                    <a:pt x="20" y="17"/>
                  </a:lnTo>
                  <a:lnTo>
                    <a:pt x="26" y="14"/>
                  </a:lnTo>
                  <a:lnTo>
                    <a:pt x="31" y="12"/>
                  </a:lnTo>
                  <a:lnTo>
                    <a:pt x="40" y="10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8" name="Freeform 65"/>
            <p:cNvSpPr>
              <a:spLocks/>
            </p:cNvSpPr>
            <p:nvPr/>
          </p:nvSpPr>
          <p:spPr bwMode="auto">
            <a:xfrm>
              <a:off x="4604" y="3097"/>
              <a:ext cx="63" cy="34"/>
            </a:xfrm>
            <a:custGeom>
              <a:avLst/>
              <a:gdLst>
                <a:gd name="T0" fmla="*/ 53 w 63"/>
                <a:gd name="T1" fmla="*/ 0 h 34"/>
                <a:gd name="T2" fmla="*/ 53 w 63"/>
                <a:gd name="T3" fmla="*/ 0 h 34"/>
                <a:gd name="T4" fmla="*/ 53 w 63"/>
                <a:gd name="T5" fmla="*/ 7 h 34"/>
                <a:gd name="T6" fmla="*/ 49 w 63"/>
                <a:gd name="T7" fmla="*/ 12 h 34"/>
                <a:gd name="T8" fmla="*/ 44 w 63"/>
                <a:gd name="T9" fmla="*/ 16 h 34"/>
                <a:gd name="T10" fmla="*/ 37 w 63"/>
                <a:gd name="T11" fmla="*/ 18 h 34"/>
                <a:gd name="T12" fmla="*/ 29 w 63"/>
                <a:gd name="T13" fmla="*/ 21 h 34"/>
                <a:gd name="T14" fmla="*/ 19 w 63"/>
                <a:gd name="T15" fmla="*/ 22 h 34"/>
                <a:gd name="T16" fmla="*/ 9 w 63"/>
                <a:gd name="T17" fmla="*/ 25 h 34"/>
                <a:gd name="T18" fmla="*/ 0 w 63"/>
                <a:gd name="T19" fmla="*/ 26 h 34"/>
                <a:gd name="T20" fmla="*/ 0 w 63"/>
                <a:gd name="T21" fmla="*/ 34 h 34"/>
                <a:gd name="T22" fmla="*/ 9 w 63"/>
                <a:gd name="T23" fmla="*/ 32 h 34"/>
                <a:gd name="T24" fmla="*/ 19 w 63"/>
                <a:gd name="T25" fmla="*/ 30 h 34"/>
                <a:gd name="T26" fmla="*/ 29 w 63"/>
                <a:gd name="T27" fmla="*/ 29 h 34"/>
                <a:gd name="T28" fmla="*/ 40 w 63"/>
                <a:gd name="T29" fmla="*/ 26 h 34"/>
                <a:gd name="T30" fmla="*/ 47 w 63"/>
                <a:gd name="T31" fmla="*/ 23 h 34"/>
                <a:gd name="T32" fmla="*/ 54 w 63"/>
                <a:gd name="T33" fmla="*/ 17 h 34"/>
                <a:gd name="T34" fmla="*/ 60 w 63"/>
                <a:gd name="T35" fmla="*/ 9 h 34"/>
                <a:gd name="T36" fmla="*/ 63 w 63"/>
                <a:gd name="T37" fmla="*/ 0 h 34"/>
                <a:gd name="T38" fmla="*/ 63 w 63"/>
                <a:gd name="T39" fmla="*/ 0 h 34"/>
                <a:gd name="T40" fmla="*/ 53 w 63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4"/>
                <a:gd name="T65" fmla="*/ 63 w 63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4">
                  <a:moveTo>
                    <a:pt x="53" y="0"/>
                  </a:moveTo>
                  <a:lnTo>
                    <a:pt x="53" y="0"/>
                  </a:lnTo>
                  <a:lnTo>
                    <a:pt x="53" y="7"/>
                  </a:lnTo>
                  <a:lnTo>
                    <a:pt x="49" y="12"/>
                  </a:lnTo>
                  <a:lnTo>
                    <a:pt x="44" y="16"/>
                  </a:lnTo>
                  <a:lnTo>
                    <a:pt x="37" y="18"/>
                  </a:lnTo>
                  <a:lnTo>
                    <a:pt x="29" y="21"/>
                  </a:lnTo>
                  <a:lnTo>
                    <a:pt x="19" y="22"/>
                  </a:lnTo>
                  <a:lnTo>
                    <a:pt x="9" y="25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9" y="32"/>
                  </a:lnTo>
                  <a:lnTo>
                    <a:pt x="19" y="30"/>
                  </a:lnTo>
                  <a:lnTo>
                    <a:pt x="29" y="29"/>
                  </a:lnTo>
                  <a:lnTo>
                    <a:pt x="40" y="26"/>
                  </a:lnTo>
                  <a:lnTo>
                    <a:pt x="47" y="23"/>
                  </a:lnTo>
                  <a:lnTo>
                    <a:pt x="54" y="17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9" name="Freeform 66"/>
            <p:cNvSpPr>
              <a:spLocks/>
            </p:cNvSpPr>
            <p:nvPr/>
          </p:nvSpPr>
          <p:spPr bwMode="auto">
            <a:xfrm>
              <a:off x="4657" y="2893"/>
              <a:ext cx="10" cy="204"/>
            </a:xfrm>
            <a:custGeom>
              <a:avLst/>
              <a:gdLst>
                <a:gd name="T0" fmla="*/ 0 w 10"/>
                <a:gd name="T1" fmla="*/ 0 h 204"/>
                <a:gd name="T2" fmla="*/ 0 w 10"/>
                <a:gd name="T3" fmla="*/ 0 h 204"/>
                <a:gd name="T4" fmla="*/ 0 w 10"/>
                <a:gd name="T5" fmla="*/ 204 h 204"/>
                <a:gd name="T6" fmla="*/ 10 w 10"/>
                <a:gd name="T7" fmla="*/ 204 h 204"/>
                <a:gd name="T8" fmla="*/ 10 w 10"/>
                <a:gd name="T9" fmla="*/ 0 h 204"/>
                <a:gd name="T10" fmla="*/ 10 w 10"/>
                <a:gd name="T11" fmla="*/ 0 h 204"/>
                <a:gd name="T12" fmla="*/ 0 w 10"/>
                <a:gd name="T13" fmla="*/ 0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4"/>
                <a:gd name="T23" fmla="*/ 10 w 10"/>
                <a:gd name="T24" fmla="*/ 204 h 2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4">
                  <a:moveTo>
                    <a:pt x="0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0" y="20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0" name="Freeform 67"/>
            <p:cNvSpPr>
              <a:spLocks/>
            </p:cNvSpPr>
            <p:nvPr/>
          </p:nvSpPr>
          <p:spPr bwMode="auto">
            <a:xfrm>
              <a:off x="4604" y="2860"/>
              <a:ext cx="63" cy="33"/>
            </a:xfrm>
            <a:custGeom>
              <a:avLst/>
              <a:gdLst>
                <a:gd name="T0" fmla="*/ 0 w 63"/>
                <a:gd name="T1" fmla="*/ 8 h 33"/>
                <a:gd name="T2" fmla="*/ 0 w 63"/>
                <a:gd name="T3" fmla="*/ 8 h 33"/>
                <a:gd name="T4" fmla="*/ 9 w 63"/>
                <a:gd name="T5" fmla="*/ 9 h 33"/>
                <a:gd name="T6" fmla="*/ 19 w 63"/>
                <a:gd name="T7" fmla="*/ 11 h 33"/>
                <a:gd name="T8" fmla="*/ 29 w 63"/>
                <a:gd name="T9" fmla="*/ 12 h 33"/>
                <a:gd name="T10" fmla="*/ 37 w 63"/>
                <a:gd name="T11" fmla="*/ 15 h 33"/>
                <a:gd name="T12" fmla="*/ 44 w 63"/>
                <a:gd name="T13" fmla="*/ 17 h 33"/>
                <a:gd name="T14" fmla="*/ 49 w 63"/>
                <a:gd name="T15" fmla="*/ 21 h 33"/>
                <a:gd name="T16" fmla="*/ 53 w 63"/>
                <a:gd name="T17" fmla="*/ 26 h 33"/>
                <a:gd name="T18" fmla="*/ 53 w 63"/>
                <a:gd name="T19" fmla="*/ 33 h 33"/>
                <a:gd name="T20" fmla="*/ 63 w 63"/>
                <a:gd name="T21" fmla="*/ 33 h 33"/>
                <a:gd name="T22" fmla="*/ 60 w 63"/>
                <a:gd name="T23" fmla="*/ 24 h 33"/>
                <a:gd name="T24" fmla="*/ 54 w 63"/>
                <a:gd name="T25" fmla="*/ 16 h 33"/>
                <a:gd name="T26" fmla="*/ 47 w 63"/>
                <a:gd name="T27" fmla="*/ 9 h 33"/>
                <a:gd name="T28" fmla="*/ 40 w 63"/>
                <a:gd name="T29" fmla="*/ 7 h 33"/>
                <a:gd name="T30" fmla="*/ 29 w 63"/>
                <a:gd name="T31" fmla="*/ 4 h 33"/>
                <a:gd name="T32" fmla="*/ 19 w 63"/>
                <a:gd name="T33" fmla="*/ 3 h 33"/>
                <a:gd name="T34" fmla="*/ 9 w 63"/>
                <a:gd name="T35" fmla="*/ 2 h 33"/>
                <a:gd name="T36" fmla="*/ 0 w 63"/>
                <a:gd name="T37" fmla="*/ 0 h 33"/>
                <a:gd name="T38" fmla="*/ 0 w 63"/>
                <a:gd name="T39" fmla="*/ 0 h 33"/>
                <a:gd name="T40" fmla="*/ 0 w 63"/>
                <a:gd name="T41" fmla="*/ 8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5"/>
                  </a:lnTo>
                  <a:lnTo>
                    <a:pt x="44" y="17"/>
                  </a:lnTo>
                  <a:lnTo>
                    <a:pt x="49" y="21"/>
                  </a:lnTo>
                  <a:lnTo>
                    <a:pt x="53" y="26"/>
                  </a:lnTo>
                  <a:lnTo>
                    <a:pt x="53" y="33"/>
                  </a:lnTo>
                  <a:lnTo>
                    <a:pt x="63" y="33"/>
                  </a:lnTo>
                  <a:lnTo>
                    <a:pt x="60" y="24"/>
                  </a:lnTo>
                  <a:lnTo>
                    <a:pt x="54" y="16"/>
                  </a:lnTo>
                  <a:lnTo>
                    <a:pt x="47" y="9"/>
                  </a:lnTo>
                  <a:lnTo>
                    <a:pt x="40" y="7"/>
                  </a:lnTo>
                  <a:lnTo>
                    <a:pt x="29" y="4"/>
                  </a:lnTo>
                  <a:lnTo>
                    <a:pt x="19" y="3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1" name="Freeform 68"/>
            <p:cNvSpPr>
              <a:spLocks/>
            </p:cNvSpPr>
            <p:nvPr/>
          </p:nvSpPr>
          <p:spPr bwMode="auto">
            <a:xfrm>
              <a:off x="4544" y="2831"/>
              <a:ext cx="60" cy="37"/>
            </a:xfrm>
            <a:custGeom>
              <a:avLst/>
              <a:gdLst>
                <a:gd name="T0" fmla="*/ 10 w 60"/>
                <a:gd name="T1" fmla="*/ 11 h 37"/>
                <a:gd name="T2" fmla="*/ 3 w 60"/>
                <a:gd name="T3" fmla="*/ 14 h 37"/>
                <a:gd name="T4" fmla="*/ 8 w 60"/>
                <a:gd name="T5" fmla="*/ 20 h 37"/>
                <a:gd name="T6" fmla="*/ 15 w 60"/>
                <a:gd name="T7" fmla="*/ 24 h 37"/>
                <a:gd name="T8" fmla="*/ 21 w 60"/>
                <a:gd name="T9" fmla="*/ 27 h 37"/>
                <a:gd name="T10" fmla="*/ 27 w 60"/>
                <a:gd name="T11" fmla="*/ 29 h 37"/>
                <a:gd name="T12" fmla="*/ 34 w 60"/>
                <a:gd name="T13" fmla="*/ 32 h 37"/>
                <a:gd name="T14" fmla="*/ 43 w 60"/>
                <a:gd name="T15" fmla="*/ 33 h 37"/>
                <a:gd name="T16" fmla="*/ 50 w 60"/>
                <a:gd name="T17" fmla="*/ 36 h 37"/>
                <a:gd name="T18" fmla="*/ 60 w 60"/>
                <a:gd name="T19" fmla="*/ 37 h 37"/>
                <a:gd name="T20" fmla="*/ 60 w 60"/>
                <a:gd name="T21" fmla="*/ 29 h 37"/>
                <a:gd name="T22" fmla="*/ 50 w 60"/>
                <a:gd name="T23" fmla="*/ 28 h 37"/>
                <a:gd name="T24" fmla="*/ 43 w 60"/>
                <a:gd name="T25" fmla="*/ 25 h 37"/>
                <a:gd name="T26" fmla="*/ 34 w 60"/>
                <a:gd name="T27" fmla="*/ 24 h 37"/>
                <a:gd name="T28" fmla="*/ 29 w 60"/>
                <a:gd name="T29" fmla="*/ 22 h 37"/>
                <a:gd name="T30" fmla="*/ 23 w 60"/>
                <a:gd name="T31" fmla="*/ 19 h 37"/>
                <a:gd name="T32" fmla="*/ 17 w 60"/>
                <a:gd name="T33" fmla="*/ 16 h 37"/>
                <a:gd name="T34" fmla="*/ 12 w 60"/>
                <a:gd name="T35" fmla="*/ 12 h 37"/>
                <a:gd name="T36" fmla="*/ 8 w 60"/>
                <a:gd name="T37" fmla="*/ 9 h 37"/>
                <a:gd name="T38" fmla="*/ 0 w 60"/>
                <a:gd name="T39" fmla="*/ 11 h 37"/>
                <a:gd name="T40" fmla="*/ 8 w 60"/>
                <a:gd name="T41" fmla="*/ 9 h 37"/>
                <a:gd name="T42" fmla="*/ 0 w 60"/>
                <a:gd name="T43" fmla="*/ 0 h 37"/>
                <a:gd name="T44" fmla="*/ 0 w 60"/>
                <a:gd name="T45" fmla="*/ 11 h 37"/>
                <a:gd name="T46" fmla="*/ 10 w 60"/>
                <a:gd name="T47" fmla="*/ 11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7"/>
                <a:gd name="T74" fmla="*/ 60 w 6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7">
                  <a:moveTo>
                    <a:pt x="10" y="11"/>
                  </a:moveTo>
                  <a:lnTo>
                    <a:pt x="3" y="14"/>
                  </a:lnTo>
                  <a:lnTo>
                    <a:pt x="8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7" y="29"/>
                  </a:lnTo>
                  <a:lnTo>
                    <a:pt x="34" y="32"/>
                  </a:lnTo>
                  <a:lnTo>
                    <a:pt x="43" y="33"/>
                  </a:lnTo>
                  <a:lnTo>
                    <a:pt x="50" y="36"/>
                  </a:lnTo>
                  <a:lnTo>
                    <a:pt x="60" y="37"/>
                  </a:lnTo>
                  <a:lnTo>
                    <a:pt x="60" y="29"/>
                  </a:lnTo>
                  <a:lnTo>
                    <a:pt x="50" y="28"/>
                  </a:lnTo>
                  <a:lnTo>
                    <a:pt x="43" y="25"/>
                  </a:lnTo>
                  <a:lnTo>
                    <a:pt x="34" y="24"/>
                  </a:lnTo>
                  <a:lnTo>
                    <a:pt x="29" y="22"/>
                  </a:lnTo>
                  <a:lnTo>
                    <a:pt x="23" y="19"/>
                  </a:lnTo>
                  <a:lnTo>
                    <a:pt x="17" y="16"/>
                  </a:lnTo>
                  <a:lnTo>
                    <a:pt x="12" y="12"/>
                  </a:lnTo>
                  <a:lnTo>
                    <a:pt x="8" y="9"/>
                  </a:lnTo>
                  <a:lnTo>
                    <a:pt x="0" y="11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2" name="Freeform 69"/>
            <p:cNvSpPr>
              <a:spLocks/>
            </p:cNvSpPr>
            <p:nvPr/>
          </p:nvSpPr>
          <p:spPr bwMode="auto">
            <a:xfrm>
              <a:off x="4544" y="2842"/>
              <a:ext cx="10" cy="317"/>
            </a:xfrm>
            <a:custGeom>
              <a:avLst/>
              <a:gdLst>
                <a:gd name="T0" fmla="*/ 3 w 10"/>
                <a:gd name="T1" fmla="*/ 303 h 317"/>
                <a:gd name="T2" fmla="*/ 10 w 10"/>
                <a:gd name="T3" fmla="*/ 306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6 h 317"/>
                <a:gd name="T10" fmla="*/ 8 w 10"/>
                <a:gd name="T11" fmla="*/ 308 h 317"/>
                <a:gd name="T12" fmla="*/ 0 w 10"/>
                <a:gd name="T13" fmla="*/ 306 h 317"/>
                <a:gd name="T14" fmla="*/ 0 w 10"/>
                <a:gd name="T15" fmla="*/ 317 h 317"/>
                <a:gd name="T16" fmla="*/ 8 w 10"/>
                <a:gd name="T17" fmla="*/ 308 h 317"/>
                <a:gd name="T18" fmla="*/ 3 w 10"/>
                <a:gd name="T19" fmla="*/ 303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3" y="303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8" y="308"/>
                  </a:lnTo>
                  <a:lnTo>
                    <a:pt x="0" y="306"/>
                  </a:lnTo>
                  <a:lnTo>
                    <a:pt x="0" y="317"/>
                  </a:lnTo>
                  <a:lnTo>
                    <a:pt x="8" y="308"/>
                  </a:lnTo>
                  <a:lnTo>
                    <a:pt x="3" y="3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3" name="Freeform 70"/>
            <p:cNvSpPr>
              <a:spLocks/>
            </p:cNvSpPr>
            <p:nvPr/>
          </p:nvSpPr>
          <p:spPr bwMode="auto">
            <a:xfrm>
              <a:off x="4549" y="2560"/>
              <a:ext cx="113" cy="307"/>
            </a:xfrm>
            <a:custGeom>
              <a:avLst/>
              <a:gdLst>
                <a:gd name="T0" fmla="*/ 0 w 113"/>
                <a:gd name="T1" fmla="*/ 307 h 307"/>
                <a:gd name="T2" fmla="*/ 5 w 113"/>
                <a:gd name="T3" fmla="*/ 302 h 307"/>
                <a:gd name="T4" fmla="*/ 11 w 113"/>
                <a:gd name="T5" fmla="*/ 298 h 307"/>
                <a:gd name="T6" fmla="*/ 17 w 113"/>
                <a:gd name="T7" fmla="*/ 294 h 307"/>
                <a:gd name="T8" fmla="*/ 23 w 113"/>
                <a:gd name="T9" fmla="*/ 291 h 307"/>
                <a:gd name="T10" fmla="*/ 29 w 113"/>
                <a:gd name="T11" fmla="*/ 290 h 307"/>
                <a:gd name="T12" fmla="*/ 38 w 113"/>
                <a:gd name="T13" fmla="*/ 289 h 307"/>
                <a:gd name="T14" fmla="*/ 45 w 113"/>
                <a:gd name="T15" fmla="*/ 286 h 307"/>
                <a:gd name="T16" fmla="*/ 55 w 113"/>
                <a:gd name="T17" fmla="*/ 285 h 307"/>
                <a:gd name="T18" fmla="*/ 64 w 113"/>
                <a:gd name="T19" fmla="*/ 283 h 307"/>
                <a:gd name="T20" fmla="*/ 74 w 113"/>
                <a:gd name="T21" fmla="*/ 281 h 307"/>
                <a:gd name="T22" fmla="*/ 84 w 113"/>
                <a:gd name="T23" fmla="*/ 280 h 307"/>
                <a:gd name="T24" fmla="*/ 93 w 113"/>
                <a:gd name="T25" fmla="*/ 277 h 307"/>
                <a:gd name="T26" fmla="*/ 101 w 113"/>
                <a:gd name="T27" fmla="*/ 274 h 307"/>
                <a:gd name="T28" fmla="*/ 107 w 113"/>
                <a:gd name="T29" fmla="*/ 269 h 307"/>
                <a:gd name="T30" fmla="*/ 112 w 113"/>
                <a:gd name="T31" fmla="*/ 264 h 307"/>
                <a:gd name="T32" fmla="*/ 113 w 113"/>
                <a:gd name="T33" fmla="*/ 256 h 307"/>
                <a:gd name="T34" fmla="*/ 113 w 113"/>
                <a:gd name="T35" fmla="*/ 51 h 307"/>
                <a:gd name="T36" fmla="*/ 112 w 113"/>
                <a:gd name="T37" fmla="*/ 43 h 307"/>
                <a:gd name="T38" fmla="*/ 107 w 113"/>
                <a:gd name="T39" fmla="*/ 38 h 307"/>
                <a:gd name="T40" fmla="*/ 101 w 113"/>
                <a:gd name="T41" fmla="*/ 32 h 307"/>
                <a:gd name="T42" fmla="*/ 93 w 113"/>
                <a:gd name="T43" fmla="*/ 30 h 307"/>
                <a:gd name="T44" fmla="*/ 84 w 113"/>
                <a:gd name="T45" fmla="*/ 27 h 307"/>
                <a:gd name="T46" fmla="*/ 74 w 113"/>
                <a:gd name="T47" fmla="*/ 26 h 307"/>
                <a:gd name="T48" fmla="*/ 64 w 113"/>
                <a:gd name="T49" fmla="*/ 23 h 307"/>
                <a:gd name="T50" fmla="*/ 55 w 113"/>
                <a:gd name="T51" fmla="*/ 22 h 307"/>
                <a:gd name="T52" fmla="*/ 45 w 113"/>
                <a:gd name="T53" fmla="*/ 21 h 307"/>
                <a:gd name="T54" fmla="*/ 38 w 113"/>
                <a:gd name="T55" fmla="*/ 18 h 307"/>
                <a:gd name="T56" fmla="*/ 29 w 113"/>
                <a:gd name="T57" fmla="*/ 17 h 307"/>
                <a:gd name="T58" fmla="*/ 23 w 113"/>
                <a:gd name="T59" fmla="*/ 14 h 307"/>
                <a:gd name="T60" fmla="*/ 17 w 113"/>
                <a:gd name="T61" fmla="*/ 13 h 307"/>
                <a:gd name="T62" fmla="*/ 11 w 113"/>
                <a:gd name="T63" fmla="*/ 9 h 307"/>
                <a:gd name="T64" fmla="*/ 5 w 113"/>
                <a:gd name="T65" fmla="*/ 5 h 307"/>
                <a:gd name="T66" fmla="*/ 0 w 113"/>
                <a:gd name="T67" fmla="*/ 0 h 307"/>
                <a:gd name="T68" fmla="*/ 0 w 113"/>
                <a:gd name="T69" fmla="*/ 307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7"/>
                <a:gd name="T107" fmla="*/ 113 w 113"/>
                <a:gd name="T108" fmla="*/ 307 h 3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7">
                  <a:moveTo>
                    <a:pt x="0" y="307"/>
                  </a:moveTo>
                  <a:lnTo>
                    <a:pt x="5" y="302"/>
                  </a:lnTo>
                  <a:lnTo>
                    <a:pt x="11" y="298"/>
                  </a:lnTo>
                  <a:lnTo>
                    <a:pt x="17" y="294"/>
                  </a:lnTo>
                  <a:lnTo>
                    <a:pt x="23" y="291"/>
                  </a:lnTo>
                  <a:lnTo>
                    <a:pt x="29" y="290"/>
                  </a:lnTo>
                  <a:lnTo>
                    <a:pt x="38" y="289"/>
                  </a:lnTo>
                  <a:lnTo>
                    <a:pt x="45" y="286"/>
                  </a:lnTo>
                  <a:lnTo>
                    <a:pt x="55" y="285"/>
                  </a:lnTo>
                  <a:lnTo>
                    <a:pt x="64" y="283"/>
                  </a:lnTo>
                  <a:lnTo>
                    <a:pt x="74" y="281"/>
                  </a:lnTo>
                  <a:lnTo>
                    <a:pt x="84" y="280"/>
                  </a:lnTo>
                  <a:lnTo>
                    <a:pt x="93" y="277"/>
                  </a:lnTo>
                  <a:lnTo>
                    <a:pt x="101" y="274"/>
                  </a:lnTo>
                  <a:lnTo>
                    <a:pt x="107" y="269"/>
                  </a:lnTo>
                  <a:lnTo>
                    <a:pt x="112" y="264"/>
                  </a:lnTo>
                  <a:lnTo>
                    <a:pt x="113" y="256"/>
                  </a:lnTo>
                  <a:lnTo>
                    <a:pt x="113" y="51"/>
                  </a:lnTo>
                  <a:lnTo>
                    <a:pt x="112" y="43"/>
                  </a:lnTo>
                  <a:lnTo>
                    <a:pt x="107" y="38"/>
                  </a:lnTo>
                  <a:lnTo>
                    <a:pt x="101" y="32"/>
                  </a:lnTo>
                  <a:lnTo>
                    <a:pt x="93" y="30"/>
                  </a:lnTo>
                  <a:lnTo>
                    <a:pt x="84" y="27"/>
                  </a:lnTo>
                  <a:lnTo>
                    <a:pt x="74" y="26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3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007F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4" name="Freeform 71"/>
            <p:cNvSpPr>
              <a:spLocks/>
            </p:cNvSpPr>
            <p:nvPr/>
          </p:nvSpPr>
          <p:spPr bwMode="auto">
            <a:xfrm>
              <a:off x="4547" y="2841"/>
              <a:ext cx="57" cy="28"/>
            </a:xfrm>
            <a:custGeom>
              <a:avLst/>
              <a:gdLst>
                <a:gd name="T0" fmla="*/ 57 w 57"/>
                <a:gd name="T1" fmla="*/ 0 h 28"/>
                <a:gd name="T2" fmla="*/ 57 w 57"/>
                <a:gd name="T3" fmla="*/ 0 h 28"/>
                <a:gd name="T4" fmla="*/ 47 w 57"/>
                <a:gd name="T5" fmla="*/ 1 h 28"/>
                <a:gd name="T6" fmla="*/ 40 w 57"/>
                <a:gd name="T7" fmla="*/ 4 h 28"/>
                <a:gd name="T8" fmla="*/ 31 w 57"/>
                <a:gd name="T9" fmla="*/ 5 h 28"/>
                <a:gd name="T10" fmla="*/ 24 w 57"/>
                <a:gd name="T11" fmla="*/ 6 h 28"/>
                <a:gd name="T12" fmla="*/ 18 w 57"/>
                <a:gd name="T13" fmla="*/ 9 h 28"/>
                <a:gd name="T14" fmla="*/ 11 w 57"/>
                <a:gd name="T15" fmla="*/ 13 h 28"/>
                <a:gd name="T16" fmla="*/ 5 w 57"/>
                <a:gd name="T17" fmla="*/ 17 h 28"/>
                <a:gd name="T18" fmla="*/ 0 w 57"/>
                <a:gd name="T19" fmla="*/ 23 h 28"/>
                <a:gd name="T20" fmla="*/ 5 w 57"/>
                <a:gd name="T21" fmla="*/ 28 h 28"/>
                <a:gd name="T22" fmla="*/ 9 w 57"/>
                <a:gd name="T23" fmla="*/ 24 h 28"/>
                <a:gd name="T24" fmla="*/ 15 w 57"/>
                <a:gd name="T25" fmla="*/ 21 h 28"/>
                <a:gd name="T26" fmla="*/ 20 w 57"/>
                <a:gd name="T27" fmla="*/ 17 h 28"/>
                <a:gd name="T28" fmla="*/ 26 w 57"/>
                <a:gd name="T29" fmla="*/ 14 h 28"/>
                <a:gd name="T30" fmla="*/ 31 w 57"/>
                <a:gd name="T31" fmla="*/ 13 h 28"/>
                <a:gd name="T32" fmla="*/ 40 w 57"/>
                <a:gd name="T33" fmla="*/ 12 h 28"/>
                <a:gd name="T34" fmla="*/ 47 w 57"/>
                <a:gd name="T35" fmla="*/ 9 h 28"/>
                <a:gd name="T36" fmla="*/ 57 w 57"/>
                <a:gd name="T37" fmla="*/ 8 h 28"/>
                <a:gd name="T38" fmla="*/ 57 w 57"/>
                <a:gd name="T39" fmla="*/ 8 h 28"/>
                <a:gd name="T40" fmla="*/ 57 w 57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8"/>
                <a:gd name="T65" fmla="*/ 57 w 57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8">
                  <a:moveTo>
                    <a:pt x="57" y="0"/>
                  </a:moveTo>
                  <a:lnTo>
                    <a:pt x="57" y="0"/>
                  </a:lnTo>
                  <a:lnTo>
                    <a:pt x="47" y="1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6"/>
                  </a:lnTo>
                  <a:lnTo>
                    <a:pt x="18" y="9"/>
                  </a:lnTo>
                  <a:lnTo>
                    <a:pt x="11" y="13"/>
                  </a:lnTo>
                  <a:lnTo>
                    <a:pt x="5" y="17"/>
                  </a:lnTo>
                  <a:lnTo>
                    <a:pt x="0" y="23"/>
                  </a:lnTo>
                  <a:lnTo>
                    <a:pt x="5" y="28"/>
                  </a:lnTo>
                  <a:lnTo>
                    <a:pt x="9" y="24"/>
                  </a:lnTo>
                  <a:lnTo>
                    <a:pt x="15" y="21"/>
                  </a:lnTo>
                  <a:lnTo>
                    <a:pt x="20" y="17"/>
                  </a:lnTo>
                  <a:lnTo>
                    <a:pt x="26" y="14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5" name="Freeform 72"/>
            <p:cNvSpPr>
              <a:spLocks/>
            </p:cNvSpPr>
            <p:nvPr/>
          </p:nvSpPr>
          <p:spPr bwMode="auto">
            <a:xfrm>
              <a:off x="4604" y="2816"/>
              <a:ext cx="63" cy="33"/>
            </a:xfrm>
            <a:custGeom>
              <a:avLst/>
              <a:gdLst>
                <a:gd name="T0" fmla="*/ 53 w 63"/>
                <a:gd name="T1" fmla="*/ 0 h 33"/>
                <a:gd name="T2" fmla="*/ 53 w 63"/>
                <a:gd name="T3" fmla="*/ 0 h 33"/>
                <a:gd name="T4" fmla="*/ 53 w 63"/>
                <a:gd name="T5" fmla="*/ 7 h 33"/>
                <a:gd name="T6" fmla="*/ 49 w 63"/>
                <a:gd name="T7" fmla="*/ 11 h 33"/>
                <a:gd name="T8" fmla="*/ 44 w 63"/>
                <a:gd name="T9" fmla="*/ 15 h 33"/>
                <a:gd name="T10" fmla="*/ 37 w 63"/>
                <a:gd name="T11" fmla="*/ 17 h 33"/>
                <a:gd name="T12" fmla="*/ 29 w 63"/>
                <a:gd name="T13" fmla="*/ 20 h 33"/>
                <a:gd name="T14" fmla="*/ 19 w 63"/>
                <a:gd name="T15" fmla="*/ 21 h 33"/>
                <a:gd name="T16" fmla="*/ 9 w 63"/>
                <a:gd name="T17" fmla="*/ 24 h 33"/>
                <a:gd name="T18" fmla="*/ 0 w 63"/>
                <a:gd name="T19" fmla="*/ 25 h 33"/>
                <a:gd name="T20" fmla="*/ 0 w 63"/>
                <a:gd name="T21" fmla="*/ 33 h 33"/>
                <a:gd name="T22" fmla="*/ 9 w 63"/>
                <a:gd name="T23" fmla="*/ 31 h 33"/>
                <a:gd name="T24" fmla="*/ 19 w 63"/>
                <a:gd name="T25" fmla="*/ 29 h 33"/>
                <a:gd name="T26" fmla="*/ 29 w 63"/>
                <a:gd name="T27" fmla="*/ 27 h 33"/>
                <a:gd name="T28" fmla="*/ 40 w 63"/>
                <a:gd name="T29" fmla="*/ 25 h 33"/>
                <a:gd name="T30" fmla="*/ 47 w 63"/>
                <a:gd name="T31" fmla="*/ 22 h 33"/>
                <a:gd name="T32" fmla="*/ 54 w 63"/>
                <a:gd name="T33" fmla="*/ 16 h 33"/>
                <a:gd name="T34" fmla="*/ 60 w 63"/>
                <a:gd name="T35" fmla="*/ 9 h 33"/>
                <a:gd name="T36" fmla="*/ 63 w 63"/>
                <a:gd name="T37" fmla="*/ 0 h 33"/>
                <a:gd name="T38" fmla="*/ 63 w 63"/>
                <a:gd name="T39" fmla="*/ 0 h 33"/>
                <a:gd name="T40" fmla="*/ 53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53" y="0"/>
                  </a:moveTo>
                  <a:lnTo>
                    <a:pt x="53" y="0"/>
                  </a:lnTo>
                  <a:lnTo>
                    <a:pt x="53" y="7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7"/>
                  </a:lnTo>
                  <a:lnTo>
                    <a:pt x="29" y="20"/>
                  </a:lnTo>
                  <a:lnTo>
                    <a:pt x="19" y="21"/>
                  </a:lnTo>
                  <a:lnTo>
                    <a:pt x="9" y="24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7"/>
                  </a:lnTo>
                  <a:lnTo>
                    <a:pt x="40" y="25"/>
                  </a:lnTo>
                  <a:lnTo>
                    <a:pt x="47" y="22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6" name="Freeform 73"/>
            <p:cNvSpPr>
              <a:spLocks/>
            </p:cNvSpPr>
            <p:nvPr/>
          </p:nvSpPr>
          <p:spPr bwMode="auto">
            <a:xfrm>
              <a:off x="4657" y="2611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5"/>
                <a:gd name="T23" fmla="*/ 10 w 10"/>
                <a:gd name="T24" fmla="*/ 205 h 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7" name="Freeform 74"/>
            <p:cNvSpPr>
              <a:spLocks/>
            </p:cNvSpPr>
            <p:nvPr/>
          </p:nvSpPr>
          <p:spPr bwMode="auto">
            <a:xfrm>
              <a:off x="4604" y="2578"/>
              <a:ext cx="63" cy="33"/>
            </a:xfrm>
            <a:custGeom>
              <a:avLst/>
              <a:gdLst>
                <a:gd name="T0" fmla="*/ 0 w 63"/>
                <a:gd name="T1" fmla="*/ 8 h 33"/>
                <a:gd name="T2" fmla="*/ 0 w 63"/>
                <a:gd name="T3" fmla="*/ 8 h 33"/>
                <a:gd name="T4" fmla="*/ 9 w 63"/>
                <a:gd name="T5" fmla="*/ 9 h 33"/>
                <a:gd name="T6" fmla="*/ 19 w 63"/>
                <a:gd name="T7" fmla="*/ 12 h 33"/>
                <a:gd name="T8" fmla="*/ 29 w 63"/>
                <a:gd name="T9" fmla="*/ 13 h 33"/>
                <a:gd name="T10" fmla="*/ 37 w 63"/>
                <a:gd name="T11" fmla="*/ 16 h 33"/>
                <a:gd name="T12" fmla="*/ 44 w 63"/>
                <a:gd name="T13" fmla="*/ 18 h 33"/>
                <a:gd name="T14" fmla="*/ 49 w 63"/>
                <a:gd name="T15" fmla="*/ 22 h 33"/>
                <a:gd name="T16" fmla="*/ 53 w 63"/>
                <a:gd name="T17" fmla="*/ 26 h 33"/>
                <a:gd name="T18" fmla="*/ 53 w 63"/>
                <a:gd name="T19" fmla="*/ 33 h 33"/>
                <a:gd name="T20" fmla="*/ 63 w 63"/>
                <a:gd name="T21" fmla="*/ 33 h 33"/>
                <a:gd name="T22" fmla="*/ 60 w 63"/>
                <a:gd name="T23" fmla="*/ 24 h 33"/>
                <a:gd name="T24" fmla="*/ 54 w 63"/>
                <a:gd name="T25" fmla="*/ 17 h 33"/>
                <a:gd name="T26" fmla="*/ 47 w 63"/>
                <a:gd name="T27" fmla="*/ 11 h 33"/>
                <a:gd name="T28" fmla="*/ 40 w 63"/>
                <a:gd name="T29" fmla="*/ 8 h 33"/>
                <a:gd name="T30" fmla="*/ 29 w 63"/>
                <a:gd name="T31" fmla="*/ 5 h 33"/>
                <a:gd name="T32" fmla="*/ 19 w 63"/>
                <a:gd name="T33" fmla="*/ 4 h 33"/>
                <a:gd name="T34" fmla="*/ 9 w 63"/>
                <a:gd name="T35" fmla="*/ 2 h 33"/>
                <a:gd name="T36" fmla="*/ 0 w 63"/>
                <a:gd name="T37" fmla="*/ 0 h 33"/>
                <a:gd name="T38" fmla="*/ 0 w 63"/>
                <a:gd name="T39" fmla="*/ 0 h 33"/>
                <a:gd name="T40" fmla="*/ 0 w 63"/>
                <a:gd name="T41" fmla="*/ 8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2"/>
                  </a:lnTo>
                  <a:lnTo>
                    <a:pt x="29" y="13"/>
                  </a:lnTo>
                  <a:lnTo>
                    <a:pt x="37" y="16"/>
                  </a:lnTo>
                  <a:lnTo>
                    <a:pt x="44" y="18"/>
                  </a:lnTo>
                  <a:lnTo>
                    <a:pt x="49" y="22"/>
                  </a:lnTo>
                  <a:lnTo>
                    <a:pt x="53" y="26"/>
                  </a:lnTo>
                  <a:lnTo>
                    <a:pt x="53" y="33"/>
                  </a:lnTo>
                  <a:lnTo>
                    <a:pt x="63" y="33"/>
                  </a:lnTo>
                  <a:lnTo>
                    <a:pt x="60" y="24"/>
                  </a:lnTo>
                  <a:lnTo>
                    <a:pt x="54" y="17"/>
                  </a:lnTo>
                  <a:lnTo>
                    <a:pt x="47" y="11"/>
                  </a:lnTo>
                  <a:lnTo>
                    <a:pt x="40" y="8"/>
                  </a:lnTo>
                  <a:lnTo>
                    <a:pt x="29" y="5"/>
                  </a:lnTo>
                  <a:lnTo>
                    <a:pt x="19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8" name="Freeform 75"/>
            <p:cNvSpPr>
              <a:spLocks/>
            </p:cNvSpPr>
            <p:nvPr/>
          </p:nvSpPr>
          <p:spPr bwMode="auto">
            <a:xfrm>
              <a:off x="4544" y="2547"/>
              <a:ext cx="60" cy="39"/>
            </a:xfrm>
            <a:custGeom>
              <a:avLst/>
              <a:gdLst>
                <a:gd name="T0" fmla="*/ 10 w 60"/>
                <a:gd name="T1" fmla="*/ 13 h 39"/>
                <a:gd name="T2" fmla="*/ 3 w 60"/>
                <a:gd name="T3" fmla="*/ 16 h 39"/>
                <a:gd name="T4" fmla="*/ 8 w 60"/>
                <a:gd name="T5" fmla="*/ 22 h 39"/>
                <a:gd name="T6" fmla="*/ 14 w 60"/>
                <a:gd name="T7" fmla="*/ 26 h 39"/>
                <a:gd name="T8" fmla="*/ 21 w 60"/>
                <a:gd name="T9" fmla="*/ 30 h 39"/>
                <a:gd name="T10" fmla="*/ 27 w 60"/>
                <a:gd name="T11" fmla="*/ 31 h 39"/>
                <a:gd name="T12" fmla="*/ 34 w 60"/>
                <a:gd name="T13" fmla="*/ 34 h 39"/>
                <a:gd name="T14" fmla="*/ 43 w 60"/>
                <a:gd name="T15" fmla="*/ 35 h 39"/>
                <a:gd name="T16" fmla="*/ 50 w 60"/>
                <a:gd name="T17" fmla="*/ 38 h 39"/>
                <a:gd name="T18" fmla="*/ 60 w 60"/>
                <a:gd name="T19" fmla="*/ 39 h 39"/>
                <a:gd name="T20" fmla="*/ 60 w 60"/>
                <a:gd name="T21" fmla="*/ 31 h 39"/>
                <a:gd name="T22" fmla="*/ 50 w 60"/>
                <a:gd name="T23" fmla="*/ 30 h 39"/>
                <a:gd name="T24" fmla="*/ 43 w 60"/>
                <a:gd name="T25" fmla="*/ 27 h 39"/>
                <a:gd name="T26" fmla="*/ 34 w 60"/>
                <a:gd name="T27" fmla="*/ 26 h 39"/>
                <a:gd name="T28" fmla="*/ 29 w 60"/>
                <a:gd name="T29" fmla="*/ 23 h 39"/>
                <a:gd name="T30" fmla="*/ 23 w 60"/>
                <a:gd name="T31" fmla="*/ 22 h 39"/>
                <a:gd name="T32" fmla="*/ 18 w 60"/>
                <a:gd name="T33" fmla="*/ 18 h 39"/>
                <a:gd name="T34" fmla="*/ 12 w 60"/>
                <a:gd name="T35" fmla="*/ 14 h 39"/>
                <a:gd name="T36" fmla="*/ 8 w 60"/>
                <a:gd name="T37" fmla="*/ 11 h 39"/>
                <a:gd name="T38" fmla="*/ 0 w 60"/>
                <a:gd name="T39" fmla="*/ 13 h 39"/>
                <a:gd name="T40" fmla="*/ 8 w 60"/>
                <a:gd name="T41" fmla="*/ 11 h 39"/>
                <a:gd name="T42" fmla="*/ 0 w 60"/>
                <a:gd name="T43" fmla="*/ 0 h 39"/>
                <a:gd name="T44" fmla="*/ 0 w 60"/>
                <a:gd name="T45" fmla="*/ 13 h 39"/>
                <a:gd name="T46" fmla="*/ 10 w 60"/>
                <a:gd name="T47" fmla="*/ 13 h 3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9"/>
                <a:gd name="T74" fmla="*/ 60 w 60"/>
                <a:gd name="T75" fmla="*/ 39 h 3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9">
                  <a:moveTo>
                    <a:pt x="10" y="13"/>
                  </a:moveTo>
                  <a:lnTo>
                    <a:pt x="3" y="16"/>
                  </a:lnTo>
                  <a:lnTo>
                    <a:pt x="8" y="22"/>
                  </a:lnTo>
                  <a:lnTo>
                    <a:pt x="14" y="26"/>
                  </a:lnTo>
                  <a:lnTo>
                    <a:pt x="21" y="30"/>
                  </a:lnTo>
                  <a:lnTo>
                    <a:pt x="27" y="31"/>
                  </a:lnTo>
                  <a:lnTo>
                    <a:pt x="34" y="34"/>
                  </a:lnTo>
                  <a:lnTo>
                    <a:pt x="43" y="35"/>
                  </a:lnTo>
                  <a:lnTo>
                    <a:pt x="50" y="38"/>
                  </a:lnTo>
                  <a:lnTo>
                    <a:pt x="60" y="39"/>
                  </a:lnTo>
                  <a:lnTo>
                    <a:pt x="60" y="31"/>
                  </a:lnTo>
                  <a:lnTo>
                    <a:pt x="50" y="30"/>
                  </a:lnTo>
                  <a:lnTo>
                    <a:pt x="43" y="27"/>
                  </a:lnTo>
                  <a:lnTo>
                    <a:pt x="34" y="26"/>
                  </a:lnTo>
                  <a:lnTo>
                    <a:pt x="29" y="23"/>
                  </a:lnTo>
                  <a:lnTo>
                    <a:pt x="23" y="22"/>
                  </a:lnTo>
                  <a:lnTo>
                    <a:pt x="18" y="18"/>
                  </a:lnTo>
                  <a:lnTo>
                    <a:pt x="12" y="14"/>
                  </a:lnTo>
                  <a:lnTo>
                    <a:pt x="8" y="11"/>
                  </a:lnTo>
                  <a:lnTo>
                    <a:pt x="0" y="13"/>
                  </a:lnTo>
                  <a:lnTo>
                    <a:pt x="8" y="11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9" name="Freeform 76"/>
            <p:cNvSpPr>
              <a:spLocks/>
            </p:cNvSpPr>
            <p:nvPr/>
          </p:nvSpPr>
          <p:spPr bwMode="auto">
            <a:xfrm>
              <a:off x="4544" y="2560"/>
              <a:ext cx="10" cy="320"/>
            </a:xfrm>
            <a:custGeom>
              <a:avLst/>
              <a:gdLst>
                <a:gd name="T0" fmla="*/ 3 w 10"/>
                <a:gd name="T1" fmla="*/ 304 h 320"/>
                <a:gd name="T2" fmla="*/ 10 w 10"/>
                <a:gd name="T3" fmla="*/ 307 h 320"/>
                <a:gd name="T4" fmla="*/ 10 w 10"/>
                <a:gd name="T5" fmla="*/ 0 h 320"/>
                <a:gd name="T6" fmla="*/ 0 w 10"/>
                <a:gd name="T7" fmla="*/ 0 h 320"/>
                <a:gd name="T8" fmla="*/ 0 w 10"/>
                <a:gd name="T9" fmla="*/ 307 h 320"/>
                <a:gd name="T10" fmla="*/ 8 w 10"/>
                <a:gd name="T11" fmla="*/ 309 h 320"/>
                <a:gd name="T12" fmla="*/ 0 w 10"/>
                <a:gd name="T13" fmla="*/ 307 h 320"/>
                <a:gd name="T14" fmla="*/ 0 w 10"/>
                <a:gd name="T15" fmla="*/ 320 h 320"/>
                <a:gd name="T16" fmla="*/ 8 w 10"/>
                <a:gd name="T17" fmla="*/ 309 h 320"/>
                <a:gd name="T18" fmla="*/ 3 w 10"/>
                <a:gd name="T19" fmla="*/ 304 h 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20"/>
                <a:gd name="T32" fmla="*/ 10 w 10"/>
                <a:gd name="T33" fmla="*/ 320 h 3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20">
                  <a:moveTo>
                    <a:pt x="3" y="304"/>
                  </a:moveTo>
                  <a:lnTo>
                    <a:pt x="10" y="30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7"/>
                  </a:lnTo>
                  <a:lnTo>
                    <a:pt x="8" y="309"/>
                  </a:lnTo>
                  <a:lnTo>
                    <a:pt x="0" y="307"/>
                  </a:lnTo>
                  <a:lnTo>
                    <a:pt x="0" y="320"/>
                  </a:lnTo>
                  <a:lnTo>
                    <a:pt x="8" y="309"/>
                  </a:lnTo>
                  <a:lnTo>
                    <a:pt x="3" y="3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0" name="Freeform 77"/>
            <p:cNvSpPr>
              <a:spLocks/>
            </p:cNvSpPr>
            <p:nvPr/>
          </p:nvSpPr>
          <p:spPr bwMode="auto">
            <a:xfrm>
              <a:off x="4549" y="2278"/>
              <a:ext cx="113" cy="304"/>
            </a:xfrm>
            <a:custGeom>
              <a:avLst/>
              <a:gdLst>
                <a:gd name="T0" fmla="*/ 0 w 113"/>
                <a:gd name="T1" fmla="*/ 304 h 304"/>
                <a:gd name="T2" fmla="*/ 5 w 113"/>
                <a:gd name="T3" fmla="*/ 299 h 304"/>
                <a:gd name="T4" fmla="*/ 11 w 113"/>
                <a:gd name="T5" fmla="*/ 295 h 304"/>
                <a:gd name="T6" fmla="*/ 17 w 113"/>
                <a:gd name="T7" fmla="*/ 292 h 304"/>
                <a:gd name="T8" fmla="*/ 23 w 113"/>
                <a:gd name="T9" fmla="*/ 290 h 304"/>
                <a:gd name="T10" fmla="*/ 29 w 113"/>
                <a:gd name="T11" fmla="*/ 287 h 304"/>
                <a:gd name="T12" fmla="*/ 38 w 113"/>
                <a:gd name="T13" fmla="*/ 286 h 304"/>
                <a:gd name="T14" fmla="*/ 45 w 113"/>
                <a:gd name="T15" fmla="*/ 283 h 304"/>
                <a:gd name="T16" fmla="*/ 55 w 113"/>
                <a:gd name="T17" fmla="*/ 282 h 304"/>
                <a:gd name="T18" fmla="*/ 64 w 113"/>
                <a:gd name="T19" fmla="*/ 281 h 304"/>
                <a:gd name="T20" fmla="*/ 74 w 113"/>
                <a:gd name="T21" fmla="*/ 280 h 304"/>
                <a:gd name="T22" fmla="*/ 84 w 113"/>
                <a:gd name="T23" fmla="*/ 278 h 304"/>
                <a:gd name="T24" fmla="*/ 93 w 113"/>
                <a:gd name="T25" fmla="*/ 276 h 304"/>
                <a:gd name="T26" fmla="*/ 101 w 113"/>
                <a:gd name="T27" fmla="*/ 273 h 304"/>
                <a:gd name="T28" fmla="*/ 107 w 113"/>
                <a:gd name="T29" fmla="*/ 268 h 304"/>
                <a:gd name="T30" fmla="*/ 112 w 113"/>
                <a:gd name="T31" fmla="*/ 261 h 304"/>
                <a:gd name="T32" fmla="*/ 113 w 113"/>
                <a:gd name="T33" fmla="*/ 254 h 304"/>
                <a:gd name="T34" fmla="*/ 113 w 113"/>
                <a:gd name="T35" fmla="*/ 49 h 304"/>
                <a:gd name="T36" fmla="*/ 112 w 113"/>
                <a:gd name="T37" fmla="*/ 41 h 304"/>
                <a:gd name="T38" fmla="*/ 107 w 113"/>
                <a:gd name="T39" fmla="*/ 36 h 304"/>
                <a:gd name="T40" fmla="*/ 101 w 113"/>
                <a:gd name="T41" fmla="*/ 31 h 304"/>
                <a:gd name="T42" fmla="*/ 93 w 113"/>
                <a:gd name="T43" fmla="*/ 29 h 304"/>
                <a:gd name="T44" fmla="*/ 84 w 113"/>
                <a:gd name="T45" fmla="*/ 26 h 304"/>
                <a:gd name="T46" fmla="*/ 74 w 113"/>
                <a:gd name="T47" fmla="*/ 25 h 304"/>
                <a:gd name="T48" fmla="*/ 64 w 113"/>
                <a:gd name="T49" fmla="*/ 23 h 304"/>
                <a:gd name="T50" fmla="*/ 55 w 113"/>
                <a:gd name="T51" fmla="*/ 22 h 304"/>
                <a:gd name="T52" fmla="*/ 45 w 113"/>
                <a:gd name="T53" fmla="*/ 21 h 304"/>
                <a:gd name="T54" fmla="*/ 38 w 113"/>
                <a:gd name="T55" fmla="*/ 18 h 304"/>
                <a:gd name="T56" fmla="*/ 29 w 113"/>
                <a:gd name="T57" fmla="*/ 17 h 304"/>
                <a:gd name="T58" fmla="*/ 23 w 113"/>
                <a:gd name="T59" fmla="*/ 14 h 304"/>
                <a:gd name="T60" fmla="*/ 17 w 113"/>
                <a:gd name="T61" fmla="*/ 12 h 304"/>
                <a:gd name="T62" fmla="*/ 11 w 113"/>
                <a:gd name="T63" fmla="*/ 9 h 304"/>
                <a:gd name="T64" fmla="*/ 5 w 113"/>
                <a:gd name="T65" fmla="*/ 5 h 304"/>
                <a:gd name="T66" fmla="*/ 0 w 113"/>
                <a:gd name="T67" fmla="*/ 0 h 304"/>
                <a:gd name="T68" fmla="*/ 0 w 113"/>
                <a:gd name="T69" fmla="*/ 304 h 30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4"/>
                <a:gd name="T107" fmla="*/ 113 w 113"/>
                <a:gd name="T108" fmla="*/ 304 h 30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4">
                  <a:moveTo>
                    <a:pt x="0" y="304"/>
                  </a:moveTo>
                  <a:lnTo>
                    <a:pt x="5" y="299"/>
                  </a:lnTo>
                  <a:lnTo>
                    <a:pt x="11" y="295"/>
                  </a:lnTo>
                  <a:lnTo>
                    <a:pt x="17" y="292"/>
                  </a:lnTo>
                  <a:lnTo>
                    <a:pt x="23" y="290"/>
                  </a:lnTo>
                  <a:lnTo>
                    <a:pt x="29" y="287"/>
                  </a:lnTo>
                  <a:lnTo>
                    <a:pt x="38" y="286"/>
                  </a:lnTo>
                  <a:lnTo>
                    <a:pt x="45" y="283"/>
                  </a:lnTo>
                  <a:lnTo>
                    <a:pt x="55" y="282"/>
                  </a:lnTo>
                  <a:lnTo>
                    <a:pt x="64" y="281"/>
                  </a:lnTo>
                  <a:lnTo>
                    <a:pt x="74" y="280"/>
                  </a:lnTo>
                  <a:lnTo>
                    <a:pt x="84" y="278"/>
                  </a:lnTo>
                  <a:lnTo>
                    <a:pt x="93" y="276"/>
                  </a:lnTo>
                  <a:lnTo>
                    <a:pt x="101" y="273"/>
                  </a:lnTo>
                  <a:lnTo>
                    <a:pt x="107" y="268"/>
                  </a:lnTo>
                  <a:lnTo>
                    <a:pt x="112" y="261"/>
                  </a:lnTo>
                  <a:lnTo>
                    <a:pt x="113" y="254"/>
                  </a:lnTo>
                  <a:lnTo>
                    <a:pt x="113" y="49"/>
                  </a:lnTo>
                  <a:lnTo>
                    <a:pt x="112" y="41"/>
                  </a:lnTo>
                  <a:lnTo>
                    <a:pt x="107" y="36"/>
                  </a:lnTo>
                  <a:lnTo>
                    <a:pt x="101" y="31"/>
                  </a:lnTo>
                  <a:lnTo>
                    <a:pt x="93" y="29"/>
                  </a:lnTo>
                  <a:lnTo>
                    <a:pt x="84" y="26"/>
                  </a:lnTo>
                  <a:lnTo>
                    <a:pt x="74" y="25"/>
                  </a:lnTo>
                  <a:lnTo>
                    <a:pt x="64" y="23"/>
                  </a:lnTo>
                  <a:lnTo>
                    <a:pt x="55" y="22"/>
                  </a:lnTo>
                  <a:lnTo>
                    <a:pt x="45" y="21"/>
                  </a:lnTo>
                  <a:lnTo>
                    <a:pt x="38" y="18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2"/>
                  </a:lnTo>
                  <a:lnTo>
                    <a:pt x="11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304"/>
                  </a:lnTo>
                  <a:close/>
                </a:path>
              </a:pathLst>
            </a:custGeom>
            <a:solidFill>
              <a:srgbClr val="00F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1" name="Freeform 78"/>
            <p:cNvSpPr>
              <a:spLocks/>
            </p:cNvSpPr>
            <p:nvPr/>
          </p:nvSpPr>
          <p:spPr bwMode="auto">
            <a:xfrm>
              <a:off x="4547" y="2556"/>
              <a:ext cx="57" cy="29"/>
            </a:xfrm>
            <a:custGeom>
              <a:avLst/>
              <a:gdLst>
                <a:gd name="T0" fmla="*/ 57 w 57"/>
                <a:gd name="T1" fmla="*/ 0 h 29"/>
                <a:gd name="T2" fmla="*/ 57 w 57"/>
                <a:gd name="T3" fmla="*/ 0 h 29"/>
                <a:gd name="T4" fmla="*/ 47 w 57"/>
                <a:gd name="T5" fmla="*/ 2 h 29"/>
                <a:gd name="T6" fmla="*/ 40 w 57"/>
                <a:gd name="T7" fmla="*/ 4 h 29"/>
                <a:gd name="T8" fmla="*/ 31 w 57"/>
                <a:gd name="T9" fmla="*/ 5 h 29"/>
                <a:gd name="T10" fmla="*/ 24 w 57"/>
                <a:gd name="T11" fmla="*/ 8 h 29"/>
                <a:gd name="T12" fmla="*/ 18 w 57"/>
                <a:gd name="T13" fmla="*/ 11 h 29"/>
                <a:gd name="T14" fmla="*/ 12 w 57"/>
                <a:gd name="T15" fmla="*/ 13 h 29"/>
                <a:gd name="T16" fmla="*/ 5 w 57"/>
                <a:gd name="T17" fmla="*/ 17 h 29"/>
                <a:gd name="T18" fmla="*/ 0 w 57"/>
                <a:gd name="T19" fmla="*/ 24 h 29"/>
                <a:gd name="T20" fmla="*/ 5 w 57"/>
                <a:gd name="T21" fmla="*/ 29 h 29"/>
                <a:gd name="T22" fmla="*/ 9 w 57"/>
                <a:gd name="T23" fmla="*/ 25 h 29"/>
                <a:gd name="T24" fmla="*/ 14 w 57"/>
                <a:gd name="T25" fmla="*/ 21 h 29"/>
                <a:gd name="T26" fmla="*/ 20 w 57"/>
                <a:gd name="T27" fmla="*/ 18 h 29"/>
                <a:gd name="T28" fmla="*/ 26 w 57"/>
                <a:gd name="T29" fmla="*/ 16 h 29"/>
                <a:gd name="T30" fmla="*/ 31 w 57"/>
                <a:gd name="T31" fmla="*/ 13 h 29"/>
                <a:gd name="T32" fmla="*/ 40 w 57"/>
                <a:gd name="T33" fmla="*/ 12 h 29"/>
                <a:gd name="T34" fmla="*/ 47 w 57"/>
                <a:gd name="T35" fmla="*/ 9 h 29"/>
                <a:gd name="T36" fmla="*/ 57 w 57"/>
                <a:gd name="T37" fmla="*/ 8 h 29"/>
                <a:gd name="T38" fmla="*/ 57 w 57"/>
                <a:gd name="T39" fmla="*/ 8 h 29"/>
                <a:gd name="T40" fmla="*/ 57 w 57"/>
                <a:gd name="T41" fmla="*/ 0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57" y="0"/>
                  </a:moveTo>
                  <a:lnTo>
                    <a:pt x="57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31" y="5"/>
                  </a:lnTo>
                  <a:lnTo>
                    <a:pt x="24" y="8"/>
                  </a:lnTo>
                  <a:lnTo>
                    <a:pt x="18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9" y="25"/>
                  </a:lnTo>
                  <a:lnTo>
                    <a:pt x="14" y="21"/>
                  </a:lnTo>
                  <a:lnTo>
                    <a:pt x="20" y="18"/>
                  </a:lnTo>
                  <a:lnTo>
                    <a:pt x="26" y="16"/>
                  </a:lnTo>
                  <a:lnTo>
                    <a:pt x="31" y="13"/>
                  </a:lnTo>
                  <a:lnTo>
                    <a:pt x="40" y="12"/>
                  </a:lnTo>
                  <a:lnTo>
                    <a:pt x="47" y="9"/>
                  </a:lnTo>
                  <a:lnTo>
                    <a:pt x="57" y="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2" name="Freeform 79"/>
            <p:cNvSpPr>
              <a:spLocks/>
            </p:cNvSpPr>
            <p:nvPr/>
          </p:nvSpPr>
          <p:spPr bwMode="auto">
            <a:xfrm>
              <a:off x="4604" y="2532"/>
              <a:ext cx="63" cy="32"/>
            </a:xfrm>
            <a:custGeom>
              <a:avLst/>
              <a:gdLst>
                <a:gd name="T0" fmla="*/ 53 w 63"/>
                <a:gd name="T1" fmla="*/ 0 h 32"/>
                <a:gd name="T2" fmla="*/ 53 w 63"/>
                <a:gd name="T3" fmla="*/ 0 h 32"/>
                <a:gd name="T4" fmla="*/ 53 w 63"/>
                <a:gd name="T5" fmla="*/ 6 h 32"/>
                <a:gd name="T6" fmla="*/ 49 w 63"/>
                <a:gd name="T7" fmla="*/ 11 h 32"/>
                <a:gd name="T8" fmla="*/ 44 w 63"/>
                <a:gd name="T9" fmla="*/ 15 h 32"/>
                <a:gd name="T10" fmla="*/ 37 w 63"/>
                <a:gd name="T11" fmla="*/ 18 h 32"/>
                <a:gd name="T12" fmla="*/ 29 w 63"/>
                <a:gd name="T13" fmla="*/ 20 h 32"/>
                <a:gd name="T14" fmla="*/ 19 w 63"/>
                <a:gd name="T15" fmla="*/ 22 h 32"/>
                <a:gd name="T16" fmla="*/ 9 w 63"/>
                <a:gd name="T17" fmla="*/ 23 h 32"/>
                <a:gd name="T18" fmla="*/ 0 w 63"/>
                <a:gd name="T19" fmla="*/ 24 h 32"/>
                <a:gd name="T20" fmla="*/ 0 w 63"/>
                <a:gd name="T21" fmla="*/ 32 h 32"/>
                <a:gd name="T22" fmla="*/ 9 w 63"/>
                <a:gd name="T23" fmla="*/ 31 h 32"/>
                <a:gd name="T24" fmla="*/ 19 w 63"/>
                <a:gd name="T25" fmla="*/ 29 h 32"/>
                <a:gd name="T26" fmla="*/ 29 w 63"/>
                <a:gd name="T27" fmla="*/ 28 h 32"/>
                <a:gd name="T28" fmla="*/ 40 w 63"/>
                <a:gd name="T29" fmla="*/ 26 h 32"/>
                <a:gd name="T30" fmla="*/ 47 w 63"/>
                <a:gd name="T31" fmla="*/ 23 h 32"/>
                <a:gd name="T32" fmla="*/ 54 w 63"/>
                <a:gd name="T33" fmla="*/ 16 h 32"/>
                <a:gd name="T34" fmla="*/ 60 w 63"/>
                <a:gd name="T35" fmla="*/ 9 h 32"/>
                <a:gd name="T36" fmla="*/ 63 w 63"/>
                <a:gd name="T37" fmla="*/ 0 h 32"/>
                <a:gd name="T38" fmla="*/ 63 w 63"/>
                <a:gd name="T39" fmla="*/ 0 h 32"/>
                <a:gd name="T40" fmla="*/ 5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53" y="0"/>
                  </a:moveTo>
                  <a:lnTo>
                    <a:pt x="53" y="0"/>
                  </a:lnTo>
                  <a:lnTo>
                    <a:pt x="53" y="6"/>
                  </a:lnTo>
                  <a:lnTo>
                    <a:pt x="49" y="11"/>
                  </a:lnTo>
                  <a:lnTo>
                    <a:pt x="44" y="15"/>
                  </a:lnTo>
                  <a:lnTo>
                    <a:pt x="37" y="18"/>
                  </a:lnTo>
                  <a:lnTo>
                    <a:pt x="29" y="20"/>
                  </a:lnTo>
                  <a:lnTo>
                    <a:pt x="19" y="22"/>
                  </a:lnTo>
                  <a:lnTo>
                    <a:pt x="9" y="23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9" y="31"/>
                  </a:lnTo>
                  <a:lnTo>
                    <a:pt x="19" y="29"/>
                  </a:lnTo>
                  <a:lnTo>
                    <a:pt x="29" y="28"/>
                  </a:lnTo>
                  <a:lnTo>
                    <a:pt x="40" y="26"/>
                  </a:lnTo>
                  <a:lnTo>
                    <a:pt x="47" y="23"/>
                  </a:lnTo>
                  <a:lnTo>
                    <a:pt x="54" y="16"/>
                  </a:lnTo>
                  <a:lnTo>
                    <a:pt x="60" y="9"/>
                  </a:lnTo>
                  <a:lnTo>
                    <a:pt x="6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3" name="Freeform 80"/>
            <p:cNvSpPr>
              <a:spLocks/>
            </p:cNvSpPr>
            <p:nvPr/>
          </p:nvSpPr>
          <p:spPr bwMode="auto">
            <a:xfrm>
              <a:off x="4657" y="2327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5"/>
                <a:gd name="T23" fmla="*/ 10 w 10"/>
                <a:gd name="T24" fmla="*/ 205 h 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4" name="Freeform 81"/>
            <p:cNvSpPr>
              <a:spLocks/>
            </p:cNvSpPr>
            <p:nvPr/>
          </p:nvSpPr>
          <p:spPr bwMode="auto">
            <a:xfrm>
              <a:off x="4604" y="2296"/>
              <a:ext cx="63" cy="31"/>
            </a:xfrm>
            <a:custGeom>
              <a:avLst/>
              <a:gdLst>
                <a:gd name="T0" fmla="*/ 0 w 63"/>
                <a:gd name="T1" fmla="*/ 8 h 31"/>
                <a:gd name="T2" fmla="*/ 0 w 63"/>
                <a:gd name="T3" fmla="*/ 8 h 31"/>
                <a:gd name="T4" fmla="*/ 9 w 63"/>
                <a:gd name="T5" fmla="*/ 9 h 31"/>
                <a:gd name="T6" fmla="*/ 19 w 63"/>
                <a:gd name="T7" fmla="*/ 11 h 31"/>
                <a:gd name="T8" fmla="*/ 29 w 63"/>
                <a:gd name="T9" fmla="*/ 12 h 31"/>
                <a:gd name="T10" fmla="*/ 37 w 63"/>
                <a:gd name="T11" fmla="*/ 14 h 31"/>
                <a:gd name="T12" fmla="*/ 44 w 63"/>
                <a:gd name="T13" fmla="*/ 17 h 31"/>
                <a:gd name="T14" fmla="*/ 49 w 63"/>
                <a:gd name="T15" fmla="*/ 21 h 31"/>
                <a:gd name="T16" fmla="*/ 53 w 63"/>
                <a:gd name="T17" fmla="*/ 25 h 31"/>
                <a:gd name="T18" fmla="*/ 53 w 63"/>
                <a:gd name="T19" fmla="*/ 31 h 31"/>
                <a:gd name="T20" fmla="*/ 63 w 63"/>
                <a:gd name="T21" fmla="*/ 31 h 31"/>
                <a:gd name="T22" fmla="*/ 60 w 63"/>
                <a:gd name="T23" fmla="*/ 22 h 31"/>
                <a:gd name="T24" fmla="*/ 54 w 63"/>
                <a:gd name="T25" fmla="*/ 16 h 31"/>
                <a:gd name="T26" fmla="*/ 47 w 63"/>
                <a:gd name="T27" fmla="*/ 9 h 31"/>
                <a:gd name="T28" fmla="*/ 40 w 63"/>
                <a:gd name="T29" fmla="*/ 7 h 31"/>
                <a:gd name="T30" fmla="*/ 29 w 63"/>
                <a:gd name="T31" fmla="*/ 4 h 31"/>
                <a:gd name="T32" fmla="*/ 19 w 63"/>
                <a:gd name="T33" fmla="*/ 3 h 31"/>
                <a:gd name="T34" fmla="*/ 9 w 63"/>
                <a:gd name="T35" fmla="*/ 1 h 31"/>
                <a:gd name="T36" fmla="*/ 0 w 63"/>
                <a:gd name="T37" fmla="*/ 0 h 31"/>
                <a:gd name="T38" fmla="*/ 0 w 63"/>
                <a:gd name="T39" fmla="*/ 0 h 31"/>
                <a:gd name="T40" fmla="*/ 0 w 63"/>
                <a:gd name="T41" fmla="*/ 8 h 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1"/>
                <a:gd name="T65" fmla="*/ 63 w 63"/>
                <a:gd name="T66" fmla="*/ 31 h 3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1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9" y="11"/>
                  </a:lnTo>
                  <a:lnTo>
                    <a:pt x="29" y="12"/>
                  </a:lnTo>
                  <a:lnTo>
                    <a:pt x="37" y="14"/>
                  </a:lnTo>
                  <a:lnTo>
                    <a:pt x="44" y="17"/>
                  </a:lnTo>
                  <a:lnTo>
                    <a:pt x="49" y="21"/>
                  </a:lnTo>
                  <a:lnTo>
                    <a:pt x="53" y="25"/>
                  </a:lnTo>
                  <a:lnTo>
                    <a:pt x="53" y="31"/>
                  </a:lnTo>
                  <a:lnTo>
                    <a:pt x="63" y="31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7" y="9"/>
                  </a:lnTo>
                  <a:lnTo>
                    <a:pt x="40" y="7"/>
                  </a:lnTo>
                  <a:lnTo>
                    <a:pt x="29" y="4"/>
                  </a:lnTo>
                  <a:lnTo>
                    <a:pt x="19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5" name="Freeform 82"/>
            <p:cNvSpPr>
              <a:spLocks/>
            </p:cNvSpPr>
            <p:nvPr/>
          </p:nvSpPr>
          <p:spPr bwMode="auto">
            <a:xfrm>
              <a:off x="4544" y="2266"/>
              <a:ext cx="60" cy="38"/>
            </a:xfrm>
            <a:custGeom>
              <a:avLst/>
              <a:gdLst>
                <a:gd name="T0" fmla="*/ 10 w 60"/>
                <a:gd name="T1" fmla="*/ 12 h 38"/>
                <a:gd name="T2" fmla="*/ 3 w 60"/>
                <a:gd name="T3" fmla="*/ 15 h 38"/>
                <a:gd name="T4" fmla="*/ 8 w 60"/>
                <a:gd name="T5" fmla="*/ 21 h 38"/>
                <a:gd name="T6" fmla="*/ 15 w 60"/>
                <a:gd name="T7" fmla="*/ 25 h 38"/>
                <a:gd name="T8" fmla="*/ 21 w 60"/>
                <a:gd name="T9" fmla="*/ 28 h 38"/>
                <a:gd name="T10" fmla="*/ 27 w 60"/>
                <a:gd name="T11" fmla="*/ 30 h 38"/>
                <a:gd name="T12" fmla="*/ 34 w 60"/>
                <a:gd name="T13" fmla="*/ 33 h 38"/>
                <a:gd name="T14" fmla="*/ 43 w 60"/>
                <a:gd name="T15" fmla="*/ 34 h 38"/>
                <a:gd name="T16" fmla="*/ 50 w 60"/>
                <a:gd name="T17" fmla="*/ 37 h 38"/>
                <a:gd name="T18" fmla="*/ 60 w 60"/>
                <a:gd name="T19" fmla="*/ 38 h 38"/>
                <a:gd name="T20" fmla="*/ 60 w 60"/>
                <a:gd name="T21" fmla="*/ 30 h 38"/>
                <a:gd name="T22" fmla="*/ 50 w 60"/>
                <a:gd name="T23" fmla="*/ 29 h 38"/>
                <a:gd name="T24" fmla="*/ 43 w 60"/>
                <a:gd name="T25" fmla="*/ 26 h 38"/>
                <a:gd name="T26" fmla="*/ 34 w 60"/>
                <a:gd name="T27" fmla="*/ 25 h 38"/>
                <a:gd name="T28" fmla="*/ 29 w 60"/>
                <a:gd name="T29" fmla="*/ 22 h 38"/>
                <a:gd name="T30" fmla="*/ 23 w 60"/>
                <a:gd name="T31" fmla="*/ 20 h 38"/>
                <a:gd name="T32" fmla="*/ 17 w 60"/>
                <a:gd name="T33" fmla="*/ 17 h 38"/>
                <a:gd name="T34" fmla="*/ 12 w 60"/>
                <a:gd name="T35" fmla="*/ 13 h 38"/>
                <a:gd name="T36" fmla="*/ 8 w 60"/>
                <a:gd name="T37" fmla="*/ 9 h 38"/>
                <a:gd name="T38" fmla="*/ 0 w 60"/>
                <a:gd name="T39" fmla="*/ 12 h 38"/>
                <a:gd name="T40" fmla="*/ 8 w 60"/>
                <a:gd name="T41" fmla="*/ 9 h 38"/>
                <a:gd name="T42" fmla="*/ 0 w 60"/>
                <a:gd name="T43" fmla="*/ 0 h 38"/>
                <a:gd name="T44" fmla="*/ 0 w 60"/>
                <a:gd name="T45" fmla="*/ 12 h 38"/>
                <a:gd name="T46" fmla="*/ 10 w 60"/>
                <a:gd name="T47" fmla="*/ 12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8"/>
                <a:gd name="T74" fmla="*/ 60 w 60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8">
                  <a:moveTo>
                    <a:pt x="10" y="12"/>
                  </a:moveTo>
                  <a:lnTo>
                    <a:pt x="3" y="15"/>
                  </a:lnTo>
                  <a:lnTo>
                    <a:pt x="8" y="21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7" y="30"/>
                  </a:lnTo>
                  <a:lnTo>
                    <a:pt x="34" y="33"/>
                  </a:lnTo>
                  <a:lnTo>
                    <a:pt x="43" y="34"/>
                  </a:lnTo>
                  <a:lnTo>
                    <a:pt x="50" y="37"/>
                  </a:lnTo>
                  <a:lnTo>
                    <a:pt x="60" y="38"/>
                  </a:lnTo>
                  <a:lnTo>
                    <a:pt x="60" y="30"/>
                  </a:lnTo>
                  <a:lnTo>
                    <a:pt x="50" y="29"/>
                  </a:lnTo>
                  <a:lnTo>
                    <a:pt x="43" y="26"/>
                  </a:lnTo>
                  <a:lnTo>
                    <a:pt x="34" y="25"/>
                  </a:lnTo>
                  <a:lnTo>
                    <a:pt x="29" y="22"/>
                  </a:lnTo>
                  <a:lnTo>
                    <a:pt x="23" y="20"/>
                  </a:lnTo>
                  <a:lnTo>
                    <a:pt x="17" y="17"/>
                  </a:lnTo>
                  <a:lnTo>
                    <a:pt x="12" y="13"/>
                  </a:lnTo>
                  <a:lnTo>
                    <a:pt x="8" y="9"/>
                  </a:lnTo>
                  <a:lnTo>
                    <a:pt x="0" y="12"/>
                  </a:lnTo>
                  <a:lnTo>
                    <a:pt x="8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6" name="Freeform 83"/>
            <p:cNvSpPr>
              <a:spLocks/>
            </p:cNvSpPr>
            <p:nvPr/>
          </p:nvSpPr>
          <p:spPr bwMode="auto">
            <a:xfrm>
              <a:off x="4544" y="2278"/>
              <a:ext cx="10" cy="316"/>
            </a:xfrm>
            <a:custGeom>
              <a:avLst/>
              <a:gdLst>
                <a:gd name="T0" fmla="*/ 3 w 10"/>
                <a:gd name="T1" fmla="*/ 302 h 316"/>
                <a:gd name="T2" fmla="*/ 10 w 10"/>
                <a:gd name="T3" fmla="*/ 304 h 316"/>
                <a:gd name="T4" fmla="*/ 10 w 10"/>
                <a:gd name="T5" fmla="*/ 0 h 316"/>
                <a:gd name="T6" fmla="*/ 0 w 10"/>
                <a:gd name="T7" fmla="*/ 0 h 316"/>
                <a:gd name="T8" fmla="*/ 0 w 10"/>
                <a:gd name="T9" fmla="*/ 304 h 316"/>
                <a:gd name="T10" fmla="*/ 8 w 10"/>
                <a:gd name="T11" fmla="*/ 307 h 316"/>
                <a:gd name="T12" fmla="*/ 0 w 10"/>
                <a:gd name="T13" fmla="*/ 304 h 316"/>
                <a:gd name="T14" fmla="*/ 0 w 10"/>
                <a:gd name="T15" fmla="*/ 316 h 316"/>
                <a:gd name="T16" fmla="*/ 8 w 10"/>
                <a:gd name="T17" fmla="*/ 307 h 316"/>
                <a:gd name="T18" fmla="*/ 3 w 10"/>
                <a:gd name="T19" fmla="*/ 302 h 3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6"/>
                <a:gd name="T32" fmla="*/ 10 w 10"/>
                <a:gd name="T33" fmla="*/ 316 h 3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6">
                  <a:moveTo>
                    <a:pt x="3" y="302"/>
                  </a:moveTo>
                  <a:lnTo>
                    <a:pt x="10" y="304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8" y="307"/>
                  </a:lnTo>
                  <a:lnTo>
                    <a:pt x="0" y="304"/>
                  </a:lnTo>
                  <a:lnTo>
                    <a:pt x="0" y="316"/>
                  </a:lnTo>
                  <a:lnTo>
                    <a:pt x="8" y="307"/>
                  </a:lnTo>
                  <a:lnTo>
                    <a:pt x="3" y="3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7" name="Freeform 84"/>
            <p:cNvSpPr>
              <a:spLocks/>
            </p:cNvSpPr>
            <p:nvPr/>
          </p:nvSpPr>
          <p:spPr bwMode="auto">
            <a:xfrm>
              <a:off x="382" y="1810"/>
              <a:ext cx="113" cy="306"/>
            </a:xfrm>
            <a:custGeom>
              <a:avLst/>
              <a:gdLst>
                <a:gd name="T0" fmla="*/ 113 w 113"/>
                <a:gd name="T1" fmla="*/ 306 h 306"/>
                <a:gd name="T2" fmla="*/ 107 w 113"/>
                <a:gd name="T3" fmla="*/ 301 h 306"/>
                <a:gd name="T4" fmla="*/ 102 w 113"/>
                <a:gd name="T5" fmla="*/ 297 h 306"/>
                <a:gd name="T6" fmla="*/ 96 w 113"/>
                <a:gd name="T7" fmla="*/ 293 h 306"/>
                <a:gd name="T8" fmla="*/ 90 w 113"/>
                <a:gd name="T9" fmla="*/ 291 h 306"/>
                <a:gd name="T10" fmla="*/ 82 w 113"/>
                <a:gd name="T11" fmla="*/ 289 h 306"/>
                <a:gd name="T12" fmla="*/ 75 w 113"/>
                <a:gd name="T13" fmla="*/ 288 h 306"/>
                <a:gd name="T14" fmla="*/ 67 w 113"/>
                <a:gd name="T15" fmla="*/ 286 h 306"/>
                <a:gd name="T16" fmla="*/ 58 w 113"/>
                <a:gd name="T17" fmla="*/ 284 h 306"/>
                <a:gd name="T18" fmla="*/ 48 w 113"/>
                <a:gd name="T19" fmla="*/ 283 h 306"/>
                <a:gd name="T20" fmla="*/ 39 w 113"/>
                <a:gd name="T21" fmla="*/ 280 h 306"/>
                <a:gd name="T22" fmla="*/ 29 w 113"/>
                <a:gd name="T23" fmla="*/ 279 h 306"/>
                <a:gd name="T24" fmla="*/ 21 w 113"/>
                <a:gd name="T25" fmla="*/ 277 h 306"/>
                <a:gd name="T26" fmla="*/ 12 w 113"/>
                <a:gd name="T27" fmla="*/ 274 h 306"/>
                <a:gd name="T28" fmla="*/ 6 w 113"/>
                <a:gd name="T29" fmla="*/ 269 h 306"/>
                <a:gd name="T30" fmla="*/ 1 w 113"/>
                <a:gd name="T31" fmla="*/ 264 h 306"/>
                <a:gd name="T32" fmla="*/ 0 w 113"/>
                <a:gd name="T33" fmla="*/ 256 h 306"/>
                <a:gd name="T34" fmla="*/ 0 w 113"/>
                <a:gd name="T35" fmla="*/ 50 h 306"/>
                <a:gd name="T36" fmla="*/ 1 w 113"/>
                <a:gd name="T37" fmla="*/ 42 h 306"/>
                <a:gd name="T38" fmla="*/ 6 w 113"/>
                <a:gd name="T39" fmla="*/ 37 h 306"/>
                <a:gd name="T40" fmla="*/ 12 w 113"/>
                <a:gd name="T41" fmla="*/ 32 h 306"/>
                <a:gd name="T42" fmla="*/ 21 w 113"/>
                <a:gd name="T43" fmla="*/ 29 h 306"/>
                <a:gd name="T44" fmla="*/ 29 w 113"/>
                <a:gd name="T45" fmla="*/ 27 h 306"/>
                <a:gd name="T46" fmla="*/ 39 w 113"/>
                <a:gd name="T47" fmla="*/ 26 h 306"/>
                <a:gd name="T48" fmla="*/ 48 w 113"/>
                <a:gd name="T49" fmla="*/ 23 h 306"/>
                <a:gd name="T50" fmla="*/ 58 w 113"/>
                <a:gd name="T51" fmla="*/ 22 h 306"/>
                <a:gd name="T52" fmla="*/ 67 w 113"/>
                <a:gd name="T53" fmla="*/ 20 h 306"/>
                <a:gd name="T54" fmla="*/ 75 w 113"/>
                <a:gd name="T55" fmla="*/ 18 h 306"/>
                <a:gd name="T56" fmla="*/ 82 w 113"/>
                <a:gd name="T57" fmla="*/ 16 h 306"/>
                <a:gd name="T58" fmla="*/ 90 w 113"/>
                <a:gd name="T59" fmla="*/ 14 h 306"/>
                <a:gd name="T60" fmla="*/ 96 w 113"/>
                <a:gd name="T61" fmla="*/ 11 h 306"/>
                <a:gd name="T62" fmla="*/ 102 w 113"/>
                <a:gd name="T63" fmla="*/ 9 h 306"/>
                <a:gd name="T64" fmla="*/ 107 w 113"/>
                <a:gd name="T65" fmla="*/ 5 h 306"/>
                <a:gd name="T66" fmla="*/ 113 w 113"/>
                <a:gd name="T67" fmla="*/ 0 h 306"/>
                <a:gd name="T68" fmla="*/ 113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6"/>
                <a:gd name="T107" fmla="*/ 113 w 113"/>
                <a:gd name="T108" fmla="*/ 306 h 3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3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6"/>
                  </a:lnTo>
                  <a:lnTo>
                    <a:pt x="58" y="284"/>
                  </a:lnTo>
                  <a:lnTo>
                    <a:pt x="48" y="283"/>
                  </a:lnTo>
                  <a:lnTo>
                    <a:pt x="39" y="280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50"/>
                  </a:lnTo>
                  <a:lnTo>
                    <a:pt x="1" y="42"/>
                  </a:lnTo>
                  <a:lnTo>
                    <a:pt x="6" y="37"/>
                  </a:lnTo>
                  <a:lnTo>
                    <a:pt x="12" y="32"/>
                  </a:lnTo>
                  <a:lnTo>
                    <a:pt x="21" y="29"/>
                  </a:lnTo>
                  <a:lnTo>
                    <a:pt x="29" y="27"/>
                  </a:lnTo>
                  <a:lnTo>
                    <a:pt x="39" y="26"/>
                  </a:lnTo>
                  <a:lnTo>
                    <a:pt x="48" y="23"/>
                  </a:lnTo>
                  <a:lnTo>
                    <a:pt x="58" y="22"/>
                  </a:lnTo>
                  <a:lnTo>
                    <a:pt x="67" y="20"/>
                  </a:lnTo>
                  <a:lnTo>
                    <a:pt x="75" y="18"/>
                  </a:lnTo>
                  <a:lnTo>
                    <a:pt x="82" y="16"/>
                  </a:lnTo>
                  <a:lnTo>
                    <a:pt x="90" y="14"/>
                  </a:lnTo>
                  <a:lnTo>
                    <a:pt x="96" y="11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66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8" name="Freeform 85"/>
            <p:cNvSpPr>
              <a:spLocks/>
            </p:cNvSpPr>
            <p:nvPr/>
          </p:nvSpPr>
          <p:spPr bwMode="auto">
            <a:xfrm>
              <a:off x="440" y="2090"/>
              <a:ext cx="57" cy="29"/>
            </a:xfrm>
            <a:custGeom>
              <a:avLst/>
              <a:gdLst>
                <a:gd name="T0" fmla="*/ 0 w 57"/>
                <a:gd name="T1" fmla="*/ 8 h 29"/>
                <a:gd name="T2" fmla="*/ 0 w 57"/>
                <a:gd name="T3" fmla="*/ 8 h 29"/>
                <a:gd name="T4" fmla="*/ 9 w 57"/>
                <a:gd name="T5" fmla="*/ 9 h 29"/>
                <a:gd name="T6" fmla="*/ 17 w 57"/>
                <a:gd name="T7" fmla="*/ 12 h 29"/>
                <a:gd name="T8" fmla="*/ 24 w 57"/>
                <a:gd name="T9" fmla="*/ 13 h 29"/>
                <a:gd name="T10" fmla="*/ 30 w 57"/>
                <a:gd name="T11" fmla="*/ 15 h 29"/>
                <a:gd name="T12" fmla="*/ 37 w 57"/>
                <a:gd name="T13" fmla="*/ 17 h 29"/>
                <a:gd name="T14" fmla="*/ 41 w 57"/>
                <a:gd name="T15" fmla="*/ 21 h 29"/>
                <a:gd name="T16" fmla="*/ 46 w 57"/>
                <a:gd name="T17" fmla="*/ 25 h 29"/>
                <a:gd name="T18" fmla="*/ 52 w 57"/>
                <a:gd name="T19" fmla="*/ 29 h 29"/>
                <a:gd name="T20" fmla="*/ 57 w 57"/>
                <a:gd name="T21" fmla="*/ 24 h 29"/>
                <a:gd name="T22" fmla="*/ 51 w 57"/>
                <a:gd name="T23" fmla="*/ 17 h 29"/>
                <a:gd name="T24" fmla="*/ 46 w 57"/>
                <a:gd name="T25" fmla="*/ 13 h 29"/>
                <a:gd name="T26" fmla="*/ 39 w 57"/>
                <a:gd name="T27" fmla="*/ 9 h 29"/>
                <a:gd name="T28" fmla="*/ 33 w 57"/>
                <a:gd name="T29" fmla="*/ 7 h 29"/>
                <a:gd name="T30" fmla="*/ 24 w 57"/>
                <a:gd name="T31" fmla="*/ 6 h 29"/>
                <a:gd name="T32" fmla="*/ 17 w 57"/>
                <a:gd name="T33" fmla="*/ 4 h 29"/>
                <a:gd name="T34" fmla="*/ 9 w 57"/>
                <a:gd name="T35" fmla="*/ 2 h 29"/>
                <a:gd name="T36" fmla="*/ 0 w 57"/>
                <a:gd name="T37" fmla="*/ 0 h 29"/>
                <a:gd name="T38" fmla="*/ 0 w 57"/>
                <a:gd name="T39" fmla="*/ 0 h 29"/>
                <a:gd name="T40" fmla="*/ 0 w 57"/>
                <a:gd name="T41" fmla="*/ 8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5"/>
                  </a:lnTo>
                  <a:lnTo>
                    <a:pt x="37" y="17"/>
                  </a:lnTo>
                  <a:lnTo>
                    <a:pt x="41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6" y="13"/>
                  </a:lnTo>
                  <a:lnTo>
                    <a:pt x="39" y="9"/>
                  </a:lnTo>
                  <a:lnTo>
                    <a:pt x="33" y="7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9" name="Freeform 86"/>
            <p:cNvSpPr>
              <a:spLocks/>
            </p:cNvSpPr>
            <p:nvPr/>
          </p:nvSpPr>
          <p:spPr bwMode="auto">
            <a:xfrm>
              <a:off x="377" y="2066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5 h 32"/>
                <a:gd name="T8" fmla="*/ 16 w 63"/>
                <a:gd name="T9" fmla="*/ 22 h 32"/>
                <a:gd name="T10" fmla="*/ 24 w 63"/>
                <a:gd name="T11" fmla="*/ 24 h 32"/>
                <a:gd name="T12" fmla="*/ 34 w 63"/>
                <a:gd name="T13" fmla="*/ 27 h 32"/>
                <a:gd name="T14" fmla="*/ 44 w 63"/>
                <a:gd name="T15" fmla="*/ 28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1 h 32"/>
                <a:gd name="T26" fmla="*/ 34 w 63"/>
                <a:gd name="T27" fmla="*/ 19 h 32"/>
                <a:gd name="T28" fmla="*/ 27 w 63"/>
                <a:gd name="T29" fmla="*/ 17 h 32"/>
                <a:gd name="T30" fmla="*/ 18 w 63"/>
                <a:gd name="T31" fmla="*/ 14 h 32"/>
                <a:gd name="T32" fmla="*/ 13 w 63"/>
                <a:gd name="T33" fmla="*/ 10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5"/>
                  </a:lnTo>
                  <a:lnTo>
                    <a:pt x="16" y="22"/>
                  </a:lnTo>
                  <a:lnTo>
                    <a:pt x="24" y="24"/>
                  </a:lnTo>
                  <a:lnTo>
                    <a:pt x="34" y="27"/>
                  </a:lnTo>
                  <a:lnTo>
                    <a:pt x="44" y="28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1"/>
                  </a:lnTo>
                  <a:lnTo>
                    <a:pt x="34" y="19"/>
                  </a:lnTo>
                  <a:lnTo>
                    <a:pt x="27" y="17"/>
                  </a:lnTo>
                  <a:lnTo>
                    <a:pt x="18" y="14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0" name="Freeform 87"/>
            <p:cNvSpPr>
              <a:spLocks/>
            </p:cNvSpPr>
            <p:nvPr/>
          </p:nvSpPr>
          <p:spPr bwMode="auto">
            <a:xfrm>
              <a:off x="377" y="1860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6"/>
                <a:gd name="T23" fmla="*/ 10 w 10"/>
                <a:gd name="T24" fmla="*/ 206 h 2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1" name="Freeform 88"/>
            <p:cNvSpPr>
              <a:spLocks/>
            </p:cNvSpPr>
            <p:nvPr/>
          </p:nvSpPr>
          <p:spPr bwMode="auto">
            <a:xfrm>
              <a:off x="377" y="1828"/>
              <a:ext cx="63" cy="32"/>
            </a:xfrm>
            <a:custGeom>
              <a:avLst/>
              <a:gdLst>
                <a:gd name="T0" fmla="*/ 63 w 63"/>
                <a:gd name="T1" fmla="*/ 0 h 32"/>
                <a:gd name="T2" fmla="*/ 63 w 63"/>
                <a:gd name="T3" fmla="*/ 0 h 32"/>
                <a:gd name="T4" fmla="*/ 53 w 63"/>
                <a:gd name="T5" fmla="*/ 1 h 32"/>
                <a:gd name="T6" fmla="*/ 44 w 63"/>
                <a:gd name="T7" fmla="*/ 4 h 32"/>
                <a:gd name="T8" fmla="*/ 34 w 63"/>
                <a:gd name="T9" fmla="*/ 5 h 32"/>
                <a:gd name="T10" fmla="*/ 24 w 63"/>
                <a:gd name="T11" fmla="*/ 8 h 32"/>
                <a:gd name="T12" fmla="*/ 16 w 63"/>
                <a:gd name="T13" fmla="*/ 10 h 32"/>
                <a:gd name="T14" fmla="*/ 9 w 63"/>
                <a:gd name="T15" fmla="*/ 17 h 32"/>
                <a:gd name="T16" fmla="*/ 3 w 63"/>
                <a:gd name="T17" fmla="*/ 23 h 32"/>
                <a:gd name="T18" fmla="*/ 0 w 63"/>
                <a:gd name="T19" fmla="*/ 32 h 32"/>
                <a:gd name="T20" fmla="*/ 10 w 63"/>
                <a:gd name="T21" fmla="*/ 32 h 32"/>
                <a:gd name="T22" fmla="*/ 10 w 63"/>
                <a:gd name="T23" fmla="*/ 26 h 32"/>
                <a:gd name="T24" fmla="*/ 13 w 63"/>
                <a:gd name="T25" fmla="*/ 22 h 32"/>
                <a:gd name="T26" fmla="*/ 18 w 63"/>
                <a:gd name="T27" fmla="*/ 18 h 32"/>
                <a:gd name="T28" fmla="*/ 27 w 63"/>
                <a:gd name="T29" fmla="*/ 15 h 32"/>
                <a:gd name="T30" fmla="*/ 34 w 63"/>
                <a:gd name="T31" fmla="*/ 13 h 32"/>
                <a:gd name="T32" fmla="*/ 44 w 63"/>
                <a:gd name="T33" fmla="*/ 11 h 32"/>
                <a:gd name="T34" fmla="*/ 53 w 63"/>
                <a:gd name="T35" fmla="*/ 9 h 32"/>
                <a:gd name="T36" fmla="*/ 63 w 63"/>
                <a:gd name="T37" fmla="*/ 8 h 32"/>
                <a:gd name="T38" fmla="*/ 63 w 63"/>
                <a:gd name="T39" fmla="*/ 8 h 32"/>
                <a:gd name="T40" fmla="*/ 6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2" name="Freeform 89"/>
            <p:cNvSpPr>
              <a:spLocks/>
            </p:cNvSpPr>
            <p:nvPr/>
          </p:nvSpPr>
          <p:spPr bwMode="auto">
            <a:xfrm>
              <a:off x="440" y="1798"/>
              <a:ext cx="60" cy="38"/>
            </a:xfrm>
            <a:custGeom>
              <a:avLst/>
              <a:gdLst>
                <a:gd name="T0" fmla="*/ 60 w 60"/>
                <a:gd name="T1" fmla="*/ 12 h 38"/>
                <a:gd name="T2" fmla="*/ 52 w 60"/>
                <a:gd name="T3" fmla="*/ 9 h 38"/>
                <a:gd name="T4" fmla="*/ 46 w 60"/>
                <a:gd name="T5" fmla="*/ 13 h 38"/>
                <a:gd name="T6" fmla="*/ 43 w 60"/>
                <a:gd name="T7" fmla="*/ 17 h 38"/>
                <a:gd name="T8" fmla="*/ 37 w 60"/>
                <a:gd name="T9" fmla="*/ 19 h 38"/>
                <a:gd name="T10" fmla="*/ 30 w 60"/>
                <a:gd name="T11" fmla="*/ 22 h 38"/>
                <a:gd name="T12" fmla="*/ 24 w 60"/>
                <a:gd name="T13" fmla="*/ 25 h 38"/>
                <a:gd name="T14" fmla="*/ 17 w 60"/>
                <a:gd name="T15" fmla="*/ 26 h 38"/>
                <a:gd name="T16" fmla="*/ 9 w 60"/>
                <a:gd name="T17" fmla="*/ 28 h 38"/>
                <a:gd name="T18" fmla="*/ 0 w 60"/>
                <a:gd name="T19" fmla="*/ 30 h 38"/>
                <a:gd name="T20" fmla="*/ 0 w 60"/>
                <a:gd name="T21" fmla="*/ 38 h 38"/>
                <a:gd name="T22" fmla="*/ 9 w 60"/>
                <a:gd name="T23" fmla="*/ 36 h 38"/>
                <a:gd name="T24" fmla="*/ 17 w 60"/>
                <a:gd name="T25" fmla="*/ 34 h 38"/>
                <a:gd name="T26" fmla="*/ 24 w 60"/>
                <a:gd name="T27" fmla="*/ 32 h 38"/>
                <a:gd name="T28" fmla="*/ 33 w 60"/>
                <a:gd name="T29" fmla="*/ 30 h 38"/>
                <a:gd name="T30" fmla="*/ 39 w 60"/>
                <a:gd name="T31" fmla="*/ 27 h 38"/>
                <a:gd name="T32" fmla="*/ 45 w 60"/>
                <a:gd name="T33" fmla="*/ 25 h 38"/>
                <a:gd name="T34" fmla="*/ 51 w 60"/>
                <a:gd name="T35" fmla="*/ 21 h 38"/>
                <a:gd name="T36" fmla="*/ 57 w 60"/>
                <a:gd name="T37" fmla="*/ 14 h 38"/>
                <a:gd name="T38" fmla="*/ 50 w 60"/>
                <a:gd name="T39" fmla="*/ 12 h 38"/>
                <a:gd name="T40" fmla="*/ 60 w 60"/>
                <a:gd name="T41" fmla="*/ 12 h 38"/>
                <a:gd name="T42" fmla="*/ 60 w 60"/>
                <a:gd name="T43" fmla="*/ 0 h 38"/>
                <a:gd name="T44" fmla="*/ 52 w 60"/>
                <a:gd name="T45" fmla="*/ 9 h 38"/>
                <a:gd name="T46" fmla="*/ 60 w 60"/>
                <a:gd name="T47" fmla="*/ 12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8"/>
                <a:gd name="T74" fmla="*/ 60 w 60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8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9" y="36"/>
                  </a:lnTo>
                  <a:lnTo>
                    <a:pt x="17" y="34"/>
                  </a:lnTo>
                  <a:lnTo>
                    <a:pt x="24" y="32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4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3" name="Freeform 90"/>
            <p:cNvSpPr>
              <a:spLocks/>
            </p:cNvSpPr>
            <p:nvPr/>
          </p:nvSpPr>
          <p:spPr bwMode="auto">
            <a:xfrm>
              <a:off x="490" y="1810"/>
              <a:ext cx="10" cy="318"/>
            </a:xfrm>
            <a:custGeom>
              <a:avLst/>
              <a:gdLst>
                <a:gd name="T0" fmla="*/ 2 w 10"/>
                <a:gd name="T1" fmla="*/ 309 h 318"/>
                <a:gd name="T2" fmla="*/ 10 w 10"/>
                <a:gd name="T3" fmla="*/ 306 h 318"/>
                <a:gd name="T4" fmla="*/ 10 w 10"/>
                <a:gd name="T5" fmla="*/ 0 h 318"/>
                <a:gd name="T6" fmla="*/ 0 w 10"/>
                <a:gd name="T7" fmla="*/ 0 h 318"/>
                <a:gd name="T8" fmla="*/ 0 w 10"/>
                <a:gd name="T9" fmla="*/ 306 h 318"/>
                <a:gd name="T10" fmla="*/ 7 w 10"/>
                <a:gd name="T11" fmla="*/ 304 h 318"/>
                <a:gd name="T12" fmla="*/ 2 w 10"/>
                <a:gd name="T13" fmla="*/ 309 h 318"/>
                <a:gd name="T14" fmla="*/ 10 w 10"/>
                <a:gd name="T15" fmla="*/ 318 h 318"/>
                <a:gd name="T16" fmla="*/ 10 w 10"/>
                <a:gd name="T17" fmla="*/ 306 h 318"/>
                <a:gd name="T18" fmla="*/ 2 w 10"/>
                <a:gd name="T19" fmla="*/ 309 h 3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8"/>
                <a:gd name="T32" fmla="*/ 10 w 10"/>
                <a:gd name="T33" fmla="*/ 318 h 3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8">
                  <a:moveTo>
                    <a:pt x="2" y="309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4"/>
                  </a:lnTo>
                  <a:lnTo>
                    <a:pt x="2" y="309"/>
                  </a:lnTo>
                  <a:lnTo>
                    <a:pt x="10" y="318"/>
                  </a:lnTo>
                  <a:lnTo>
                    <a:pt x="10" y="306"/>
                  </a:lnTo>
                  <a:lnTo>
                    <a:pt x="2" y="3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4" name="Freeform 91"/>
            <p:cNvSpPr>
              <a:spLocks/>
            </p:cNvSpPr>
            <p:nvPr/>
          </p:nvSpPr>
          <p:spPr bwMode="auto">
            <a:xfrm>
              <a:off x="382" y="1529"/>
              <a:ext cx="113" cy="305"/>
            </a:xfrm>
            <a:custGeom>
              <a:avLst/>
              <a:gdLst>
                <a:gd name="T0" fmla="*/ 113 w 113"/>
                <a:gd name="T1" fmla="*/ 305 h 305"/>
                <a:gd name="T2" fmla="*/ 107 w 113"/>
                <a:gd name="T3" fmla="*/ 300 h 305"/>
                <a:gd name="T4" fmla="*/ 102 w 113"/>
                <a:gd name="T5" fmla="*/ 296 h 305"/>
                <a:gd name="T6" fmla="*/ 96 w 113"/>
                <a:gd name="T7" fmla="*/ 294 h 305"/>
                <a:gd name="T8" fmla="*/ 90 w 113"/>
                <a:gd name="T9" fmla="*/ 291 h 305"/>
                <a:gd name="T10" fmla="*/ 82 w 113"/>
                <a:gd name="T11" fmla="*/ 288 h 305"/>
                <a:gd name="T12" fmla="*/ 75 w 113"/>
                <a:gd name="T13" fmla="*/ 287 h 305"/>
                <a:gd name="T14" fmla="*/ 67 w 113"/>
                <a:gd name="T15" fmla="*/ 285 h 305"/>
                <a:gd name="T16" fmla="*/ 58 w 113"/>
                <a:gd name="T17" fmla="*/ 283 h 305"/>
                <a:gd name="T18" fmla="*/ 48 w 113"/>
                <a:gd name="T19" fmla="*/ 282 h 305"/>
                <a:gd name="T20" fmla="*/ 39 w 113"/>
                <a:gd name="T21" fmla="*/ 281 h 305"/>
                <a:gd name="T22" fmla="*/ 29 w 113"/>
                <a:gd name="T23" fmla="*/ 279 h 305"/>
                <a:gd name="T24" fmla="*/ 21 w 113"/>
                <a:gd name="T25" fmla="*/ 277 h 305"/>
                <a:gd name="T26" fmla="*/ 12 w 113"/>
                <a:gd name="T27" fmla="*/ 274 h 305"/>
                <a:gd name="T28" fmla="*/ 6 w 113"/>
                <a:gd name="T29" fmla="*/ 269 h 305"/>
                <a:gd name="T30" fmla="*/ 1 w 113"/>
                <a:gd name="T31" fmla="*/ 263 h 305"/>
                <a:gd name="T32" fmla="*/ 0 w 113"/>
                <a:gd name="T33" fmla="*/ 255 h 305"/>
                <a:gd name="T34" fmla="*/ 0 w 113"/>
                <a:gd name="T35" fmla="*/ 49 h 305"/>
                <a:gd name="T36" fmla="*/ 1 w 113"/>
                <a:gd name="T37" fmla="*/ 41 h 305"/>
                <a:gd name="T38" fmla="*/ 6 w 113"/>
                <a:gd name="T39" fmla="*/ 36 h 305"/>
                <a:gd name="T40" fmla="*/ 12 w 113"/>
                <a:gd name="T41" fmla="*/ 31 h 305"/>
                <a:gd name="T42" fmla="*/ 21 w 113"/>
                <a:gd name="T43" fmla="*/ 28 h 305"/>
                <a:gd name="T44" fmla="*/ 29 w 113"/>
                <a:gd name="T45" fmla="*/ 26 h 305"/>
                <a:gd name="T46" fmla="*/ 39 w 113"/>
                <a:gd name="T47" fmla="*/ 24 h 305"/>
                <a:gd name="T48" fmla="*/ 48 w 113"/>
                <a:gd name="T49" fmla="*/ 22 h 305"/>
                <a:gd name="T50" fmla="*/ 58 w 113"/>
                <a:gd name="T51" fmla="*/ 21 h 305"/>
                <a:gd name="T52" fmla="*/ 67 w 113"/>
                <a:gd name="T53" fmla="*/ 19 h 305"/>
                <a:gd name="T54" fmla="*/ 75 w 113"/>
                <a:gd name="T55" fmla="*/ 18 h 305"/>
                <a:gd name="T56" fmla="*/ 82 w 113"/>
                <a:gd name="T57" fmla="*/ 17 h 305"/>
                <a:gd name="T58" fmla="*/ 90 w 113"/>
                <a:gd name="T59" fmla="*/ 14 h 305"/>
                <a:gd name="T60" fmla="*/ 96 w 113"/>
                <a:gd name="T61" fmla="*/ 12 h 305"/>
                <a:gd name="T62" fmla="*/ 102 w 113"/>
                <a:gd name="T63" fmla="*/ 9 h 305"/>
                <a:gd name="T64" fmla="*/ 107 w 113"/>
                <a:gd name="T65" fmla="*/ 5 h 305"/>
                <a:gd name="T66" fmla="*/ 113 w 113"/>
                <a:gd name="T67" fmla="*/ 0 h 305"/>
                <a:gd name="T68" fmla="*/ 113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5"/>
                <a:gd name="T107" fmla="*/ 113 w 113"/>
                <a:gd name="T108" fmla="*/ 305 h 30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5">
                  <a:moveTo>
                    <a:pt x="113" y="305"/>
                  </a:moveTo>
                  <a:lnTo>
                    <a:pt x="107" y="300"/>
                  </a:lnTo>
                  <a:lnTo>
                    <a:pt x="102" y="296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8"/>
                  </a:lnTo>
                  <a:lnTo>
                    <a:pt x="75" y="287"/>
                  </a:lnTo>
                  <a:lnTo>
                    <a:pt x="67" y="285"/>
                  </a:lnTo>
                  <a:lnTo>
                    <a:pt x="58" y="283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49"/>
                  </a:lnTo>
                  <a:lnTo>
                    <a:pt x="1" y="41"/>
                  </a:lnTo>
                  <a:lnTo>
                    <a:pt x="6" y="36"/>
                  </a:lnTo>
                  <a:lnTo>
                    <a:pt x="12" y="31"/>
                  </a:lnTo>
                  <a:lnTo>
                    <a:pt x="21" y="28"/>
                  </a:lnTo>
                  <a:lnTo>
                    <a:pt x="29" y="26"/>
                  </a:lnTo>
                  <a:lnTo>
                    <a:pt x="39" y="24"/>
                  </a:lnTo>
                  <a:lnTo>
                    <a:pt x="48" y="22"/>
                  </a:lnTo>
                  <a:lnTo>
                    <a:pt x="58" y="21"/>
                  </a:lnTo>
                  <a:lnTo>
                    <a:pt x="67" y="19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5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" name="Freeform 92"/>
            <p:cNvSpPr>
              <a:spLocks/>
            </p:cNvSpPr>
            <p:nvPr/>
          </p:nvSpPr>
          <p:spPr bwMode="auto">
            <a:xfrm>
              <a:off x="440" y="1808"/>
              <a:ext cx="57" cy="29"/>
            </a:xfrm>
            <a:custGeom>
              <a:avLst/>
              <a:gdLst>
                <a:gd name="T0" fmla="*/ 0 w 57"/>
                <a:gd name="T1" fmla="*/ 8 h 29"/>
                <a:gd name="T2" fmla="*/ 0 w 57"/>
                <a:gd name="T3" fmla="*/ 8 h 29"/>
                <a:gd name="T4" fmla="*/ 9 w 57"/>
                <a:gd name="T5" fmla="*/ 9 h 29"/>
                <a:gd name="T6" fmla="*/ 17 w 57"/>
                <a:gd name="T7" fmla="*/ 12 h 29"/>
                <a:gd name="T8" fmla="*/ 24 w 57"/>
                <a:gd name="T9" fmla="*/ 13 h 29"/>
                <a:gd name="T10" fmla="*/ 30 w 57"/>
                <a:gd name="T11" fmla="*/ 16 h 29"/>
                <a:gd name="T12" fmla="*/ 37 w 57"/>
                <a:gd name="T13" fmla="*/ 18 h 29"/>
                <a:gd name="T14" fmla="*/ 43 w 57"/>
                <a:gd name="T15" fmla="*/ 21 h 29"/>
                <a:gd name="T16" fmla="*/ 46 w 57"/>
                <a:gd name="T17" fmla="*/ 25 h 29"/>
                <a:gd name="T18" fmla="*/ 52 w 57"/>
                <a:gd name="T19" fmla="*/ 29 h 29"/>
                <a:gd name="T20" fmla="*/ 57 w 57"/>
                <a:gd name="T21" fmla="*/ 24 h 29"/>
                <a:gd name="T22" fmla="*/ 51 w 57"/>
                <a:gd name="T23" fmla="*/ 17 h 29"/>
                <a:gd name="T24" fmla="*/ 45 w 57"/>
                <a:gd name="T25" fmla="*/ 13 h 29"/>
                <a:gd name="T26" fmla="*/ 39 w 57"/>
                <a:gd name="T27" fmla="*/ 11 h 29"/>
                <a:gd name="T28" fmla="*/ 33 w 57"/>
                <a:gd name="T29" fmla="*/ 8 h 29"/>
                <a:gd name="T30" fmla="*/ 24 w 57"/>
                <a:gd name="T31" fmla="*/ 6 h 29"/>
                <a:gd name="T32" fmla="*/ 17 w 57"/>
                <a:gd name="T33" fmla="*/ 4 h 29"/>
                <a:gd name="T34" fmla="*/ 9 w 57"/>
                <a:gd name="T35" fmla="*/ 2 h 29"/>
                <a:gd name="T36" fmla="*/ 0 w 57"/>
                <a:gd name="T37" fmla="*/ 0 h 29"/>
                <a:gd name="T38" fmla="*/ 0 w 57"/>
                <a:gd name="T39" fmla="*/ 0 h 29"/>
                <a:gd name="T40" fmla="*/ 0 w 57"/>
                <a:gd name="T41" fmla="*/ 8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6"/>
                  </a:lnTo>
                  <a:lnTo>
                    <a:pt x="37" y="18"/>
                  </a:lnTo>
                  <a:lnTo>
                    <a:pt x="43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1"/>
                  </a:lnTo>
                  <a:lnTo>
                    <a:pt x="33" y="8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" name="Freeform 93"/>
            <p:cNvSpPr>
              <a:spLocks/>
            </p:cNvSpPr>
            <p:nvPr/>
          </p:nvSpPr>
          <p:spPr bwMode="auto">
            <a:xfrm>
              <a:off x="377" y="1784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7 h 32"/>
                <a:gd name="T8" fmla="*/ 16 w 63"/>
                <a:gd name="T9" fmla="*/ 23 h 32"/>
                <a:gd name="T10" fmla="*/ 24 w 63"/>
                <a:gd name="T11" fmla="*/ 26 h 32"/>
                <a:gd name="T12" fmla="*/ 34 w 63"/>
                <a:gd name="T13" fmla="*/ 28 h 32"/>
                <a:gd name="T14" fmla="*/ 44 w 63"/>
                <a:gd name="T15" fmla="*/ 30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2 h 32"/>
                <a:gd name="T26" fmla="*/ 34 w 63"/>
                <a:gd name="T27" fmla="*/ 20 h 32"/>
                <a:gd name="T28" fmla="*/ 27 w 63"/>
                <a:gd name="T29" fmla="*/ 18 h 32"/>
                <a:gd name="T30" fmla="*/ 18 w 63"/>
                <a:gd name="T31" fmla="*/ 15 h 32"/>
                <a:gd name="T32" fmla="*/ 13 w 63"/>
                <a:gd name="T33" fmla="*/ 11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3"/>
                  </a:lnTo>
                  <a:lnTo>
                    <a:pt x="24" y="26"/>
                  </a:lnTo>
                  <a:lnTo>
                    <a:pt x="34" y="28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2"/>
                  </a:lnTo>
                  <a:lnTo>
                    <a:pt x="34" y="20"/>
                  </a:lnTo>
                  <a:lnTo>
                    <a:pt x="27" y="18"/>
                  </a:lnTo>
                  <a:lnTo>
                    <a:pt x="18" y="15"/>
                  </a:lnTo>
                  <a:lnTo>
                    <a:pt x="13" y="11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" name="Freeform 94"/>
            <p:cNvSpPr>
              <a:spLocks/>
            </p:cNvSpPr>
            <p:nvPr/>
          </p:nvSpPr>
          <p:spPr bwMode="auto">
            <a:xfrm>
              <a:off x="377" y="1578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6"/>
                <a:gd name="T23" fmla="*/ 10 w 10"/>
                <a:gd name="T24" fmla="*/ 206 h 2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8" name="Freeform 95"/>
            <p:cNvSpPr>
              <a:spLocks/>
            </p:cNvSpPr>
            <p:nvPr/>
          </p:nvSpPr>
          <p:spPr bwMode="auto">
            <a:xfrm>
              <a:off x="377" y="1546"/>
              <a:ext cx="63" cy="32"/>
            </a:xfrm>
            <a:custGeom>
              <a:avLst/>
              <a:gdLst>
                <a:gd name="T0" fmla="*/ 63 w 63"/>
                <a:gd name="T1" fmla="*/ 0 h 32"/>
                <a:gd name="T2" fmla="*/ 63 w 63"/>
                <a:gd name="T3" fmla="*/ 0 h 32"/>
                <a:gd name="T4" fmla="*/ 53 w 63"/>
                <a:gd name="T5" fmla="*/ 1 h 32"/>
                <a:gd name="T6" fmla="*/ 44 w 63"/>
                <a:gd name="T7" fmla="*/ 4 h 32"/>
                <a:gd name="T8" fmla="*/ 34 w 63"/>
                <a:gd name="T9" fmla="*/ 5 h 32"/>
                <a:gd name="T10" fmla="*/ 24 w 63"/>
                <a:gd name="T11" fmla="*/ 7 h 32"/>
                <a:gd name="T12" fmla="*/ 16 w 63"/>
                <a:gd name="T13" fmla="*/ 10 h 32"/>
                <a:gd name="T14" fmla="*/ 9 w 63"/>
                <a:gd name="T15" fmla="*/ 17 h 32"/>
                <a:gd name="T16" fmla="*/ 3 w 63"/>
                <a:gd name="T17" fmla="*/ 23 h 32"/>
                <a:gd name="T18" fmla="*/ 0 w 63"/>
                <a:gd name="T19" fmla="*/ 32 h 32"/>
                <a:gd name="T20" fmla="*/ 10 w 63"/>
                <a:gd name="T21" fmla="*/ 32 h 32"/>
                <a:gd name="T22" fmla="*/ 10 w 63"/>
                <a:gd name="T23" fmla="*/ 26 h 32"/>
                <a:gd name="T24" fmla="*/ 13 w 63"/>
                <a:gd name="T25" fmla="*/ 22 h 32"/>
                <a:gd name="T26" fmla="*/ 18 w 63"/>
                <a:gd name="T27" fmla="*/ 18 h 32"/>
                <a:gd name="T28" fmla="*/ 27 w 63"/>
                <a:gd name="T29" fmla="*/ 15 h 32"/>
                <a:gd name="T30" fmla="*/ 34 w 63"/>
                <a:gd name="T31" fmla="*/ 13 h 32"/>
                <a:gd name="T32" fmla="*/ 44 w 63"/>
                <a:gd name="T33" fmla="*/ 11 h 32"/>
                <a:gd name="T34" fmla="*/ 53 w 63"/>
                <a:gd name="T35" fmla="*/ 9 h 32"/>
                <a:gd name="T36" fmla="*/ 63 w 63"/>
                <a:gd name="T37" fmla="*/ 7 h 32"/>
                <a:gd name="T38" fmla="*/ 63 w 63"/>
                <a:gd name="T39" fmla="*/ 7 h 32"/>
                <a:gd name="T40" fmla="*/ 6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7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9" name="Freeform 96"/>
            <p:cNvSpPr>
              <a:spLocks/>
            </p:cNvSpPr>
            <p:nvPr/>
          </p:nvSpPr>
          <p:spPr bwMode="auto">
            <a:xfrm>
              <a:off x="440" y="1517"/>
              <a:ext cx="60" cy="36"/>
            </a:xfrm>
            <a:custGeom>
              <a:avLst/>
              <a:gdLst>
                <a:gd name="T0" fmla="*/ 60 w 60"/>
                <a:gd name="T1" fmla="*/ 12 h 36"/>
                <a:gd name="T2" fmla="*/ 52 w 60"/>
                <a:gd name="T3" fmla="*/ 9 h 36"/>
                <a:gd name="T4" fmla="*/ 46 w 60"/>
                <a:gd name="T5" fmla="*/ 13 h 36"/>
                <a:gd name="T6" fmla="*/ 43 w 60"/>
                <a:gd name="T7" fmla="*/ 17 h 36"/>
                <a:gd name="T8" fmla="*/ 37 w 60"/>
                <a:gd name="T9" fmla="*/ 20 h 36"/>
                <a:gd name="T10" fmla="*/ 30 w 60"/>
                <a:gd name="T11" fmla="*/ 22 h 36"/>
                <a:gd name="T12" fmla="*/ 24 w 60"/>
                <a:gd name="T13" fmla="*/ 25 h 36"/>
                <a:gd name="T14" fmla="*/ 17 w 60"/>
                <a:gd name="T15" fmla="*/ 26 h 36"/>
                <a:gd name="T16" fmla="*/ 9 w 60"/>
                <a:gd name="T17" fmla="*/ 27 h 36"/>
                <a:gd name="T18" fmla="*/ 0 w 60"/>
                <a:gd name="T19" fmla="*/ 29 h 36"/>
                <a:gd name="T20" fmla="*/ 0 w 60"/>
                <a:gd name="T21" fmla="*/ 36 h 36"/>
                <a:gd name="T22" fmla="*/ 9 w 60"/>
                <a:gd name="T23" fmla="*/ 35 h 36"/>
                <a:gd name="T24" fmla="*/ 17 w 60"/>
                <a:gd name="T25" fmla="*/ 34 h 36"/>
                <a:gd name="T26" fmla="*/ 24 w 60"/>
                <a:gd name="T27" fmla="*/ 33 h 36"/>
                <a:gd name="T28" fmla="*/ 33 w 60"/>
                <a:gd name="T29" fmla="*/ 30 h 36"/>
                <a:gd name="T30" fmla="*/ 39 w 60"/>
                <a:gd name="T31" fmla="*/ 27 h 36"/>
                <a:gd name="T32" fmla="*/ 45 w 60"/>
                <a:gd name="T33" fmla="*/ 25 h 36"/>
                <a:gd name="T34" fmla="*/ 51 w 60"/>
                <a:gd name="T35" fmla="*/ 21 h 36"/>
                <a:gd name="T36" fmla="*/ 57 w 60"/>
                <a:gd name="T37" fmla="*/ 14 h 36"/>
                <a:gd name="T38" fmla="*/ 50 w 60"/>
                <a:gd name="T39" fmla="*/ 12 h 36"/>
                <a:gd name="T40" fmla="*/ 60 w 60"/>
                <a:gd name="T41" fmla="*/ 12 h 36"/>
                <a:gd name="T42" fmla="*/ 60 w 60"/>
                <a:gd name="T43" fmla="*/ 0 h 36"/>
                <a:gd name="T44" fmla="*/ 52 w 60"/>
                <a:gd name="T45" fmla="*/ 9 h 36"/>
                <a:gd name="T46" fmla="*/ 60 w 60"/>
                <a:gd name="T47" fmla="*/ 12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6"/>
                <a:gd name="T74" fmla="*/ 60 w 60"/>
                <a:gd name="T75" fmla="*/ 36 h 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6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20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7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9" y="35"/>
                  </a:lnTo>
                  <a:lnTo>
                    <a:pt x="17" y="34"/>
                  </a:lnTo>
                  <a:lnTo>
                    <a:pt x="24" y="33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4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0" name="Freeform 97"/>
            <p:cNvSpPr>
              <a:spLocks/>
            </p:cNvSpPr>
            <p:nvPr/>
          </p:nvSpPr>
          <p:spPr bwMode="auto">
            <a:xfrm>
              <a:off x="490" y="1529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5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2" y="308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5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1" name="Freeform 98"/>
            <p:cNvSpPr>
              <a:spLocks/>
            </p:cNvSpPr>
            <p:nvPr/>
          </p:nvSpPr>
          <p:spPr bwMode="auto">
            <a:xfrm>
              <a:off x="382" y="1249"/>
              <a:ext cx="113" cy="306"/>
            </a:xfrm>
            <a:custGeom>
              <a:avLst/>
              <a:gdLst>
                <a:gd name="T0" fmla="*/ 113 w 113"/>
                <a:gd name="T1" fmla="*/ 306 h 306"/>
                <a:gd name="T2" fmla="*/ 107 w 113"/>
                <a:gd name="T3" fmla="*/ 301 h 306"/>
                <a:gd name="T4" fmla="*/ 102 w 113"/>
                <a:gd name="T5" fmla="*/ 297 h 306"/>
                <a:gd name="T6" fmla="*/ 96 w 113"/>
                <a:gd name="T7" fmla="*/ 294 h 306"/>
                <a:gd name="T8" fmla="*/ 90 w 113"/>
                <a:gd name="T9" fmla="*/ 292 h 306"/>
                <a:gd name="T10" fmla="*/ 82 w 113"/>
                <a:gd name="T11" fmla="*/ 289 h 306"/>
                <a:gd name="T12" fmla="*/ 75 w 113"/>
                <a:gd name="T13" fmla="*/ 288 h 306"/>
                <a:gd name="T14" fmla="*/ 67 w 113"/>
                <a:gd name="T15" fmla="*/ 285 h 306"/>
                <a:gd name="T16" fmla="*/ 58 w 113"/>
                <a:gd name="T17" fmla="*/ 284 h 306"/>
                <a:gd name="T18" fmla="*/ 48 w 113"/>
                <a:gd name="T19" fmla="*/ 282 h 306"/>
                <a:gd name="T20" fmla="*/ 39 w 113"/>
                <a:gd name="T21" fmla="*/ 281 h 306"/>
                <a:gd name="T22" fmla="*/ 29 w 113"/>
                <a:gd name="T23" fmla="*/ 280 h 306"/>
                <a:gd name="T24" fmla="*/ 21 w 113"/>
                <a:gd name="T25" fmla="*/ 277 h 306"/>
                <a:gd name="T26" fmla="*/ 12 w 113"/>
                <a:gd name="T27" fmla="*/ 275 h 306"/>
                <a:gd name="T28" fmla="*/ 6 w 113"/>
                <a:gd name="T29" fmla="*/ 270 h 306"/>
                <a:gd name="T30" fmla="*/ 1 w 113"/>
                <a:gd name="T31" fmla="*/ 263 h 306"/>
                <a:gd name="T32" fmla="*/ 0 w 113"/>
                <a:gd name="T33" fmla="*/ 255 h 306"/>
                <a:gd name="T34" fmla="*/ 0 w 113"/>
                <a:gd name="T35" fmla="*/ 51 h 306"/>
                <a:gd name="T36" fmla="*/ 1 w 113"/>
                <a:gd name="T37" fmla="*/ 43 h 306"/>
                <a:gd name="T38" fmla="*/ 6 w 113"/>
                <a:gd name="T39" fmla="*/ 37 h 306"/>
                <a:gd name="T40" fmla="*/ 12 w 113"/>
                <a:gd name="T41" fmla="*/ 31 h 306"/>
                <a:gd name="T42" fmla="*/ 21 w 113"/>
                <a:gd name="T43" fmla="*/ 29 h 306"/>
                <a:gd name="T44" fmla="*/ 29 w 113"/>
                <a:gd name="T45" fmla="*/ 26 h 306"/>
                <a:gd name="T46" fmla="*/ 39 w 113"/>
                <a:gd name="T47" fmla="*/ 25 h 306"/>
                <a:gd name="T48" fmla="*/ 48 w 113"/>
                <a:gd name="T49" fmla="*/ 24 h 306"/>
                <a:gd name="T50" fmla="*/ 58 w 113"/>
                <a:gd name="T51" fmla="*/ 22 h 306"/>
                <a:gd name="T52" fmla="*/ 67 w 113"/>
                <a:gd name="T53" fmla="*/ 21 h 306"/>
                <a:gd name="T54" fmla="*/ 75 w 113"/>
                <a:gd name="T55" fmla="*/ 19 h 306"/>
                <a:gd name="T56" fmla="*/ 82 w 113"/>
                <a:gd name="T57" fmla="*/ 17 h 306"/>
                <a:gd name="T58" fmla="*/ 90 w 113"/>
                <a:gd name="T59" fmla="*/ 15 h 306"/>
                <a:gd name="T60" fmla="*/ 96 w 113"/>
                <a:gd name="T61" fmla="*/ 12 h 306"/>
                <a:gd name="T62" fmla="*/ 102 w 113"/>
                <a:gd name="T63" fmla="*/ 9 h 306"/>
                <a:gd name="T64" fmla="*/ 107 w 113"/>
                <a:gd name="T65" fmla="*/ 6 h 306"/>
                <a:gd name="T66" fmla="*/ 113 w 113"/>
                <a:gd name="T67" fmla="*/ 0 h 306"/>
                <a:gd name="T68" fmla="*/ 113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6"/>
                <a:gd name="T107" fmla="*/ 113 w 113"/>
                <a:gd name="T108" fmla="*/ 306 h 3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4"/>
                  </a:lnTo>
                  <a:lnTo>
                    <a:pt x="90" y="292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5"/>
                  </a:lnTo>
                  <a:lnTo>
                    <a:pt x="58" y="284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80"/>
                  </a:lnTo>
                  <a:lnTo>
                    <a:pt x="21" y="277"/>
                  </a:lnTo>
                  <a:lnTo>
                    <a:pt x="12" y="275"/>
                  </a:lnTo>
                  <a:lnTo>
                    <a:pt x="6" y="270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6" y="37"/>
                  </a:lnTo>
                  <a:lnTo>
                    <a:pt x="12" y="31"/>
                  </a:lnTo>
                  <a:lnTo>
                    <a:pt x="21" y="29"/>
                  </a:lnTo>
                  <a:lnTo>
                    <a:pt x="29" y="26"/>
                  </a:lnTo>
                  <a:lnTo>
                    <a:pt x="39" y="25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7" y="21"/>
                  </a:lnTo>
                  <a:lnTo>
                    <a:pt x="75" y="19"/>
                  </a:lnTo>
                  <a:lnTo>
                    <a:pt x="82" y="17"/>
                  </a:lnTo>
                  <a:lnTo>
                    <a:pt x="90" y="15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6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FF1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2" name="Freeform 99"/>
            <p:cNvSpPr>
              <a:spLocks/>
            </p:cNvSpPr>
            <p:nvPr/>
          </p:nvSpPr>
          <p:spPr bwMode="auto">
            <a:xfrm>
              <a:off x="440" y="1529"/>
              <a:ext cx="57" cy="28"/>
            </a:xfrm>
            <a:custGeom>
              <a:avLst/>
              <a:gdLst>
                <a:gd name="T0" fmla="*/ 0 w 57"/>
                <a:gd name="T1" fmla="*/ 8 h 28"/>
                <a:gd name="T2" fmla="*/ 0 w 57"/>
                <a:gd name="T3" fmla="*/ 8 h 28"/>
                <a:gd name="T4" fmla="*/ 9 w 57"/>
                <a:gd name="T5" fmla="*/ 9 h 28"/>
                <a:gd name="T6" fmla="*/ 17 w 57"/>
                <a:gd name="T7" fmla="*/ 12 h 28"/>
                <a:gd name="T8" fmla="*/ 24 w 57"/>
                <a:gd name="T9" fmla="*/ 13 h 28"/>
                <a:gd name="T10" fmla="*/ 30 w 57"/>
                <a:gd name="T11" fmla="*/ 15 h 28"/>
                <a:gd name="T12" fmla="*/ 37 w 57"/>
                <a:gd name="T13" fmla="*/ 18 h 28"/>
                <a:gd name="T14" fmla="*/ 43 w 57"/>
                <a:gd name="T15" fmla="*/ 21 h 28"/>
                <a:gd name="T16" fmla="*/ 46 w 57"/>
                <a:gd name="T17" fmla="*/ 24 h 28"/>
                <a:gd name="T18" fmla="*/ 52 w 57"/>
                <a:gd name="T19" fmla="*/ 28 h 28"/>
                <a:gd name="T20" fmla="*/ 57 w 57"/>
                <a:gd name="T21" fmla="*/ 23 h 28"/>
                <a:gd name="T22" fmla="*/ 51 w 57"/>
                <a:gd name="T23" fmla="*/ 17 h 28"/>
                <a:gd name="T24" fmla="*/ 45 w 57"/>
                <a:gd name="T25" fmla="*/ 13 h 28"/>
                <a:gd name="T26" fmla="*/ 39 w 57"/>
                <a:gd name="T27" fmla="*/ 10 h 28"/>
                <a:gd name="T28" fmla="*/ 33 w 57"/>
                <a:gd name="T29" fmla="*/ 8 h 28"/>
                <a:gd name="T30" fmla="*/ 24 w 57"/>
                <a:gd name="T31" fmla="*/ 5 h 28"/>
                <a:gd name="T32" fmla="*/ 17 w 57"/>
                <a:gd name="T33" fmla="*/ 4 h 28"/>
                <a:gd name="T34" fmla="*/ 9 w 57"/>
                <a:gd name="T35" fmla="*/ 1 h 28"/>
                <a:gd name="T36" fmla="*/ 0 w 57"/>
                <a:gd name="T37" fmla="*/ 0 h 28"/>
                <a:gd name="T38" fmla="*/ 0 w 57"/>
                <a:gd name="T39" fmla="*/ 0 h 28"/>
                <a:gd name="T40" fmla="*/ 0 w 57"/>
                <a:gd name="T41" fmla="*/ 8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8"/>
                <a:gd name="T65" fmla="*/ 57 w 57"/>
                <a:gd name="T66" fmla="*/ 28 h 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8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3" y="21"/>
                  </a:lnTo>
                  <a:lnTo>
                    <a:pt x="46" y="24"/>
                  </a:lnTo>
                  <a:lnTo>
                    <a:pt x="52" y="28"/>
                  </a:lnTo>
                  <a:lnTo>
                    <a:pt x="57" y="23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0"/>
                  </a:lnTo>
                  <a:lnTo>
                    <a:pt x="33" y="8"/>
                  </a:lnTo>
                  <a:lnTo>
                    <a:pt x="24" y="5"/>
                  </a:lnTo>
                  <a:lnTo>
                    <a:pt x="17" y="4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3" name="Freeform 100"/>
            <p:cNvSpPr>
              <a:spLocks/>
            </p:cNvSpPr>
            <p:nvPr/>
          </p:nvSpPr>
          <p:spPr bwMode="auto">
            <a:xfrm>
              <a:off x="377" y="1504"/>
              <a:ext cx="63" cy="33"/>
            </a:xfrm>
            <a:custGeom>
              <a:avLst/>
              <a:gdLst>
                <a:gd name="T0" fmla="*/ 0 w 63"/>
                <a:gd name="T1" fmla="*/ 0 h 33"/>
                <a:gd name="T2" fmla="*/ 0 w 63"/>
                <a:gd name="T3" fmla="*/ 0 h 33"/>
                <a:gd name="T4" fmla="*/ 3 w 63"/>
                <a:gd name="T5" fmla="*/ 9 h 33"/>
                <a:gd name="T6" fmla="*/ 9 w 63"/>
                <a:gd name="T7" fmla="*/ 17 h 33"/>
                <a:gd name="T8" fmla="*/ 16 w 63"/>
                <a:gd name="T9" fmla="*/ 24 h 33"/>
                <a:gd name="T10" fmla="*/ 24 w 63"/>
                <a:gd name="T11" fmla="*/ 26 h 33"/>
                <a:gd name="T12" fmla="*/ 34 w 63"/>
                <a:gd name="T13" fmla="*/ 29 h 33"/>
                <a:gd name="T14" fmla="*/ 44 w 63"/>
                <a:gd name="T15" fmla="*/ 30 h 33"/>
                <a:gd name="T16" fmla="*/ 53 w 63"/>
                <a:gd name="T17" fmla="*/ 31 h 33"/>
                <a:gd name="T18" fmla="*/ 63 w 63"/>
                <a:gd name="T19" fmla="*/ 33 h 33"/>
                <a:gd name="T20" fmla="*/ 63 w 63"/>
                <a:gd name="T21" fmla="*/ 25 h 33"/>
                <a:gd name="T22" fmla="*/ 53 w 63"/>
                <a:gd name="T23" fmla="*/ 24 h 33"/>
                <a:gd name="T24" fmla="*/ 44 w 63"/>
                <a:gd name="T25" fmla="*/ 22 h 33"/>
                <a:gd name="T26" fmla="*/ 34 w 63"/>
                <a:gd name="T27" fmla="*/ 21 h 33"/>
                <a:gd name="T28" fmla="*/ 27 w 63"/>
                <a:gd name="T29" fmla="*/ 18 h 33"/>
                <a:gd name="T30" fmla="*/ 18 w 63"/>
                <a:gd name="T31" fmla="*/ 16 h 33"/>
                <a:gd name="T32" fmla="*/ 13 w 63"/>
                <a:gd name="T33" fmla="*/ 12 h 33"/>
                <a:gd name="T34" fmla="*/ 10 w 63"/>
                <a:gd name="T35" fmla="*/ 7 h 33"/>
                <a:gd name="T36" fmla="*/ 10 w 63"/>
                <a:gd name="T37" fmla="*/ 0 h 33"/>
                <a:gd name="T38" fmla="*/ 10 w 63"/>
                <a:gd name="T39" fmla="*/ 0 h 33"/>
                <a:gd name="T40" fmla="*/ 0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4"/>
                  </a:lnTo>
                  <a:lnTo>
                    <a:pt x="24" y="26"/>
                  </a:lnTo>
                  <a:lnTo>
                    <a:pt x="34" y="29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3"/>
                  </a:lnTo>
                  <a:lnTo>
                    <a:pt x="63" y="25"/>
                  </a:lnTo>
                  <a:lnTo>
                    <a:pt x="53" y="24"/>
                  </a:lnTo>
                  <a:lnTo>
                    <a:pt x="44" y="22"/>
                  </a:lnTo>
                  <a:lnTo>
                    <a:pt x="34" y="21"/>
                  </a:lnTo>
                  <a:lnTo>
                    <a:pt x="27" y="18"/>
                  </a:lnTo>
                  <a:lnTo>
                    <a:pt x="18" y="16"/>
                  </a:lnTo>
                  <a:lnTo>
                    <a:pt x="13" y="12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4" name="Freeform 101"/>
            <p:cNvSpPr>
              <a:spLocks/>
            </p:cNvSpPr>
            <p:nvPr/>
          </p:nvSpPr>
          <p:spPr bwMode="auto">
            <a:xfrm>
              <a:off x="377" y="1300"/>
              <a:ext cx="10" cy="204"/>
            </a:xfrm>
            <a:custGeom>
              <a:avLst/>
              <a:gdLst>
                <a:gd name="T0" fmla="*/ 0 w 10"/>
                <a:gd name="T1" fmla="*/ 0 h 204"/>
                <a:gd name="T2" fmla="*/ 0 w 10"/>
                <a:gd name="T3" fmla="*/ 0 h 204"/>
                <a:gd name="T4" fmla="*/ 0 w 10"/>
                <a:gd name="T5" fmla="*/ 204 h 204"/>
                <a:gd name="T6" fmla="*/ 10 w 10"/>
                <a:gd name="T7" fmla="*/ 204 h 204"/>
                <a:gd name="T8" fmla="*/ 10 w 10"/>
                <a:gd name="T9" fmla="*/ 0 h 204"/>
                <a:gd name="T10" fmla="*/ 10 w 10"/>
                <a:gd name="T11" fmla="*/ 0 h 204"/>
                <a:gd name="T12" fmla="*/ 0 w 10"/>
                <a:gd name="T13" fmla="*/ 0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4"/>
                <a:gd name="T23" fmla="*/ 10 w 10"/>
                <a:gd name="T24" fmla="*/ 204 h 2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4">
                  <a:moveTo>
                    <a:pt x="0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0" y="20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5" name="Freeform 102"/>
            <p:cNvSpPr>
              <a:spLocks/>
            </p:cNvSpPr>
            <p:nvPr/>
          </p:nvSpPr>
          <p:spPr bwMode="auto">
            <a:xfrm>
              <a:off x="377" y="1268"/>
              <a:ext cx="63" cy="32"/>
            </a:xfrm>
            <a:custGeom>
              <a:avLst/>
              <a:gdLst>
                <a:gd name="T0" fmla="*/ 63 w 63"/>
                <a:gd name="T1" fmla="*/ 0 h 32"/>
                <a:gd name="T2" fmla="*/ 63 w 63"/>
                <a:gd name="T3" fmla="*/ 0 h 32"/>
                <a:gd name="T4" fmla="*/ 53 w 63"/>
                <a:gd name="T5" fmla="*/ 1 h 32"/>
                <a:gd name="T6" fmla="*/ 44 w 63"/>
                <a:gd name="T7" fmla="*/ 2 h 32"/>
                <a:gd name="T8" fmla="*/ 34 w 63"/>
                <a:gd name="T9" fmla="*/ 3 h 32"/>
                <a:gd name="T10" fmla="*/ 24 w 63"/>
                <a:gd name="T11" fmla="*/ 6 h 32"/>
                <a:gd name="T12" fmla="*/ 16 w 63"/>
                <a:gd name="T13" fmla="*/ 9 h 32"/>
                <a:gd name="T14" fmla="*/ 9 w 63"/>
                <a:gd name="T15" fmla="*/ 15 h 32"/>
                <a:gd name="T16" fmla="*/ 3 w 63"/>
                <a:gd name="T17" fmla="*/ 23 h 32"/>
                <a:gd name="T18" fmla="*/ 0 w 63"/>
                <a:gd name="T19" fmla="*/ 32 h 32"/>
                <a:gd name="T20" fmla="*/ 10 w 63"/>
                <a:gd name="T21" fmla="*/ 32 h 32"/>
                <a:gd name="T22" fmla="*/ 10 w 63"/>
                <a:gd name="T23" fmla="*/ 25 h 32"/>
                <a:gd name="T24" fmla="*/ 13 w 63"/>
                <a:gd name="T25" fmla="*/ 20 h 32"/>
                <a:gd name="T26" fmla="*/ 18 w 63"/>
                <a:gd name="T27" fmla="*/ 16 h 32"/>
                <a:gd name="T28" fmla="*/ 27 w 63"/>
                <a:gd name="T29" fmla="*/ 14 h 32"/>
                <a:gd name="T30" fmla="*/ 34 w 63"/>
                <a:gd name="T31" fmla="*/ 11 h 32"/>
                <a:gd name="T32" fmla="*/ 44 w 63"/>
                <a:gd name="T33" fmla="*/ 10 h 32"/>
                <a:gd name="T34" fmla="*/ 53 w 63"/>
                <a:gd name="T35" fmla="*/ 9 h 32"/>
                <a:gd name="T36" fmla="*/ 63 w 63"/>
                <a:gd name="T37" fmla="*/ 7 h 32"/>
                <a:gd name="T38" fmla="*/ 63 w 63"/>
                <a:gd name="T39" fmla="*/ 7 h 32"/>
                <a:gd name="T40" fmla="*/ 63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2"/>
                  </a:lnTo>
                  <a:lnTo>
                    <a:pt x="34" y="3"/>
                  </a:lnTo>
                  <a:lnTo>
                    <a:pt x="24" y="6"/>
                  </a:lnTo>
                  <a:lnTo>
                    <a:pt x="16" y="9"/>
                  </a:lnTo>
                  <a:lnTo>
                    <a:pt x="9" y="15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10" y="32"/>
                  </a:lnTo>
                  <a:lnTo>
                    <a:pt x="10" y="25"/>
                  </a:lnTo>
                  <a:lnTo>
                    <a:pt x="13" y="20"/>
                  </a:lnTo>
                  <a:lnTo>
                    <a:pt x="18" y="16"/>
                  </a:lnTo>
                  <a:lnTo>
                    <a:pt x="27" y="14"/>
                  </a:lnTo>
                  <a:lnTo>
                    <a:pt x="34" y="11"/>
                  </a:lnTo>
                  <a:lnTo>
                    <a:pt x="44" y="10"/>
                  </a:lnTo>
                  <a:lnTo>
                    <a:pt x="53" y="9"/>
                  </a:lnTo>
                  <a:lnTo>
                    <a:pt x="63" y="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6" name="Freeform 103"/>
            <p:cNvSpPr>
              <a:spLocks/>
            </p:cNvSpPr>
            <p:nvPr/>
          </p:nvSpPr>
          <p:spPr bwMode="auto">
            <a:xfrm>
              <a:off x="440" y="1238"/>
              <a:ext cx="60" cy="37"/>
            </a:xfrm>
            <a:custGeom>
              <a:avLst/>
              <a:gdLst>
                <a:gd name="T0" fmla="*/ 60 w 60"/>
                <a:gd name="T1" fmla="*/ 11 h 37"/>
                <a:gd name="T2" fmla="*/ 52 w 60"/>
                <a:gd name="T3" fmla="*/ 9 h 37"/>
                <a:gd name="T4" fmla="*/ 46 w 60"/>
                <a:gd name="T5" fmla="*/ 13 h 37"/>
                <a:gd name="T6" fmla="*/ 43 w 60"/>
                <a:gd name="T7" fmla="*/ 17 h 37"/>
                <a:gd name="T8" fmla="*/ 37 w 60"/>
                <a:gd name="T9" fmla="*/ 19 h 37"/>
                <a:gd name="T10" fmla="*/ 30 w 60"/>
                <a:gd name="T11" fmla="*/ 22 h 37"/>
                <a:gd name="T12" fmla="*/ 24 w 60"/>
                <a:gd name="T13" fmla="*/ 24 h 37"/>
                <a:gd name="T14" fmla="*/ 17 w 60"/>
                <a:gd name="T15" fmla="*/ 26 h 37"/>
                <a:gd name="T16" fmla="*/ 9 w 60"/>
                <a:gd name="T17" fmla="*/ 28 h 37"/>
                <a:gd name="T18" fmla="*/ 0 w 60"/>
                <a:gd name="T19" fmla="*/ 30 h 37"/>
                <a:gd name="T20" fmla="*/ 0 w 60"/>
                <a:gd name="T21" fmla="*/ 37 h 37"/>
                <a:gd name="T22" fmla="*/ 9 w 60"/>
                <a:gd name="T23" fmla="*/ 36 h 37"/>
                <a:gd name="T24" fmla="*/ 17 w 60"/>
                <a:gd name="T25" fmla="*/ 33 h 37"/>
                <a:gd name="T26" fmla="*/ 24 w 60"/>
                <a:gd name="T27" fmla="*/ 32 h 37"/>
                <a:gd name="T28" fmla="*/ 33 w 60"/>
                <a:gd name="T29" fmla="*/ 30 h 37"/>
                <a:gd name="T30" fmla="*/ 39 w 60"/>
                <a:gd name="T31" fmla="*/ 27 h 37"/>
                <a:gd name="T32" fmla="*/ 45 w 60"/>
                <a:gd name="T33" fmla="*/ 24 h 37"/>
                <a:gd name="T34" fmla="*/ 51 w 60"/>
                <a:gd name="T35" fmla="*/ 20 h 37"/>
                <a:gd name="T36" fmla="*/ 57 w 60"/>
                <a:gd name="T37" fmla="*/ 14 h 37"/>
                <a:gd name="T38" fmla="*/ 50 w 60"/>
                <a:gd name="T39" fmla="*/ 11 h 37"/>
                <a:gd name="T40" fmla="*/ 60 w 60"/>
                <a:gd name="T41" fmla="*/ 11 h 37"/>
                <a:gd name="T42" fmla="*/ 60 w 60"/>
                <a:gd name="T43" fmla="*/ 0 h 37"/>
                <a:gd name="T44" fmla="*/ 52 w 60"/>
                <a:gd name="T45" fmla="*/ 9 h 37"/>
                <a:gd name="T46" fmla="*/ 60 w 60"/>
                <a:gd name="T47" fmla="*/ 11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7"/>
                <a:gd name="T74" fmla="*/ 60 w 6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7">
                  <a:moveTo>
                    <a:pt x="60" y="11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9" y="36"/>
                  </a:lnTo>
                  <a:lnTo>
                    <a:pt x="17" y="33"/>
                  </a:lnTo>
                  <a:lnTo>
                    <a:pt x="24" y="32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4"/>
                  </a:lnTo>
                  <a:lnTo>
                    <a:pt x="51" y="20"/>
                  </a:lnTo>
                  <a:lnTo>
                    <a:pt x="57" y="14"/>
                  </a:lnTo>
                  <a:lnTo>
                    <a:pt x="50" y="11"/>
                  </a:lnTo>
                  <a:lnTo>
                    <a:pt x="60" y="11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7" name="Freeform 104"/>
            <p:cNvSpPr>
              <a:spLocks/>
            </p:cNvSpPr>
            <p:nvPr/>
          </p:nvSpPr>
          <p:spPr bwMode="auto">
            <a:xfrm>
              <a:off x="490" y="1249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6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6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6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2" y="308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6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8" name="Freeform 105"/>
            <p:cNvSpPr>
              <a:spLocks/>
            </p:cNvSpPr>
            <p:nvPr/>
          </p:nvSpPr>
          <p:spPr bwMode="auto">
            <a:xfrm>
              <a:off x="382" y="967"/>
              <a:ext cx="113" cy="306"/>
            </a:xfrm>
            <a:custGeom>
              <a:avLst/>
              <a:gdLst>
                <a:gd name="T0" fmla="*/ 113 w 113"/>
                <a:gd name="T1" fmla="*/ 306 h 306"/>
                <a:gd name="T2" fmla="*/ 107 w 113"/>
                <a:gd name="T3" fmla="*/ 301 h 306"/>
                <a:gd name="T4" fmla="*/ 102 w 113"/>
                <a:gd name="T5" fmla="*/ 297 h 306"/>
                <a:gd name="T6" fmla="*/ 96 w 113"/>
                <a:gd name="T7" fmla="*/ 294 h 306"/>
                <a:gd name="T8" fmla="*/ 90 w 113"/>
                <a:gd name="T9" fmla="*/ 291 h 306"/>
                <a:gd name="T10" fmla="*/ 82 w 113"/>
                <a:gd name="T11" fmla="*/ 289 h 306"/>
                <a:gd name="T12" fmla="*/ 75 w 113"/>
                <a:gd name="T13" fmla="*/ 288 h 306"/>
                <a:gd name="T14" fmla="*/ 67 w 113"/>
                <a:gd name="T15" fmla="*/ 286 h 306"/>
                <a:gd name="T16" fmla="*/ 58 w 113"/>
                <a:gd name="T17" fmla="*/ 285 h 306"/>
                <a:gd name="T18" fmla="*/ 48 w 113"/>
                <a:gd name="T19" fmla="*/ 284 h 306"/>
                <a:gd name="T20" fmla="*/ 39 w 113"/>
                <a:gd name="T21" fmla="*/ 281 h 306"/>
                <a:gd name="T22" fmla="*/ 29 w 113"/>
                <a:gd name="T23" fmla="*/ 280 h 306"/>
                <a:gd name="T24" fmla="*/ 21 w 113"/>
                <a:gd name="T25" fmla="*/ 277 h 306"/>
                <a:gd name="T26" fmla="*/ 12 w 113"/>
                <a:gd name="T27" fmla="*/ 275 h 306"/>
                <a:gd name="T28" fmla="*/ 6 w 113"/>
                <a:gd name="T29" fmla="*/ 269 h 306"/>
                <a:gd name="T30" fmla="*/ 1 w 113"/>
                <a:gd name="T31" fmla="*/ 264 h 306"/>
                <a:gd name="T32" fmla="*/ 0 w 113"/>
                <a:gd name="T33" fmla="*/ 257 h 306"/>
                <a:gd name="T34" fmla="*/ 0 w 113"/>
                <a:gd name="T35" fmla="*/ 51 h 306"/>
                <a:gd name="T36" fmla="*/ 1 w 113"/>
                <a:gd name="T37" fmla="*/ 43 h 306"/>
                <a:gd name="T38" fmla="*/ 6 w 113"/>
                <a:gd name="T39" fmla="*/ 38 h 306"/>
                <a:gd name="T40" fmla="*/ 12 w 113"/>
                <a:gd name="T41" fmla="*/ 33 h 306"/>
                <a:gd name="T42" fmla="*/ 21 w 113"/>
                <a:gd name="T43" fmla="*/ 30 h 306"/>
                <a:gd name="T44" fmla="*/ 29 w 113"/>
                <a:gd name="T45" fmla="*/ 28 h 306"/>
                <a:gd name="T46" fmla="*/ 39 w 113"/>
                <a:gd name="T47" fmla="*/ 26 h 306"/>
                <a:gd name="T48" fmla="*/ 48 w 113"/>
                <a:gd name="T49" fmla="*/ 24 h 306"/>
                <a:gd name="T50" fmla="*/ 58 w 113"/>
                <a:gd name="T51" fmla="*/ 22 h 306"/>
                <a:gd name="T52" fmla="*/ 67 w 113"/>
                <a:gd name="T53" fmla="*/ 21 h 306"/>
                <a:gd name="T54" fmla="*/ 75 w 113"/>
                <a:gd name="T55" fmla="*/ 18 h 306"/>
                <a:gd name="T56" fmla="*/ 82 w 113"/>
                <a:gd name="T57" fmla="*/ 17 h 306"/>
                <a:gd name="T58" fmla="*/ 90 w 113"/>
                <a:gd name="T59" fmla="*/ 15 h 306"/>
                <a:gd name="T60" fmla="*/ 96 w 113"/>
                <a:gd name="T61" fmla="*/ 12 h 306"/>
                <a:gd name="T62" fmla="*/ 102 w 113"/>
                <a:gd name="T63" fmla="*/ 9 h 306"/>
                <a:gd name="T64" fmla="*/ 107 w 113"/>
                <a:gd name="T65" fmla="*/ 6 h 306"/>
                <a:gd name="T66" fmla="*/ 113 w 113"/>
                <a:gd name="T67" fmla="*/ 0 h 306"/>
                <a:gd name="T68" fmla="*/ 113 w 113"/>
                <a:gd name="T69" fmla="*/ 306 h 3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6"/>
                <a:gd name="T107" fmla="*/ 113 w 113"/>
                <a:gd name="T108" fmla="*/ 306 h 3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6">
                  <a:moveTo>
                    <a:pt x="113" y="306"/>
                  </a:moveTo>
                  <a:lnTo>
                    <a:pt x="107" y="301"/>
                  </a:lnTo>
                  <a:lnTo>
                    <a:pt x="102" y="297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8"/>
                  </a:lnTo>
                  <a:lnTo>
                    <a:pt x="67" y="286"/>
                  </a:lnTo>
                  <a:lnTo>
                    <a:pt x="58" y="285"/>
                  </a:lnTo>
                  <a:lnTo>
                    <a:pt x="48" y="284"/>
                  </a:lnTo>
                  <a:lnTo>
                    <a:pt x="39" y="281"/>
                  </a:lnTo>
                  <a:lnTo>
                    <a:pt x="29" y="280"/>
                  </a:lnTo>
                  <a:lnTo>
                    <a:pt x="21" y="277"/>
                  </a:lnTo>
                  <a:lnTo>
                    <a:pt x="12" y="275"/>
                  </a:lnTo>
                  <a:lnTo>
                    <a:pt x="6" y="269"/>
                  </a:lnTo>
                  <a:lnTo>
                    <a:pt x="1" y="264"/>
                  </a:lnTo>
                  <a:lnTo>
                    <a:pt x="0" y="257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6" y="38"/>
                  </a:lnTo>
                  <a:lnTo>
                    <a:pt x="12" y="33"/>
                  </a:lnTo>
                  <a:lnTo>
                    <a:pt x="21" y="30"/>
                  </a:lnTo>
                  <a:lnTo>
                    <a:pt x="29" y="28"/>
                  </a:lnTo>
                  <a:lnTo>
                    <a:pt x="39" y="26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7" y="21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5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6"/>
                  </a:lnTo>
                  <a:lnTo>
                    <a:pt x="113" y="0"/>
                  </a:lnTo>
                  <a:lnTo>
                    <a:pt x="113" y="306"/>
                  </a:lnTo>
                  <a:close/>
                </a:path>
              </a:pathLst>
            </a:custGeom>
            <a:solidFill>
              <a:srgbClr val="FF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9" name="Freeform 106"/>
            <p:cNvSpPr>
              <a:spLocks/>
            </p:cNvSpPr>
            <p:nvPr/>
          </p:nvSpPr>
          <p:spPr bwMode="auto">
            <a:xfrm>
              <a:off x="440" y="1248"/>
              <a:ext cx="57" cy="27"/>
            </a:xfrm>
            <a:custGeom>
              <a:avLst/>
              <a:gdLst>
                <a:gd name="T0" fmla="*/ 0 w 57"/>
                <a:gd name="T1" fmla="*/ 8 h 27"/>
                <a:gd name="T2" fmla="*/ 0 w 57"/>
                <a:gd name="T3" fmla="*/ 8 h 27"/>
                <a:gd name="T4" fmla="*/ 9 w 57"/>
                <a:gd name="T5" fmla="*/ 9 h 27"/>
                <a:gd name="T6" fmla="*/ 17 w 57"/>
                <a:gd name="T7" fmla="*/ 10 h 27"/>
                <a:gd name="T8" fmla="*/ 24 w 57"/>
                <a:gd name="T9" fmla="*/ 12 h 27"/>
                <a:gd name="T10" fmla="*/ 30 w 57"/>
                <a:gd name="T11" fmla="*/ 14 h 27"/>
                <a:gd name="T12" fmla="*/ 37 w 57"/>
                <a:gd name="T13" fmla="*/ 17 h 27"/>
                <a:gd name="T14" fmla="*/ 43 w 57"/>
                <a:gd name="T15" fmla="*/ 20 h 27"/>
                <a:gd name="T16" fmla="*/ 46 w 57"/>
                <a:gd name="T17" fmla="*/ 23 h 27"/>
                <a:gd name="T18" fmla="*/ 52 w 57"/>
                <a:gd name="T19" fmla="*/ 27 h 27"/>
                <a:gd name="T20" fmla="*/ 57 w 57"/>
                <a:gd name="T21" fmla="*/ 22 h 27"/>
                <a:gd name="T22" fmla="*/ 51 w 57"/>
                <a:gd name="T23" fmla="*/ 16 h 27"/>
                <a:gd name="T24" fmla="*/ 45 w 57"/>
                <a:gd name="T25" fmla="*/ 12 h 27"/>
                <a:gd name="T26" fmla="*/ 39 w 57"/>
                <a:gd name="T27" fmla="*/ 9 h 27"/>
                <a:gd name="T28" fmla="*/ 33 w 57"/>
                <a:gd name="T29" fmla="*/ 7 h 27"/>
                <a:gd name="T30" fmla="*/ 24 w 57"/>
                <a:gd name="T31" fmla="*/ 4 h 27"/>
                <a:gd name="T32" fmla="*/ 17 w 57"/>
                <a:gd name="T33" fmla="*/ 3 h 27"/>
                <a:gd name="T34" fmla="*/ 9 w 57"/>
                <a:gd name="T35" fmla="*/ 1 h 27"/>
                <a:gd name="T36" fmla="*/ 0 w 57"/>
                <a:gd name="T37" fmla="*/ 0 h 27"/>
                <a:gd name="T38" fmla="*/ 0 w 57"/>
                <a:gd name="T39" fmla="*/ 0 h 27"/>
                <a:gd name="T40" fmla="*/ 0 w 57"/>
                <a:gd name="T41" fmla="*/ 8 h 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7"/>
                <a:gd name="T65" fmla="*/ 57 w 57"/>
                <a:gd name="T66" fmla="*/ 27 h 2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7">
                  <a:moveTo>
                    <a:pt x="0" y="8"/>
                  </a:moveTo>
                  <a:lnTo>
                    <a:pt x="0" y="8"/>
                  </a:lnTo>
                  <a:lnTo>
                    <a:pt x="9" y="9"/>
                  </a:lnTo>
                  <a:lnTo>
                    <a:pt x="17" y="10"/>
                  </a:lnTo>
                  <a:lnTo>
                    <a:pt x="24" y="12"/>
                  </a:lnTo>
                  <a:lnTo>
                    <a:pt x="30" y="14"/>
                  </a:lnTo>
                  <a:lnTo>
                    <a:pt x="37" y="17"/>
                  </a:lnTo>
                  <a:lnTo>
                    <a:pt x="43" y="20"/>
                  </a:lnTo>
                  <a:lnTo>
                    <a:pt x="46" y="23"/>
                  </a:lnTo>
                  <a:lnTo>
                    <a:pt x="52" y="27"/>
                  </a:lnTo>
                  <a:lnTo>
                    <a:pt x="57" y="22"/>
                  </a:lnTo>
                  <a:lnTo>
                    <a:pt x="51" y="16"/>
                  </a:lnTo>
                  <a:lnTo>
                    <a:pt x="45" y="12"/>
                  </a:lnTo>
                  <a:lnTo>
                    <a:pt x="39" y="9"/>
                  </a:lnTo>
                  <a:lnTo>
                    <a:pt x="33" y="7"/>
                  </a:lnTo>
                  <a:lnTo>
                    <a:pt x="24" y="4"/>
                  </a:lnTo>
                  <a:lnTo>
                    <a:pt x="17" y="3"/>
                  </a:lnTo>
                  <a:lnTo>
                    <a:pt x="9" y="1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0" name="Freeform 107"/>
            <p:cNvSpPr>
              <a:spLocks/>
            </p:cNvSpPr>
            <p:nvPr/>
          </p:nvSpPr>
          <p:spPr bwMode="auto">
            <a:xfrm>
              <a:off x="377" y="1224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5 h 32"/>
                <a:gd name="T8" fmla="*/ 16 w 63"/>
                <a:gd name="T9" fmla="*/ 22 h 32"/>
                <a:gd name="T10" fmla="*/ 24 w 63"/>
                <a:gd name="T11" fmla="*/ 24 h 32"/>
                <a:gd name="T12" fmla="*/ 34 w 63"/>
                <a:gd name="T13" fmla="*/ 27 h 32"/>
                <a:gd name="T14" fmla="*/ 44 w 63"/>
                <a:gd name="T15" fmla="*/ 28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0 h 32"/>
                <a:gd name="T26" fmla="*/ 34 w 63"/>
                <a:gd name="T27" fmla="*/ 19 h 32"/>
                <a:gd name="T28" fmla="*/ 27 w 63"/>
                <a:gd name="T29" fmla="*/ 16 h 32"/>
                <a:gd name="T30" fmla="*/ 18 w 63"/>
                <a:gd name="T31" fmla="*/ 14 h 32"/>
                <a:gd name="T32" fmla="*/ 13 w 63"/>
                <a:gd name="T33" fmla="*/ 10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5"/>
                  </a:lnTo>
                  <a:lnTo>
                    <a:pt x="16" y="22"/>
                  </a:lnTo>
                  <a:lnTo>
                    <a:pt x="24" y="24"/>
                  </a:lnTo>
                  <a:lnTo>
                    <a:pt x="34" y="27"/>
                  </a:lnTo>
                  <a:lnTo>
                    <a:pt x="44" y="28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0"/>
                  </a:lnTo>
                  <a:lnTo>
                    <a:pt x="34" y="19"/>
                  </a:lnTo>
                  <a:lnTo>
                    <a:pt x="27" y="16"/>
                  </a:lnTo>
                  <a:lnTo>
                    <a:pt x="18" y="14"/>
                  </a:lnTo>
                  <a:lnTo>
                    <a:pt x="13" y="1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1" name="Freeform 108"/>
            <p:cNvSpPr>
              <a:spLocks/>
            </p:cNvSpPr>
            <p:nvPr/>
          </p:nvSpPr>
          <p:spPr bwMode="auto">
            <a:xfrm>
              <a:off x="377" y="1018"/>
              <a:ext cx="10" cy="206"/>
            </a:xfrm>
            <a:custGeom>
              <a:avLst/>
              <a:gdLst>
                <a:gd name="T0" fmla="*/ 0 w 10"/>
                <a:gd name="T1" fmla="*/ 0 h 206"/>
                <a:gd name="T2" fmla="*/ 0 w 10"/>
                <a:gd name="T3" fmla="*/ 0 h 206"/>
                <a:gd name="T4" fmla="*/ 0 w 10"/>
                <a:gd name="T5" fmla="*/ 206 h 206"/>
                <a:gd name="T6" fmla="*/ 10 w 10"/>
                <a:gd name="T7" fmla="*/ 206 h 206"/>
                <a:gd name="T8" fmla="*/ 10 w 10"/>
                <a:gd name="T9" fmla="*/ 0 h 206"/>
                <a:gd name="T10" fmla="*/ 10 w 10"/>
                <a:gd name="T11" fmla="*/ 0 h 206"/>
                <a:gd name="T12" fmla="*/ 0 w 10"/>
                <a:gd name="T13" fmla="*/ 0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6"/>
                <a:gd name="T23" fmla="*/ 10 w 10"/>
                <a:gd name="T24" fmla="*/ 206 h 2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6">
                  <a:moveTo>
                    <a:pt x="0" y="0"/>
                  </a:moveTo>
                  <a:lnTo>
                    <a:pt x="0" y="0"/>
                  </a:lnTo>
                  <a:lnTo>
                    <a:pt x="0" y="206"/>
                  </a:lnTo>
                  <a:lnTo>
                    <a:pt x="10" y="20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2" name="Freeform 109"/>
            <p:cNvSpPr>
              <a:spLocks/>
            </p:cNvSpPr>
            <p:nvPr/>
          </p:nvSpPr>
          <p:spPr bwMode="auto">
            <a:xfrm>
              <a:off x="377" y="985"/>
              <a:ext cx="63" cy="33"/>
            </a:xfrm>
            <a:custGeom>
              <a:avLst/>
              <a:gdLst>
                <a:gd name="T0" fmla="*/ 63 w 63"/>
                <a:gd name="T1" fmla="*/ 0 h 33"/>
                <a:gd name="T2" fmla="*/ 63 w 63"/>
                <a:gd name="T3" fmla="*/ 0 h 33"/>
                <a:gd name="T4" fmla="*/ 53 w 63"/>
                <a:gd name="T5" fmla="*/ 2 h 33"/>
                <a:gd name="T6" fmla="*/ 44 w 63"/>
                <a:gd name="T7" fmla="*/ 4 h 33"/>
                <a:gd name="T8" fmla="*/ 34 w 63"/>
                <a:gd name="T9" fmla="*/ 6 h 33"/>
                <a:gd name="T10" fmla="*/ 24 w 63"/>
                <a:gd name="T11" fmla="*/ 8 h 33"/>
                <a:gd name="T12" fmla="*/ 16 w 63"/>
                <a:gd name="T13" fmla="*/ 11 h 33"/>
                <a:gd name="T14" fmla="*/ 9 w 63"/>
                <a:gd name="T15" fmla="*/ 17 h 33"/>
                <a:gd name="T16" fmla="*/ 3 w 63"/>
                <a:gd name="T17" fmla="*/ 24 h 33"/>
                <a:gd name="T18" fmla="*/ 0 w 63"/>
                <a:gd name="T19" fmla="*/ 33 h 33"/>
                <a:gd name="T20" fmla="*/ 10 w 63"/>
                <a:gd name="T21" fmla="*/ 33 h 33"/>
                <a:gd name="T22" fmla="*/ 10 w 63"/>
                <a:gd name="T23" fmla="*/ 26 h 33"/>
                <a:gd name="T24" fmla="*/ 13 w 63"/>
                <a:gd name="T25" fmla="*/ 22 h 33"/>
                <a:gd name="T26" fmla="*/ 18 w 63"/>
                <a:gd name="T27" fmla="*/ 19 h 33"/>
                <a:gd name="T28" fmla="*/ 27 w 63"/>
                <a:gd name="T29" fmla="*/ 16 h 33"/>
                <a:gd name="T30" fmla="*/ 34 w 63"/>
                <a:gd name="T31" fmla="*/ 13 h 33"/>
                <a:gd name="T32" fmla="*/ 44 w 63"/>
                <a:gd name="T33" fmla="*/ 12 h 33"/>
                <a:gd name="T34" fmla="*/ 53 w 63"/>
                <a:gd name="T35" fmla="*/ 10 h 33"/>
                <a:gd name="T36" fmla="*/ 63 w 63"/>
                <a:gd name="T37" fmla="*/ 8 h 33"/>
                <a:gd name="T38" fmla="*/ 63 w 63"/>
                <a:gd name="T39" fmla="*/ 8 h 33"/>
                <a:gd name="T40" fmla="*/ 63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63" y="0"/>
                  </a:moveTo>
                  <a:lnTo>
                    <a:pt x="63" y="0"/>
                  </a:lnTo>
                  <a:lnTo>
                    <a:pt x="53" y="2"/>
                  </a:lnTo>
                  <a:lnTo>
                    <a:pt x="44" y="4"/>
                  </a:lnTo>
                  <a:lnTo>
                    <a:pt x="34" y="6"/>
                  </a:lnTo>
                  <a:lnTo>
                    <a:pt x="24" y="8"/>
                  </a:lnTo>
                  <a:lnTo>
                    <a:pt x="16" y="11"/>
                  </a:lnTo>
                  <a:lnTo>
                    <a:pt x="9" y="17"/>
                  </a:lnTo>
                  <a:lnTo>
                    <a:pt x="3" y="24"/>
                  </a:lnTo>
                  <a:lnTo>
                    <a:pt x="0" y="33"/>
                  </a:lnTo>
                  <a:lnTo>
                    <a:pt x="10" y="33"/>
                  </a:lnTo>
                  <a:lnTo>
                    <a:pt x="10" y="26"/>
                  </a:lnTo>
                  <a:lnTo>
                    <a:pt x="13" y="22"/>
                  </a:lnTo>
                  <a:lnTo>
                    <a:pt x="18" y="19"/>
                  </a:lnTo>
                  <a:lnTo>
                    <a:pt x="27" y="16"/>
                  </a:lnTo>
                  <a:lnTo>
                    <a:pt x="34" y="13"/>
                  </a:lnTo>
                  <a:lnTo>
                    <a:pt x="44" y="12"/>
                  </a:lnTo>
                  <a:lnTo>
                    <a:pt x="53" y="10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3" name="Freeform 110"/>
            <p:cNvSpPr>
              <a:spLocks/>
            </p:cNvSpPr>
            <p:nvPr/>
          </p:nvSpPr>
          <p:spPr bwMode="auto">
            <a:xfrm>
              <a:off x="440" y="956"/>
              <a:ext cx="60" cy="37"/>
            </a:xfrm>
            <a:custGeom>
              <a:avLst/>
              <a:gdLst>
                <a:gd name="T0" fmla="*/ 60 w 60"/>
                <a:gd name="T1" fmla="*/ 11 h 37"/>
                <a:gd name="T2" fmla="*/ 52 w 60"/>
                <a:gd name="T3" fmla="*/ 9 h 37"/>
                <a:gd name="T4" fmla="*/ 46 w 60"/>
                <a:gd name="T5" fmla="*/ 13 h 37"/>
                <a:gd name="T6" fmla="*/ 43 w 60"/>
                <a:gd name="T7" fmla="*/ 17 h 37"/>
                <a:gd name="T8" fmla="*/ 37 w 60"/>
                <a:gd name="T9" fmla="*/ 19 h 37"/>
                <a:gd name="T10" fmla="*/ 30 w 60"/>
                <a:gd name="T11" fmla="*/ 22 h 37"/>
                <a:gd name="T12" fmla="*/ 24 w 60"/>
                <a:gd name="T13" fmla="*/ 24 h 37"/>
                <a:gd name="T14" fmla="*/ 17 w 60"/>
                <a:gd name="T15" fmla="*/ 26 h 37"/>
                <a:gd name="T16" fmla="*/ 9 w 60"/>
                <a:gd name="T17" fmla="*/ 28 h 37"/>
                <a:gd name="T18" fmla="*/ 0 w 60"/>
                <a:gd name="T19" fmla="*/ 29 h 37"/>
                <a:gd name="T20" fmla="*/ 0 w 60"/>
                <a:gd name="T21" fmla="*/ 37 h 37"/>
                <a:gd name="T22" fmla="*/ 9 w 60"/>
                <a:gd name="T23" fmla="*/ 36 h 37"/>
                <a:gd name="T24" fmla="*/ 17 w 60"/>
                <a:gd name="T25" fmla="*/ 33 h 37"/>
                <a:gd name="T26" fmla="*/ 24 w 60"/>
                <a:gd name="T27" fmla="*/ 32 h 37"/>
                <a:gd name="T28" fmla="*/ 33 w 60"/>
                <a:gd name="T29" fmla="*/ 29 h 37"/>
                <a:gd name="T30" fmla="*/ 39 w 60"/>
                <a:gd name="T31" fmla="*/ 27 h 37"/>
                <a:gd name="T32" fmla="*/ 45 w 60"/>
                <a:gd name="T33" fmla="*/ 24 h 37"/>
                <a:gd name="T34" fmla="*/ 51 w 60"/>
                <a:gd name="T35" fmla="*/ 20 h 37"/>
                <a:gd name="T36" fmla="*/ 57 w 60"/>
                <a:gd name="T37" fmla="*/ 14 h 37"/>
                <a:gd name="T38" fmla="*/ 50 w 60"/>
                <a:gd name="T39" fmla="*/ 11 h 37"/>
                <a:gd name="T40" fmla="*/ 60 w 60"/>
                <a:gd name="T41" fmla="*/ 11 h 37"/>
                <a:gd name="T42" fmla="*/ 60 w 60"/>
                <a:gd name="T43" fmla="*/ 0 h 37"/>
                <a:gd name="T44" fmla="*/ 52 w 60"/>
                <a:gd name="T45" fmla="*/ 9 h 37"/>
                <a:gd name="T46" fmla="*/ 60 w 60"/>
                <a:gd name="T47" fmla="*/ 11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7"/>
                <a:gd name="T74" fmla="*/ 60 w 6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7">
                  <a:moveTo>
                    <a:pt x="60" y="11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19"/>
                  </a:lnTo>
                  <a:lnTo>
                    <a:pt x="30" y="22"/>
                  </a:lnTo>
                  <a:lnTo>
                    <a:pt x="24" y="24"/>
                  </a:lnTo>
                  <a:lnTo>
                    <a:pt x="17" y="26"/>
                  </a:lnTo>
                  <a:lnTo>
                    <a:pt x="9" y="28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9" y="36"/>
                  </a:lnTo>
                  <a:lnTo>
                    <a:pt x="17" y="33"/>
                  </a:lnTo>
                  <a:lnTo>
                    <a:pt x="24" y="32"/>
                  </a:lnTo>
                  <a:lnTo>
                    <a:pt x="33" y="29"/>
                  </a:lnTo>
                  <a:lnTo>
                    <a:pt x="39" y="27"/>
                  </a:lnTo>
                  <a:lnTo>
                    <a:pt x="45" y="24"/>
                  </a:lnTo>
                  <a:lnTo>
                    <a:pt x="51" y="20"/>
                  </a:lnTo>
                  <a:lnTo>
                    <a:pt x="57" y="14"/>
                  </a:lnTo>
                  <a:lnTo>
                    <a:pt x="50" y="11"/>
                  </a:lnTo>
                  <a:lnTo>
                    <a:pt x="60" y="11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4" name="Freeform 111"/>
            <p:cNvSpPr>
              <a:spLocks/>
            </p:cNvSpPr>
            <p:nvPr/>
          </p:nvSpPr>
          <p:spPr bwMode="auto">
            <a:xfrm>
              <a:off x="490" y="967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6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6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6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2" y="308"/>
                  </a:moveTo>
                  <a:lnTo>
                    <a:pt x="10" y="30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6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6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5" name="Freeform 112"/>
            <p:cNvSpPr>
              <a:spLocks/>
            </p:cNvSpPr>
            <p:nvPr/>
          </p:nvSpPr>
          <p:spPr bwMode="auto">
            <a:xfrm>
              <a:off x="382" y="684"/>
              <a:ext cx="113" cy="305"/>
            </a:xfrm>
            <a:custGeom>
              <a:avLst/>
              <a:gdLst>
                <a:gd name="T0" fmla="*/ 113 w 113"/>
                <a:gd name="T1" fmla="*/ 305 h 305"/>
                <a:gd name="T2" fmla="*/ 107 w 113"/>
                <a:gd name="T3" fmla="*/ 300 h 305"/>
                <a:gd name="T4" fmla="*/ 102 w 113"/>
                <a:gd name="T5" fmla="*/ 296 h 305"/>
                <a:gd name="T6" fmla="*/ 96 w 113"/>
                <a:gd name="T7" fmla="*/ 294 h 305"/>
                <a:gd name="T8" fmla="*/ 90 w 113"/>
                <a:gd name="T9" fmla="*/ 291 h 305"/>
                <a:gd name="T10" fmla="*/ 82 w 113"/>
                <a:gd name="T11" fmla="*/ 289 h 305"/>
                <a:gd name="T12" fmla="*/ 75 w 113"/>
                <a:gd name="T13" fmla="*/ 287 h 305"/>
                <a:gd name="T14" fmla="*/ 67 w 113"/>
                <a:gd name="T15" fmla="*/ 285 h 305"/>
                <a:gd name="T16" fmla="*/ 58 w 113"/>
                <a:gd name="T17" fmla="*/ 283 h 305"/>
                <a:gd name="T18" fmla="*/ 48 w 113"/>
                <a:gd name="T19" fmla="*/ 282 h 305"/>
                <a:gd name="T20" fmla="*/ 39 w 113"/>
                <a:gd name="T21" fmla="*/ 281 h 305"/>
                <a:gd name="T22" fmla="*/ 29 w 113"/>
                <a:gd name="T23" fmla="*/ 279 h 305"/>
                <a:gd name="T24" fmla="*/ 21 w 113"/>
                <a:gd name="T25" fmla="*/ 277 h 305"/>
                <a:gd name="T26" fmla="*/ 12 w 113"/>
                <a:gd name="T27" fmla="*/ 274 h 305"/>
                <a:gd name="T28" fmla="*/ 6 w 113"/>
                <a:gd name="T29" fmla="*/ 269 h 305"/>
                <a:gd name="T30" fmla="*/ 1 w 113"/>
                <a:gd name="T31" fmla="*/ 263 h 305"/>
                <a:gd name="T32" fmla="*/ 0 w 113"/>
                <a:gd name="T33" fmla="*/ 255 h 305"/>
                <a:gd name="T34" fmla="*/ 0 w 113"/>
                <a:gd name="T35" fmla="*/ 50 h 305"/>
                <a:gd name="T36" fmla="*/ 1 w 113"/>
                <a:gd name="T37" fmla="*/ 43 h 305"/>
                <a:gd name="T38" fmla="*/ 6 w 113"/>
                <a:gd name="T39" fmla="*/ 36 h 305"/>
                <a:gd name="T40" fmla="*/ 12 w 113"/>
                <a:gd name="T41" fmla="*/ 31 h 305"/>
                <a:gd name="T42" fmla="*/ 21 w 113"/>
                <a:gd name="T43" fmla="*/ 28 h 305"/>
                <a:gd name="T44" fmla="*/ 29 w 113"/>
                <a:gd name="T45" fmla="*/ 26 h 305"/>
                <a:gd name="T46" fmla="*/ 39 w 113"/>
                <a:gd name="T47" fmla="*/ 25 h 305"/>
                <a:gd name="T48" fmla="*/ 48 w 113"/>
                <a:gd name="T49" fmla="*/ 22 h 305"/>
                <a:gd name="T50" fmla="*/ 58 w 113"/>
                <a:gd name="T51" fmla="*/ 21 h 305"/>
                <a:gd name="T52" fmla="*/ 67 w 113"/>
                <a:gd name="T53" fmla="*/ 19 h 305"/>
                <a:gd name="T54" fmla="*/ 75 w 113"/>
                <a:gd name="T55" fmla="*/ 18 h 305"/>
                <a:gd name="T56" fmla="*/ 82 w 113"/>
                <a:gd name="T57" fmla="*/ 17 h 305"/>
                <a:gd name="T58" fmla="*/ 90 w 113"/>
                <a:gd name="T59" fmla="*/ 14 h 305"/>
                <a:gd name="T60" fmla="*/ 96 w 113"/>
                <a:gd name="T61" fmla="*/ 12 h 305"/>
                <a:gd name="T62" fmla="*/ 102 w 113"/>
                <a:gd name="T63" fmla="*/ 9 h 305"/>
                <a:gd name="T64" fmla="*/ 107 w 113"/>
                <a:gd name="T65" fmla="*/ 5 h 305"/>
                <a:gd name="T66" fmla="*/ 113 w 113"/>
                <a:gd name="T67" fmla="*/ 0 h 305"/>
                <a:gd name="T68" fmla="*/ 113 w 113"/>
                <a:gd name="T69" fmla="*/ 305 h 3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"/>
                <a:gd name="T106" fmla="*/ 0 h 305"/>
                <a:gd name="T107" fmla="*/ 113 w 113"/>
                <a:gd name="T108" fmla="*/ 305 h 30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" h="305">
                  <a:moveTo>
                    <a:pt x="113" y="305"/>
                  </a:moveTo>
                  <a:lnTo>
                    <a:pt x="107" y="300"/>
                  </a:lnTo>
                  <a:lnTo>
                    <a:pt x="102" y="296"/>
                  </a:lnTo>
                  <a:lnTo>
                    <a:pt x="96" y="294"/>
                  </a:lnTo>
                  <a:lnTo>
                    <a:pt x="90" y="291"/>
                  </a:lnTo>
                  <a:lnTo>
                    <a:pt x="82" y="289"/>
                  </a:lnTo>
                  <a:lnTo>
                    <a:pt x="75" y="287"/>
                  </a:lnTo>
                  <a:lnTo>
                    <a:pt x="67" y="285"/>
                  </a:lnTo>
                  <a:lnTo>
                    <a:pt x="58" y="283"/>
                  </a:lnTo>
                  <a:lnTo>
                    <a:pt x="48" y="282"/>
                  </a:lnTo>
                  <a:lnTo>
                    <a:pt x="39" y="281"/>
                  </a:lnTo>
                  <a:lnTo>
                    <a:pt x="29" y="279"/>
                  </a:lnTo>
                  <a:lnTo>
                    <a:pt x="21" y="277"/>
                  </a:lnTo>
                  <a:lnTo>
                    <a:pt x="12" y="274"/>
                  </a:lnTo>
                  <a:lnTo>
                    <a:pt x="6" y="269"/>
                  </a:lnTo>
                  <a:lnTo>
                    <a:pt x="1" y="263"/>
                  </a:lnTo>
                  <a:lnTo>
                    <a:pt x="0" y="255"/>
                  </a:lnTo>
                  <a:lnTo>
                    <a:pt x="0" y="50"/>
                  </a:lnTo>
                  <a:lnTo>
                    <a:pt x="1" y="43"/>
                  </a:lnTo>
                  <a:lnTo>
                    <a:pt x="6" y="36"/>
                  </a:lnTo>
                  <a:lnTo>
                    <a:pt x="12" y="31"/>
                  </a:lnTo>
                  <a:lnTo>
                    <a:pt x="21" y="28"/>
                  </a:lnTo>
                  <a:lnTo>
                    <a:pt x="29" y="26"/>
                  </a:lnTo>
                  <a:lnTo>
                    <a:pt x="39" y="25"/>
                  </a:lnTo>
                  <a:lnTo>
                    <a:pt x="48" y="22"/>
                  </a:lnTo>
                  <a:lnTo>
                    <a:pt x="58" y="21"/>
                  </a:lnTo>
                  <a:lnTo>
                    <a:pt x="67" y="19"/>
                  </a:lnTo>
                  <a:lnTo>
                    <a:pt x="75" y="18"/>
                  </a:lnTo>
                  <a:lnTo>
                    <a:pt x="82" y="17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102" y="9"/>
                  </a:lnTo>
                  <a:lnTo>
                    <a:pt x="107" y="5"/>
                  </a:lnTo>
                  <a:lnTo>
                    <a:pt x="113" y="0"/>
                  </a:lnTo>
                  <a:lnTo>
                    <a:pt x="113" y="305"/>
                  </a:lnTo>
                  <a:close/>
                </a:path>
              </a:pathLst>
            </a:custGeom>
            <a:solidFill>
              <a:srgbClr val="6600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6" name="Freeform 113"/>
            <p:cNvSpPr>
              <a:spLocks/>
            </p:cNvSpPr>
            <p:nvPr/>
          </p:nvSpPr>
          <p:spPr bwMode="auto">
            <a:xfrm>
              <a:off x="440" y="963"/>
              <a:ext cx="57" cy="29"/>
            </a:xfrm>
            <a:custGeom>
              <a:avLst/>
              <a:gdLst>
                <a:gd name="T0" fmla="*/ 0 w 57"/>
                <a:gd name="T1" fmla="*/ 8 h 29"/>
                <a:gd name="T2" fmla="*/ 0 w 57"/>
                <a:gd name="T3" fmla="*/ 8 h 29"/>
                <a:gd name="T4" fmla="*/ 9 w 57"/>
                <a:gd name="T5" fmla="*/ 10 h 29"/>
                <a:gd name="T6" fmla="*/ 17 w 57"/>
                <a:gd name="T7" fmla="*/ 12 h 29"/>
                <a:gd name="T8" fmla="*/ 24 w 57"/>
                <a:gd name="T9" fmla="*/ 13 h 29"/>
                <a:gd name="T10" fmla="*/ 30 w 57"/>
                <a:gd name="T11" fmla="*/ 16 h 29"/>
                <a:gd name="T12" fmla="*/ 37 w 57"/>
                <a:gd name="T13" fmla="*/ 19 h 29"/>
                <a:gd name="T14" fmla="*/ 43 w 57"/>
                <a:gd name="T15" fmla="*/ 21 h 29"/>
                <a:gd name="T16" fmla="*/ 46 w 57"/>
                <a:gd name="T17" fmla="*/ 25 h 29"/>
                <a:gd name="T18" fmla="*/ 52 w 57"/>
                <a:gd name="T19" fmla="*/ 29 h 29"/>
                <a:gd name="T20" fmla="*/ 57 w 57"/>
                <a:gd name="T21" fmla="*/ 24 h 29"/>
                <a:gd name="T22" fmla="*/ 51 w 57"/>
                <a:gd name="T23" fmla="*/ 17 h 29"/>
                <a:gd name="T24" fmla="*/ 45 w 57"/>
                <a:gd name="T25" fmla="*/ 13 h 29"/>
                <a:gd name="T26" fmla="*/ 39 w 57"/>
                <a:gd name="T27" fmla="*/ 11 h 29"/>
                <a:gd name="T28" fmla="*/ 33 w 57"/>
                <a:gd name="T29" fmla="*/ 8 h 29"/>
                <a:gd name="T30" fmla="*/ 24 w 57"/>
                <a:gd name="T31" fmla="*/ 6 h 29"/>
                <a:gd name="T32" fmla="*/ 17 w 57"/>
                <a:gd name="T33" fmla="*/ 4 h 29"/>
                <a:gd name="T34" fmla="*/ 9 w 57"/>
                <a:gd name="T35" fmla="*/ 2 h 29"/>
                <a:gd name="T36" fmla="*/ 0 w 57"/>
                <a:gd name="T37" fmla="*/ 0 h 29"/>
                <a:gd name="T38" fmla="*/ 0 w 57"/>
                <a:gd name="T39" fmla="*/ 0 h 29"/>
                <a:gd name="T40" fmla="*/ 0 w 57"/>
                <a:gd name="T41" fmla="*/ 8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7"/>
                <a:gd name="T64" fmla="*/ 0 h 29"/>
                <a:gd name="T65" fmla="*/ 57 w 57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7" h="29">
                  <a:moveTo>
                    <a:pt x="0" y="8"/>
                  </a:moveTo>
                  <a:lnTo>
                    <a:pt x="0" y="8"/>
                  </a:lnTo>
                  <a:lnTo>
                    <a:pt x="9" y="10"/>
                  </a:lnTo>
                  <a:lnTo>
                    <a:pt x="17" y="12"/>
                  </a:lnTo>
                  <a:lnTo>
                    <a:pt x="24" y="13"/>
                  </a:lnTo>
                  <a:lnTo>
                    <a:pt x="30" y="16"/>
                  </a:lnTo>
                  <a:lnTo>
                    <a:pt x="37" y="19"/>
                  </a:lnTo>
                  <a:lnTo>
                    <a:pt x="43" y="21"/>
                  </a:lnTo>
                  <a:lnTo>
                    <a:pt x="46" y="25"/>
                  </a:lnTo>
                  <a:lnTo>
                    <a:pt x="52" y="29"/>
                  </a:lnTo>
                  <a:lnTo>
                    <a:pt x="57" y="24"/>
                  </a:lnTo>
                  <a:lnTo>
                    <a:pt x="51" y="17"/>
                  </a:lnTo>
                  <a:lnTo>
                    <a:pt x="45" y="13"/>
                  </a:lnTo>
                  <a:lnTo>
                    <a:pt x="39" y="11"/>
                  </a:lnTo>
                  <a:lnTo>
                    <a:pt x="33" y="8"/>
                  </a:lnTo>
                  <a:lnTo>
                    <a:pt x="24" y="6"/>
                  </a:lnTo>
                  <a:lnTo>
                    <a:pt x="17" y="4"/>
                  </a:lnTo>
                  <a:lnTo>
                    <a:pt x="9" y="2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7" name="Freeform 114"/>
            <p:cNvSpPr>
              <a:spLocks/>
            </p:cNvSpPr>
            <p:nvPr/>
          </p:nvSpPr>
          <p:spPr bwMode="auto">
            <a:xfrm>
              <a:off x="377" y="939"/>
              <a:ext cx="63" cy="32"/>
            </a:xfrm>
            <a:custGeom>
              <a:avLst/>
              <a:gdLst>
                <a:gd name="T0" fmla="*/ 0 w 63"/>
                <a:gd name="T1" fmla="*/ 0 h 32"/>
                <a:gd name="T2" fmla="*/ 0 w 63"/>
                <a:gd name="T3" fmla="*/ 0 h 32"/>
                <a:gd name="T4" fmla="*/ 3 w 63"/>
                <a:gd name="T5" fmla="*/ 9 h 32"/>
                <a:gd name="T6" fmla="*/ 9 w 63"/>
                <a:gd name="T7" fmla="*/ 17 h 32"/>
                <a:gd name="T8" fmla="*/ 16 w 63"/>
                <a:gd name="T9" fmla="*/ 23 h 32"/>
                <a:gd name="T10" fmla="*/ 24 w 63"/>
                <a:gd name="T11" fmla="*/ 26 h 32"/>
                <a:gd name="T12" fmla="*/ 34 w 63"/>
                <a:gd name="T13" fmla="*/ 28 h 32"/>
                <a:gd name="T14" fmla="*/ 44 w 63"/>
                <a:gd name="T15" fmla="*/ 30 h 32"/>
                <a:gd name="T16" fmla="*/ 53 w 63"/>
                <a:gd name="T17" fmla="*/ 31 h 32"/>
                <a:gd name="T18" fmla="*/ 63 w 63"/>
                <a:gd name="T19" fmla="*/ 32 h 32"/>
                <a:gd name="T20" fmla="*/ 63 w 63"/>
                <a:gd name="T21" fmla="*/ 24 h 32"/>
                <a:gd name="T22" fmla="*/ 53 w 63"/>
                <a:gd name="T23" fmla="*/ 23 h 32"/>
                <a:gd name="T24" fmla="*/ 44 w 63"/>
                <a:gd name="T25" fmla="*/ 22 h 32"/>
                <a:gd name="T26" fmla="*/ 34 w 63"/>
                <a:gd name="T27" fmla="*/ 21 h 32"/>
                <a:gd name="T28" fmla="*/ 27 w 63"/>
                <a:gd name="T29" fmla="*/ 18 h 32"/>
                <a:gd name="T30" fmla="*/ 18 w 63"/>
                <a:gd name="T31" fmla="*/ 15 h 32"/>
                <a:gd name="T32" fmla="*/ 13 w 63"/>
                <a:gd name="T33" fmla="*/ 12 h 32"/>
                <a:gd name="T34" fmla="*/ 10 w 63"/>
                <a:gd name="T35" fmla="*/ 6 h 32"/>
                <a:gd name="T36" fmla="*/ 10 w 63"/>
                <a:gd name="T37" fmla="*/ 0 h 32"/>
                <a:gd name="T38" fmla="*/ 10 w 63"/>
                <a:gd name="T39" fmla="*/ 0 h 32"/>
                <a:gd name="T40" fmla="*/ 0 w 63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2"/>
                <a:gd name="T65" fmla="*/ 63 w 63"/>
                <a:gd name="T66" fmla="*/ 32 h 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2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9" y="17"/>
                  </a:lnTo>
                  <a:lnTo>
                    <a:pt x="16" y="23"/>
                  </a:lnTo>
                  <a:lnTo>
                    <a:pt x="24" y="26"/>
                  </a:lnTo>
                  <a:lnTo>
                    <a:pt x="34" y="28"/>
                  </a:lnTo>
                  <a:lnTo>
                    <a:pt x="44" y="30"/>
                  </a:lnTo>
                  <a:lnTo>
                    <a:pt x="53" y="31"/>
                  </a:lnTo>
                  <a:lnTo>
                    <a:pt x="63" y="32"/>
                  </a:lnTo>
                  <a:lnTo>
                    <a:pt x="63" y="24"/>
                  </a:lnTo>
                  <a:lnTo>
                    <a:pt x="53" y="23"/>
                  </a:lnTo>
                  <a:lnTo>
                    <a:pt x="44" y="22"/>
                  </a:lnTo>
                  <a:lnTo>
                    <a:pt x="34" y="21"/>
                  </a:lnTo>
                  <a:lnTo>
                    <a:pt x="27" y="18"/>
                  </a:lnTo>
                  <a:lnTo>
                    <a:pt x="18" y="15"/>
                  </a:lnTo>
                  <a:lnTo>
                    <a:pt x="13" y="12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8" name="Freeform 115"/>
            <p:cNvSpPr>
              <a:spLocks/>
            </p:cNvSpPr>
            <p:nvPr/>
          </p:nvSpPr>
          <p:spPr bwMode="auto">
            <a:xfrm>
              <a:off x="377" y="734"/>
              <a:ext cx="10" cy="205"/>
            </a:xfrm>
            <a:custGeom>
              <a:avLst/>
              <a:gdLst>
                <a:gd name="T0" fmla="*/ 0 w 10"/>
                <a:gd name="T1" fmla="*/ 0 h 205"/>
                <a:gd name="T2" fmla="*/ 0 w 10"/>
                <a:gd name="T3" fmla="*/ 0 h 205"/>
                <a:gd name="T4" fmla="*/ 0 w 10"/>
                <a:gd name="T5" fmla="*/ 205 h 205"/>
                <a:gd name="T6" fmla="*/ 10 w 10"/>
                <a:gd name="T7" fmla="*/ 205 h 205"/>
                <a:gd name="T8" fmla="*/ 10 w 10"/>
                <a:gd name="T9" fmla="*/ 0 h 205"/>
                <a:gd name="T10" fmla="*/ 10 w 10"/>
                <a:gd name="T11" fmla="*/ 0 h 205"/>
                <a:gd name="T12" fmla="*/ 0 w 10"/>
                <a:gd name="T13" fmla="*/ 0 h 2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205"/>
                <a:gd name="T23" fmla="*/ 10 w 10"/>
                <a:gd name="T24" fmla="*/ 205 h 2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205">
                  <a:moveTo>
                    <a:pt x="0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0" y="20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59" name="Freeform 116"/>
            <p:cNvSpPr>
              <a:spLocks/>
            </p:cNvSpPr>
            <p:nvPr/>
          </p:nvSpPr>
          <p:spPr bwMode="auto">
            <a:xfrm>
              <a:off x="377" y="701"/>
              <a:ext cx="63" cy="33"/>
            </a:xfrm>
            <a:custGeom>
              <a:avLst/>
              <a:gdLst>
                <a:gd name="T0" fmla="*/ 63 w 63"/>
                <a:gd name="T1" fmla="*/ 0 h 33"/>
                <a:gd name="T2" fmla="*/ 63 w 63"/>
                <a:gd name="T3" fmla="*/ 0 h 33"/>
                <a:gd name="T4" fmla="*/ 53 w 63"/>
                <a:gd name="T5" fmla="*/ 1 h 33"/>
                <a:gd name="T6" fmla="*/ 44 w 63"/>
                <a:gd name="T7" fmla="*/ 4 h 33"/>
                <a:gd name="T8" fmla="*/ 34 w 63"/>
                <a:gd name="T9" fmla="*/ 5 h 33"/>
                <a:gd name="T10" fmla="*/ 24 w 63"/>
                <a:gd name="T11" fmla="*/ 8 h 33"/>
                <a:gd name="T12" fmla="*/ 16 w 63"/>
                <a:gd name="T13" fmla="*/ 10 h 33"/>
                <a:gd name="T14" fmla="*/ 9 w 63"/>
                <a:gd name="T15" fmla="*/ 17 h 33"/>
                <a:gd name="T16" fmla="*/ 3 w 63"/>
                <a:gd name="T17" fmla="*/ 24 h 33"/>
                <a:gd name="T18" fmla="*/ 0 w 63"/>
                <a:gd name="T19" fmla="*/ 33 h 33"/>
                <a:gd name="T20" fmla="*/ 10 w 63"/>
                <a:gd name="T21" fmla="*/ 33 h 33"/>
                <a:gd name="T22" fmla="*/ 10 w 63"/>
                <a:gd name="T23" fmla="*/ 27 h 33"/>
                <a:gd name="T24" fmla="*/ 13 w 63"/>
                <a:gd name="T25" fmla="*/ 22 h 33"/>
                <a:gd name="T26" fmla="*/ 18 w 63"/>
                <a:gd name="T27" fmla="*/ 18 h 33"/>
                <a:gd name="T28" fmla="*/ 27 w 63"/>
                <a:gd name="T29" fmla="*/ 15 h 33"/>
                <a:gd name="T30" fmla="*/ 34 w 63"/>
                <a:gd name="T31" fmla="*/ 13 h 33"/>
                <a:gd name="T32" fmla="*/ 44 w 63"/>
                <a:gd name="T33" fmla="*/ 11 h 33"/>
                <a:gd name="T34" fmla="*/ 53 w 63"/>
                <a:gd name="T35" fmla="*/ 9 h 33"/>
                <a:gd name="T36" fmla="*/ 63 w 63"/>
                <a:gd name="T37" fmla="*/ 8 h 33"/>
                <a:gd name="T38" fmla="*/ 63 w 63"/>
                <a:gd name="T39" fmla="*/ 8 h 33"/>
                <a:gd name="T40" fmla="*/ 63 w 63"/>
                <a:gd name="T41" fmla="*/ 0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3"/>
                <a:gd name="T64" fmla="*/ 0 h 33"/>
                <a:gd name="T65" fmla="*/ 63 w 63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3" h="33">
                  <a:moveTo>
                    <a:pt x="63" y="0"/>
                  </a:moveTo>
                  <a:lnTo>
                    <a:pt x="63" y="0"/>
                  </a:lnTo>
                  <a:lnTo>
                    <a:pt x="53" y="1"/>
                  </a:lnTo>
                  <a:lnTo>
                    <a:pt x="44" y="4"/>
                  </a:lnTo>
                  <a:lnTo>
                    <a:pt x="34" y="5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24"/>
                  </a:lnTo>
                  <a:lnTo>
                    <a:pt x="0" y="33"/>
                  </a:lnTo>
                  <a:lnTo>
                    <a:pt x="10" y="33"/>
                  </a:lnTo>
                  <a:lnTo>
                    <a:pt x="10" y="27"/>
                  </a:lnTo>
                  <a:lnTo>
                    <a:pt x="13" y="22"/>
                  </a:lnTo>
                  <a:lnTo>
                    <a:pt x="18" y="18"/>
                  </a:lnTo>
                  <a:lnTo>
                    <a:pt x="27" y="15"/>
                  </a:lnTo>
                  <a:lnTo>
                    <a:pt x="34" y="13"/>
                  </a:lnTo>
                  <a:lnTo>
                    <a:pt x="44" y="11"/>
                  </a:lnTo>
                  <a:lnTo>
                    <a:pt x="53" y="9"/>
                  </a:lnTo>
                  <a:lnTo>
                    <a:pt x="63" y="8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0" name="Freeform 117"/>
            <p:cNvSpPr>
              <a:spLocks/>
            </p:cNvSpPr>
            <p:nvPr/>
          </p:nvSpPr>
          <p:spPr bwMode="auto">
            <a:xfrm>
              <a:off x="440" y="672"/>
              <a:ext cx="60" cy="37"/>
            </a:xfrm>
            <a:custGeom>
              <a:avLst/>
              <a:gdLst>
                <a:gd name="T0" fmla="*/ 60 w 60"/>
                <a:gd name="T1" fmla="*/ 12 h 37"/>
                <a:gd name="T2" fmla="*/ 52 w 60"/>
                <a:gd name="T3" fmla="*/ 9 h 37"/>
                <a:gd name="T4" fmla="*/ 46 w 60"/>
                <a:gd name="T5" fmla="*/ 13 h 37"/>
                <a:gd name="T6" fmla="*/ 43 w 60"/>
                <a:gd name="T7" fmla="*/ 17 h 37"/>
                <a:gd name="T8" fmla="*/ 37 w 60"/>
                <a:gd name="T9" fmla="*/ 20 h 37"/>
                <a:gd name="T10" fmla="*/ 30 w 60"/>
                <a:gd name="T11" fmla="*/ 22 h 37"/>
                <a:gd name="T12" fmla="*/ 24 w 60"/>
                <a:gd name="T13" fmla="*/ 25 h 37"/>
                <a:gd name="T14" fmla="*/ 17 w 60"/>
                <a:gd name="T15" fmla="*/ 26 h 37"/>
                <a:gd name="T16" fmla="*/ 9 w 60"/>
                <a:gd name="T17" fmla="*/ 27 h 37"/>
                <a:gd name="T18" fmla="*/ 0 w 60"/>
                <a:gd name="T19" fmla="*/ 29 h 37"/>
                <a:gd name="T20" fmla="*/ 0 w 60"/>
                <a:gd name="T21" fmla="*/ 37 h 37"/>
                <a:gd name="T22" fmla="*/ 9 w 60"/>
                <a:gd name="T23" fmla="*/ 35 h 37"/>
                <a:gd name="T24" fmla="*/ 17 w 60"/>
                <a:gd name="T25" fmla="*/ 34 h 37"/>
                <a:gd name="T26" fmla="*/ 24 w 60"/>
                <a:gd name="T27" fmla="*/ 33 h 37"/>
                <a:gd name="T28" fmla="*/ 33 w 60"/>
                <a:gd name="T29" fmla="*/ 30 h 37"/>
                <a:gd name="T30" fmla="*/ 39 w 60"/>
                <a:gd name="T31" fmla="*/ 27 h 37"/>
                <a:gd name="T32" fmla="*/ 45 w 60"/>
                <a:gd name="T33" fmla="*/ 25 h 37"/>
                <a:gd name="T34" fmla="*/ 51 w 60"/>
                <a:gd name="T35" fmla="*/ 21 h 37"/>
                <a:gd name="T36" fmla="*/ 57 w 60"/>
                <a:gd name="T37" fmla="*/ 15 h 37"/>
                <a:gd name="T38" fmla="*/ 50 w 60"/>
                <a:gd name="T39" fmla="*/ 12 h 37"/>
                <a:gd name="T40" fmla="*/ 60 w 60"/>
                <a:gd name="T41" fmla="*/ 12 h 37"/>
                <a:gd name="T42" fmla="*/ 60 w 60"/>
                <a:gd name="T43" fmla="*/ 0 h 37"/>
                <a:gd name="T44" fmla="*/ 52 w 60"/>
                <a:gd name="T45" fmla="*/ 9 h 37"/>
                <a:gd name="T46" fmla="*/ 60 w 60"/>
                <a:gd name="T47" fmla="*/ 12 h 3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0"/>
                <a:gd name="T73" fmla="*/ 0 h 37"/>
                <a:gd name="T74" fmla="*/ 60 w 60"/>
                <a:gd name="T75" fmla="*/ 37 h 3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0" h="37">
                  <a:moveTo>
                    <a:pt x="60" y="12"/>
                  </a:moveTo>
                  <a:lnTo>
                    <a:pt x="52" y="9"/>
                  </a:lnTo>
                  <a:lnTo>
                    <a:pt x="46" y="13"/>
                  </a:lnTo>
                  <a:lnTo>
                    <a:pt x="43" y="17"/>
                  </a:lnTo>
                  <a:lnTo>
                    <a:pt x="37" y="20"/>
                  </a:lnTo>
                  <a:lnTo>
                    <a:pt x="30" y="22"/>
                  </a:lnTo>
                  <a:lnTo>
                    <a:pt x="24" y="25"/>
                  </a:lnTo>
                  <a:lnTo>
                    <a:pt x="17" y="26"/>
                  </a:lnTo>
                  <a:lnTo>
                    <a:pt x="9" y="27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9" y="35"/>
                  </a:lnTo>
                  <a:lnTo>
                    <a:pt x="17" y="34"/>
                  </a:lnTo>
                  <a:lnTo>
                    <a:pt x="24" y="33"/>
                  </a:lnTo>
                  <a:lnTo>
                    <a:pt x="33" y="30"/>
                  </a:lnTo>
                  <a:lnTo>
                    <a:pt x="39" y="27"/>
                  </a:lnTo>
                  <a:lnTo>
                    <a:pt x="45" y="25"/>
                  </a:lnTo>
                  <a:lnTo>
                    <a:pt x="51" y="21"/>
                  </a:lnTo>
                  <a:lnTo>
                    <a:pt x="57" y="15"/>
                  </a:lnTo>
                  <a:lnTo>
                    <a:pt x="5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52" y="9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1" name="Freeform 118"/>
            <p:cNvSpPr>
              <a:spLocks/>
            </p:cNvSpPr>
            <p:nvPr/>
          </p:nvSpPr>
          <p:spPr bwMode="auto">
            <a:xfrm>
              <a:off x="490" y="684"/>
              <a:ext cx="10" cy="317"/>
            </a:xfrm>
            <a:custGeom>
              <a:avLst/>
              <a:gdLst>
                <a:gd name="T0" fmla="*/ 2 w 10"/>
                <a:gd name="T1" fmla="*/ 308 h 317"/>
                <a:gd name="T2" fmla="*/ 10 w 10"/>
                <a:gd name="T3" fmla="*/ 305 h 317"/>
                <a:gd name="T4" fmla="*/ 10 w 10"/>
                <a:gd name="T5" fmla="*/ 0 h 317"/>
                <a:gd name="T6" fmla="*/ 0 w 10"/>
                <a:gd name="T7" fmla="*/ 0 h 317"/>
                <a:gd name="T8" fmla="*/ 0 w 10"/>
                <a:gd name="T9" fmla="*/ 305 h 317"/>
                <a:gd name="T10" fmla="*/ 7 w 10"/>
                <a:gd name="T11" fmla="*/ 303 h 317"/>
                <a:gd name="T12" fmla="*/ 2 w 10"/>
                <a:gd name="T13" fmla="*/ 308 h 317"/>
                <a:gd name="T14" fmla="*/ 10 w 10"/>
                <a:gd name="T15" fmla="*/ 317 h 317"/>
                <a:gd name="T16" fmla="*/ 10 w 10"/>
                <a:gd name="T17" fmla="*/ 305 h 317"/>
                <a:gd name="T18" fmla="*/ 2 w 10"/>
                <a:gd name="T19" fmla="*/ 308 h 3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17"/>
                <a:gd name="T32" fmla="*/ 10 w 10"/>
                <a:gd name="T33" fmla="*/ 317 h 3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17">
                  <a:moveTo>
                    <a:pt x="2" y="308"/>
                  </a:moveTo>
                  <a:lnTo>
                    <a:pt x="10" y="30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7" y="303"/>
                  </a:lnTo>
                  <a:lnTo>
                    <a:pt x="2" y="308"/>
                  </a:lnTo>
                  <a:lnTo>
                    <a:pt x="10" y="317"/>
                  </a:lnTo>
                  <a:lnTo>
                    <a:pt x="10" y="305"/>
                  </a:lnTo>
                  <a:lnTo>
                    <a:pt x="2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2" name="Rectangle 119"/>
            <p:cNvSpPr>
              <a:spLocks noChangeArrowheads="1"/>
            </p:cNvSpPr>
            <p:nvPr/>
          </p:nvSpPr>
          <p:spPr bwMode="auto">
            <a:xfrm>
              <a:off x="599" y="775"/>
              <a:ext cx="1824" cy="29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3" name="Freeform 120"/>
            <p:cNvSpPr>
              <a:spLocks/>
            </p:cNvSpPr>
            <p:nvPr/>
          </p:nvSpPr>
          <p:spPr bwMode="auto">
            <a:xfrm>
              <a:off x="2418" y="769"/>
              <a:ext cx="9" cy="2963"/>
            </a:xfrm>
            <a:custGeom>
              <a:avLst/>
              <a:gdLst>
                <a:gd name="T0" fmla="*/ 5 w 9"/>
                <a:gd name="T1" fmla="*/ 11 h 2963"/>
                <a:gd name="T2" fmla="*/ 0 w 9"/>
                <a:gd name="T3" fmla="*/ 6 h 2963"/>
                <a:gd name="T4" fmla="*/ 0 w 9"/>
                <a:gd name="T5" fmla="*/ 2963 h 2963"/>
                <a:gd name="T6" fmla="*/ 9 w 9"/>
                <a:gd name="T7" fmla="*/ 2963 h 2963"/>
                <a:gd name="T8" fmla="*/ 9 w 9"/>
                <a:gd name="T9" fmla="*/ 6 h 2963"/>
                <a:gd name="T10" fmla="*/ 5 w 9"/>
                <a:gd name="T11" fmla="*/ 0 h 2963"/>
                <a:gd name="T12" fmla="*/ 9 w 9"/>
                <a:gd name="T13" fmla="*/ 6 h 2963"/>
                <a:gd name="T14" fmla="*/ 9 w 9"/>
                <a:gd name="T15" fmla="*/ 0 h 2963"/>
                <a:gd name="T16" fmla="*/ 5 w 9"/>
                <a:gd name="T17" fmla="*/ 0 h 2963"/>
                <a:gd name="T18" fmla="*/ 5 w 9"/>
                <a:gd name="T19" fmla="*/ 11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2963"/>
                <a:gd name="T32" fmla="*/ 9 w 9"/>
                <a:gd name="T33" fmla="*/ 2963 h 29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2963">
                  <a:moveTo>
                    <a:pt x="5" y="11"/>
                  </a:moveTo>
                  <a:lnTo>
                    <a:pt x="0" y="6"/>
                  </a:lnTo>
                  <a:lnTo>
                    <a:pt x="0" y="2963"/>
                  </a:lnTo>
                  <a:lnTo>
                    <a:pt x="9" y="2963"/>
                  </a:lnTo>
                  <a:lnTo>
                    <a:pt x="9" y="6"/>
                  </a:lnTo>
                  <a:lnTo>
                    <a:pt x="5" y="0"/>
                  </a:lnTo>
                  <a:lnTo>
                    <a:pt x="9" y="6"/>
                  </a:lnTo>
                  <a:lnTo>
                    <a:pt x="9" y="0"/>
                  </a:lnTo>
                  <a:lnTo>
                    <a:pt x="5" y="0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4" name="Freeform 121"/>
            <p:cNvSpPr>
              <a:spLocks/>
            </p:cNvSpPr>
            <p:nvPr/>
          </p:nvSpPr>
          <p:spPr bwMode="auto">
            <a:xfrm>
              <a:off x="594" y="769"/>
              <a:ext cx="1829" cy="11"/>
            </a:xfrm>
            <a:custGeom>
              <a:avLst/>
              <a:gdLst>
                <a:gd name="T0" fmla="*/ 10 w 1829"/>
                <a:gd name="T1" fmla="*/ 6 h 11"/>
                <a:gd name="T2" fmla="*/ 5 w 1829"/>
                <a:gd name="T3" fmla="*/ 11 h 11"/>
                <a:gd name="T4" fmla="*/ 1829 w 1829"/>
                <a:gd name="T5" fmla="*/ 11 h 11"/>
                <a:gd name="T6" fmla="*/ 1829 w 1829"/>
                <a:gd name="T7" fmla="*/ 0 h 11"/>
                <a:gd name="T8" fmla="*/ 5 w 1829"/>
                <a:gd name="T9" fmla="*/ 0 h 11"/>
                <a:gd name="T10" fmla="*/ 0 w 1829"/>
                <a:gd name="T11" fmla="*/ 6 h 11"/>
                <a:gd name="T12" fmla="*/ 5 w 1829"/>
                <a:gd name="T13" fmla="*/ 0 h 11"/>
                <a:gd name="T14" fmla="*/ 0 w 1829"/>
                <a:gd name="T15" fmla="*/ 0 h 11"/>
                <a:gd name="T16" fmla="*/ 0 w 1829"/>
                <a:gd name="T17" fmla="*/ 6 h 11"/>
                <a:gd name="T18" fmla="*/ 10 w 1829"/>
                <a:gd name="T19" fmla="*/ 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29"/>
                <a:gd name="T31" fmla="*/ 0 h 11"/>
                <a:gd name="T32" fmla="*/ 1829 w 182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29" h="11">
                  <a:moveTo>
                    <a:pt x="10" y="6"/>
                  </a:moveTo>
                  <a:lnTo>
                    <a:pt x="5" y="11"/>
                  </a:lnTo>
                  <a:lnTo>
                    <a:pt x="1829" y="11"/>
                  </a:lnTo>
                  <a:lnTo>
                    <a:pt x="1829" y="0"/>
                  </a:lnTo>
                  <a:lnTo>
                    <a:pt x="5" y="0"/>
                  </a:lnTo>
                  <a:lnTo>
                    <a:pt x="0" y="6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5" name="Freeform 122"/>
            <p:cNvSpPr>
              <a:spLocks/>
            </p:cNvSpPr>
            <p:nvPr/>
          </p:nvSpPr>
          <p:spPr bwMode="auto">
            <a:xfrm>
              <a:off x="594" y="775"/>
              <a:ext cx="10" cy="2963"/>
            </a:xfrm>
            <a:custGeom>
              <a:avLst/>
              <a:gdLst>
                <a:gd name="T0" fmla="*/ 5 w 10"/>
                <a:gd name="T1" fmla="*/ 2952 h 2963"/>
                <a:gd name="T2" fmla="*/ 10 w 10"/>
                <a:gd name="T3" fmla="*/ 2957 h 2963"/>
                <a:gd name="T4" fmla="*/ 10 w 10"/>
                <a:gd name="T5" fmla="*/ 0 h 2963"/>
                <a:gd name="T6" fmla="*/ 0 w 10"/>
                <a:gd name="T7" fmla="*/ 0 h 2963"/>
                <a:gd name="T8" fmla="*/ 0 w 10"/>
                <a:gd name="T9" fmla="*/ 2957 h 2963"/>
                <a:gd name="T10" fmla="*/ 5 w 10"/>
                <a:gd name="T11" fmla="*/ 2963 h 2963"/>
                <a:gd name="T12" fmla="*/ 0 w 10"/>
                <a:gd name="T13" fmla="*/ 2957 h 2963"/>
                <a:gd name="T14" fmla="*/ 0 w 10"/>
                <a:gd name="T15" fmla="*/ 2963 h 2963"/>
                <a:gd name="T16" fmla="*/ 5 w 10"/>
                <a:gd name="T17" fmla="*/ 2963 h 2963"/>
                <a:gd name="T18" fmla="*/ 5 w 10"/>
                <a:gd name="T19" fmla="*/ 2952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2963"/>
                <a:gd name="T32" fmla="*/ 10 w 10"/>
                <a:gd name="T33" fmla="*/ 2963 h 29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2963">
                  <a:moveTo>
                    <a:pt x="5" y="2952"/>
                  </a:moveTo>
                  <a:lnTo>
                    <a:pt x="10" y="295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957"/>
                  </a:lnTo>
                  <a:lnTo>
                    <a:pt x="5" y="2963"/>
                  </a:lnTo>
                  <a:lnTo>
                    <a:pt x="0" y="2957"/>
                  </a:lnTo>
                  <a:lnTo>
                    <a:pt x="0" y="2963"/>
                  </a:lnTo>
                  <a:lnTo>
                    <a:pt x="5" y="2963"/>
                  </a:lnTo>
                  <a:lnTo>
                    <a:pt x="5" y="29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6" name="Freeform 123"/>
            <p:cNvSpPr>
              <a:spLocks/>
            </p:cNvSpPr>
            <p:nvPr/>
          </p:nvSpPr>
          <p:spPr bwMode="auto">
            <a:xfrm>
              <a:off x="599" y="3727"/>
              <a:ext cx="1828" cy="11"/>
            </a:xfrm>
            <a:custGeom>
              <a:avLst/>
              <a:gdLst>
                <a:gd name="T0" fmla="*/ 1819 w 1828"/>
                <a:gd name="T1" fmla="*/ 5 h 11"/>
                <a:gd name="T2" fmla="*/ 1824 w 1828"/>
                <a:gd name="T3" fmla="*/ 0 h 11"/>
                <a:gd name="T4" fmla="*/ 0 w 1828"/>
                <a:gd name="T5" fmla="*/ 0 h 11"/>
                <a:gd name="T6" fmla="*/ 0 w 1828"/>
                <a:gd name="T7" fmla="*/ 11 h 11"/>
                <a:gd name="T8" fmla="*/ 1824 w 1828"/>
                <a:gd name="T9" fmla="*/ 11 h 11"/>
                <a:gd name="T10" fmla="*/ 1828 w 1828"/>
                <a:gd name="T11" fmla="*/ 5 h 11"/>
                <a:gd name="T12" fmla="*/ 1824 w 1828"/>
                <a:gd name="T13" fmla="*/ 11 h 11"/>
                <a:gd name="T14" fmla="*/ 1828 w 1828"/>
                <a:gd name="T15" fmla="*/ 11 h 11"/>
                <a:gd name="T16" fmla="*/ 1828 w 1828"/>
                <a:gd name="T17" fmla="*/ 5 h 11"/>
                <a:gd name="T18" fmla="*/ 1819 w 1828"/>
                <a:gd name="T19" fmla="*/ 5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28"/>
                <a:gd name="T31" fmla="*/ 0 h 11"/>
                <a:gd name="T32" fmla="*/ 1828 w 1828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28" h="11">
                  <a:moveTo>
                    <a:pt x="1819" y="5"/>
                  </a:moveTo>
                  <a:lnTo>
                    <a:pt x="182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824" y="11"/>
                  </a:lnTo>
                  <a:lnTo>
                    <a:pt x="1828" y="5"/>
                  </a:lnTo>
                  <a:lnTo>
                    <a:pt x="1824" y="11"/>
                  </a:lnTo>
                  <a:lnTo>
                    <a:pt x="1828" y="11"/>
                  </a:lnTo>
                  <a:lnTo>
                    <a:pt x="1828" y="5"/>
                  </a:lnTo>
                  <a:lnTo>
                    <a:pt x="1819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7" name="Rectangle 124"/>
            <p:cNvSpPr>
              <a:spLocks noChangeArrowheads="1"/>
            </p:cNvSpPr>
            <p:nvPr/>
          </p:nvSpPr>
          <p:spPr bwMode="auto">
            <a:xfrm>
              <a:off x="2614" y="775"/>
              <a:ext cx="1833" cy="29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8" name="Freeform 125"/>
            <p:cNvSpPr>
              <a:spLocks/>
            </p:cNvSpPr>
            <p:nvPr/>
          </p:nvSpPr>
          <p:spPr bwMode="auto">
            <a:xfrm>
              <a:off x="4442" y="769"/>
              <a:ext cx="10" cy="2963"/>
            </a:xfrm>
            <a:custGeom>
              <a:avLst/>
              <a:gdLst>
                <a:gd name="T0" fmla="*/ 5 w 10"/>
                <a:gd name="T1" fmla="*/ 11 h 2963"/>
                <a:gd name="T2" fmla="*/ 0 w 10"/>
                <a:gd name="T3" fmla="*/ 6 h 2963"/>
                <a:gd name="T4" fmla="*/ 0 w 10"/>
                <a:gd name="T5" fmla="*/ 2963 h 2963"/>
                <a:gd name="T6" fmla="*/ 10 w 10"/>
                <a:gd name="T7" fmla="*/ 2963 h 2963"/>
                <a:gd name="T8" fmla="*/ 10 w 10"/>
                <a:gd name="T9" fmla="*/ 6 h 2963"/>
                <a:gd name="T10" fmla="*/ 5 w 10"/>
                <a:gd name="T11" fmla="*/ 0 h 2963"/>
                <a:gd name="T12" fmla="*/ 10 w 10"/>
                <a:gd name="T13" fmla="*/ 6 h 2963"/>
                <a:gd name="T14" fmla="*/ 10 w 10"/>
                <a:gd name="T15" fmla="*/ 0 h 2963"/>
                <a:gd name="T16" fmla="*/ 5 w 10"/>
                <a:gd name="T17" fmla="*/ 0 h 2963"/>
                <a:gd name="T18" fmla="*/ 5 w 10"/>
                <a:gd name="T19" fmla="*/ 11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2963"/>
                <a:gd name="T32" fmla="*/ 10 w 10"/>
                <a:gd name="T33" fmla="*/ 2963 h 29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2963">
                  <a:moveTo>
                    <a:pt x="5" y="11"/>
                  </a:moveTo>
                  <a:lnTo>
                    <a:pt x="0" y="6"/>
                  </a:lnTo>
                  <a:lnTo>
                    <a:pt x="0" y="2963"/>
                  </a:lnTo>
                  <a:lnTo>
                    <a:pt x="10" y="2963"/>
                  </a:lnTo>
                  <a:lnTo>
                    <a:pt x="10" y="6"/>
                  </a:lnTo>
                  <a:lnTo>
                    <a:pt x="5" y="0"/>
                  </a:lnTo>
                  <a:lnTo>
                    <a:pt x="10" y="6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69" name="Freeform 126"/>
            <p:cNvSpPr>
              <a:spLocks/>
            </p:cNvSpPr>
            <p:nvPr/>
          </p:nvSpPr>
          <p:spPr bwMode="auto">
            <a:xfrm>
              <a:off x="2609" y="769"/>
              <a:ext cx="1838" cy="11"/>
            </a:xfrm>
            <a:custGeom>
              <a:avLst/>
              <a:gdLst>
                <a:gd name="T0" fmla="*/ 10 w 1838"/>
                <a:gd name="T1" fmla="*/ 6 h 11"/>
                <a:gd name="T2" fmla="*/ 5 w 1838"/>
                <a:gd name="T3" fmla="*/ 11 h 11"/>
                <a:gd name="T4" fmla="*/ 1838 w 1838"/>
                <a:gd name="T5" fmla="*/ 11 h 11"/>
                <a:gd name="T6" fmla="*/ 1838 w 1838"/>
                <a:gd name="T7" fmla="*/ 0 h 11"/>
                <a:gd name="T8" fmla="*/ 5 w 1838"/>
                <a:gd name="T9" fmla="*/ 0 h 11"/>
                <a:gd name="T10" fmla="*/ 0 w 1838"/>
                <a:gd name="T11" fmla="*/ 6 h 11"/>
                <a:gd name="T12" fmla="*/ 5 w 1838"/>
                <a:gd name="T13" fmla="*/ 0 h 11"/>
                <a:gd name="T14" fmla="*/ 0 w 1838"/>
                <a:gd name="T15" fmla="*/ 0 h 11"/>
                <a:gd name="T16" fmla="*/ 0 w 1838"/>
                <a:gd name="T17" fmla="*/ 6 h 11"/>
                <a:gd name="T18" fmla="*/ 10 w 1838"/>
                <a:gd name="T19" fmla="*/ 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38"/>
                <a:gd name="T31" fmla="*/ 0 h 11"/>
                <a:gd name="T32" fmla="*/ 1838 w 1838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38" h="11">
                  <a:moveTo>
                    <a:pt x="10" y="6"/>
                  </a:moveTo>
                  <a:lnTo>
                    <a:pt x="5" y="11"/>
                  </a:lnTo>
                  <a:lnTo>
                    <a:pt x="1838" y="11"/>
                  </a:lnTo>
                  <a:lnTo>
                    <a:pt x="1838" y="0"/>
                  </a:lnTo>
                  <a:lnTo>
                    <a:pt x="5" y="0"/>
                  </a:lnTo>
                  <a:lnTo>
                    <a:pt x="0" y="6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0" name="Freeform 127"/>
            <p:cNvSpPr>
              <a:spLocks/>
            </p:cNvSpPr>
            <p:nvPr/>
          </p:nvSpPr>
          <p:spPr bwMode="auto">
            <a:xfrm>
              <a:off x="2609" y="775"/>
              <a:ext cx="10" cy="2963"/>
            </a:xfrm>
            <a:custGeom>
              <a:avLst/>
              <a:gdLst>
                <a:gd name="T0" fmla="*/ 5 w 10"/>
                <a:gd name="T1" fmla="*/ 2952 h 2963"/>
                <a:gd name="T2" fmla="*/ 10 w 10"/>
                <a:gd name="T3" fmla="*/ 2957 h 2963"/>
                <a:gd name="T4" fmla="*/ 10 w 10"/>
                <a:gd name="T5" fmla="*/ 0 h 2963"/>
                <a:gd name="T6" fmla="*/ 0 w 10"/>
                <a:gd name="T7" fmla="*/ 0 h 2963"/>
                <a:gd name="T8" fmla="*/ 0 w 10"/>
                <a:gd name="T9" fmla="*/ 2957 h 2963"/>
                <a:gd name="T10" fmla="*/ 5 w 10"/>
                <a:gd name="T11" fmla="*/ 2963 h 2963"/>
                <a:gd name="T12" fmla="*/ 0 w 10"/>
                <a:gd name="T13" fmla="*/ 2957 h 2963"/>
                <a:gd name="T14" fmla="*/ 0 w 10"/>
                <a:gd name="T15" fmla="*/ 2963 h 2963"/>
                <a:gd name="T16" fmla="*/ 5 w 10"/>
                <a:gd name="T17" fmla="*/ 2963 h 2963"/>
                <a:gd name="T18" fmla="*/ 5 w 10"/>
                <a:gd name="T19" fmla="*/ 2952 h 29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2963"/>
                <a:gd name="T32" fmla="*/ 10 w 10"/>
                <a:gd name="T33" fmla="*/ 2963 h 296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2963">
                  <a:moveTo>
                    <a:pt x="5" y="2952"/>
                  </a:moveTo>
                  <a:lnTo>
                    <a:pt x="10" y="295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957"/>
                  </a:lnTo>
                  <a:lnTo>
                    <a:pt x="5" y="2963"/>
                  </a:lnTo>
                  <a:lnTo>
                    <a:pt x="0" y="2957"/>
                  </a:lnTo>
                  <a:lnTo>
                    <a:pt x="0" y="2963"/>
                  </a:lnTo>
                  <a:lnTo>
                    <a:pt x="5" y="2963"/>
                  </a:lnTo>
                  <a:lnTo>
                    <a:pt x="5" y="29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1" name="Freeform 128"/>
            <p:cNvSpPr>
              <a:spLocks/>
            </p:cNvSpPr>
            <p:nvPr/>
          </p:nvSpPr>
          <p:spPr bwMode="auto">
            <a:xfrm>
              <a:off x="2614" y="3727"/>
              <a:ext cx="1838" cy="11"/>
            </a:xfrm>
            <a:custGeom>
              <a:avLst/>
              <a:gdLst>
                <a:gd name="T0" fmla="*/ 1828 w 1838"/>
                <a:gd name="T1" fmla="*/ 5 h 11"/>
                <a:gd name="T2" fmla="*/ 1833 w 1838"/>
                <a:gd name="T3" fmla="*/ 0 h 11"/>
                <a:gd name="T4" fmla="*/ 0 w 1838"/>
                <a:gd name="T5" fmla="*/ 0 h 11"/>
                <a:gd name="T6" fmla="*/ 0 w 1838"/>
                <a:gd name="T7" fmla="*/ 11 h 11"/>
                <a:gd name="T8" fmla="*/ 1833 w 1838"/>
                <a:gd name="T9" fmla="*/ 11 h 11"/>
                <a:gd name="T10" fmla="*/ 1838 w 1838"/>
                <a:gd name="T11" fmla="*/ 5 h 11"/>
                <a:gd name="T12" fmla="*/ 1833 w 1838"/>
                <a:gd name="T13" fmla="*/ 11 h 11"/>
                <a:gd name="T14" fmla="*/ 1838 w 1838"/>
                <a:gd name="T15" fmla="*/ 11 h 11"/>
                <a:gd name="T16" fmla="*/ 1838 w 1838"/>
                <a:gd name="T17" fmla="*/ 5 h 11"/>
                <a:gd name="T18" fmla="*/ 1828 w 1838"/>
                <a:gd name="T19" fmla="*/ 5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38"/>
                <a:gd name="T31" fmla="*/ 0 h 11"/>
                <a:gd name="T32" fmla="*/ 1838 w 1838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38" h="11">
                  <a:moveTo>
                    <a:pt x="1828" y="5"/>
                  </a:moveTo>
                  <a:lnTo>
                    <a:pt x="183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833" y="11"/>
                  </a:lnTo>
                  <a:lnTo>
                    <a:pt x="1838" y="5"/>
                  </a:lnTo>
                  <a:lnTo>
                    <a:pt x="1833" y="11"/>
                  </a:lnTo>
                  <a:lnTo>
                    <a:pt x="1838" y="11"/>
                  </a:lnTo>
                  <a:lnTo>
                    <a:pt x="1838" y="5"/>
                  </a:lnTo>
                  <a:lnTo>
                    <a:pt x="1828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2" name="Freeform 129"/>
            <p:cNvSpPr>
              <a:spLocks/>
            </p:cNvSpPr>
            <p:nvPr/>
          </p:nvSpPr>
          <p:spPr bwMode="auto">
            <a:xfrm>
              <a:off x="2396" y="3794"/>
              <a:ext cx="269" cy="86"/>
            </a:xfrm>
            <a:custGeom>
              <a:avLst/>
              <a:gdLst>
                <a:gd name="T0" fmla="*/ 269 w 269"/>
                <a:gd name="T1" fmla="*/ 74 h 86"/>
                <a:gd name="T2" fmla="*/ 258 w 269"/>
                <a:gd name="T3" fmla="*/ 65 h 86"/>
                <a:gd name="T4" fmla="*/ 242 w 269"/>
                <a:gd name="T5" fmla="*/ 55 h 86"/>
                <a:gd name="T6" fmla="*/ 224 w 269"/>
                <a:gd name="T7" fmla="*/ 42 h 86"/>
                <a:gd name="T8" fmla="*/ 205 w 269"/>
                <a:gd name="T9" fmla="*/ 30 h 86"/>
                <a:gd name="T10" fmla="*/ 183 w 269"/>
                <a:gd name="T11" fmla="*/ 19 h 86"/>
                <a:gd name="T12" fmla="*/ 162 w 269"/>
                <a:gd name="T13" fmla="*/ 10 h 86"/>
                <a:gd name="T14" fmla="*/ 143 w 269"/>
                <a:gd name="T15" fmla="*/ 3 h 86"/>
                <a:gd name="T16" fmla="*/ 126 w 269"/>
                <a:gd name="T17" fmla="*/ 0 h 86"/>
                <a:gd name="T18" fmla="*/ 110 w 269"/>
                <a:gd name="T19" fmla="*/ 2 h 86"/>
                <a:gd name="T20" fmla="*/ 94 w 269"/>
                <a:gd name="T21" fmla="*/ 7 h 86"/>
                <a:gd name="T22" fmla="*/ 80 w 269"/>
                <a:gd name="T23" fmla="*/ 13 h 86"/>
                <a:gd name="T24" fmla="*/ 64 w 269"/>
                <a:gd name="T25" fmla="*/ 24 h 86"/>
                <a:gd name="T26" fmla="*/ 50 w 269"/>
                <a:gd name="T27" fmla="*/ 34 h 86"/>
                <a:gd name="T28" fmla="*/ 34 w 269"/>
                <a:gd name="T29" fmla="*/ 47 h 86"/>
                <a:gd name="T30" fmla="*/ 17 w 269"/>
                <a:gd name="T31" fmla="*/ 60 h 86"/>
                <a:gd name="T32" fmla="*/ 0 w 269"/>
                <a:gd name="T33" fmla="*/ 74 h 86"/>
                <a:gd name="T34" fmla="*/ 1 w 269"/>
                <a:gd name="T35" fmla="*/ 77 h 86"/>
                <a:gd name="T36" fmla="*/ 6 w 269"/>
                <a:gd name="T37" fmla="*/ 79 h 86"/>
                <a:gd name="T38" fmla="*/ 16 w 269"/>
                <a:gd name="T39" fmla="*/ 78 h 86"/>
                <a:gd name="T40" fmla="*/ 29 w 269"/>
                <a:gd name="T41" fmla="*/ 68 h 86"/>
                <a:gd name="T42" fmla="*/ 39 w 269"/>
                <a:gd name="T43" fmla="*/ 59 h 86"/>
                <a:gd name="T44" fmla="*/ 50 w 269"/>
                <a:gd name="T45" fmla="*/ 51 h 86"/>
                <a:gd name="T46" fmla="*/ 60 w 269"/>
                <a:gd name="T47" fmla="*/ 43 h 86"/>
                <a:gd name="T48" fmla="*/ 73 w 269"/>
                <a:gd name="T49" fmla="*/ 35 h 86"/>
                <a:gd name="T50" fmla="*/ 86 w 269"/>
                <a:gd name="T51" fmla="*/ 30 h 86"/>
                <a:gd name="T52" fmla="*/ 99 w 269"/>
                <a:gd name="T53" fmla="*/ 26 h 86"/>
                <a:gd name="T54" fmla="*/ 111 w 269"/>
                <a:gd name="T55" fmla="*/ 24 h 86"/>
                <a:gd name="T56" fmla="*/ 123 w 269"/>
                <a:gd name="T57" fmla="*/ 22 h 86"/>
                <a:gd name="T58" fmla="*/ 137 w 269"/>
                <a:gd name="T59" fmla="*/ 24 h 86"/>
                <a:gd name="T60" fmla="*/ 153 w 269"/>
                <a:gd name="T61" fmla="*/ 28 h 86"/>
                <a:gd name="T62" fmla="*/ 172 w 269"/>
                <a:gd name="T63" fmla="*/ 34 h 86"/>
                <a:gd name="T64" fmla="*/ 190 w 269"/>
                <a:gd name="T65" fmla="*/ 42 h 86"/>
                <a:gd name="T66" fmla="*/ 210 w 269"/>
                <a:gd name="T67" fmla="*/ 50 h 86"/>
                <a:gd name="T68" fmla="*/ 226 w 269"/>
                <a:gd name="T69" fmla="*/ 59 h 86"/>
                <a:gd name="T70" fmla="*/ 241 w 269"/>
                <a:gd name="T71" fmla="*/ 68 h 86"/>
                <a:gd name="T72" fmla="*/ 252 w 269"/>
                <a:gd name="T73" fmla="*/ 77 h 86"/>
                <a:gd name="T74" fmla="*/ 264 w 269"/>
                <a:gd name="T75" fmla="*/ 86 h 86"/>
                <a:gd name="T76" fmla="*/ 269 w 269"/>
                <a:gd name="T77" fmla="*/ 83 h 86"/>
                <a:gd name="T78" fmla="*/ 269 w 269"/>
                <a:gd name="T79" fmla="*/ 78 h 86"/>
                <a:gd name="T80" fmla="*/ 269 w 269"/>
                <a:gd name="T81" fmla="*/ 74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9"/>
                <a:gd name="T124" fmla="*/ 0 h 86"/>
                <a:gd name="T125" fmla="*/ 269 w 269"/>
                <a:gd name="T126" fmla="*/ 86 h 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9" h="86">
                  <a:moveTo>
                    <a:pt x="269" y="74"/>
                  </a:moveTo>
                  <a:lnTo>
                    <a:pt x="258" y="65"/>
                  </a:lnTo>
                  <a:lnTo>
                    <a:pt x="242" y="55"/>
                  </a:lnTo>
                  <a:lnTo>
                    <a:pt x="224" y="42"/>
                  </a:lnTo>
                  <a:lnTo>
                    <a:pt x="205" y="30"/>
                  </a:lnTo>
                  <a:lnTo>
                    <a:pt x="183" y="19"/>
                  </a:lnTo>
                  <a:lnTo>
                    <a:pt x="162" y="10"/>
                  </a:lnTo>
                  <a:lnTo>
                    <a:pt x="143" y="3"/>
                  </a:lnTo>
                  <a:lnTo>
                    <a:pt x="126" y="0"/>
                  </a:lnTo>
                  <a:lnTo>
                    <a:pt x="110" y="2"/>
                  </a:lnTo>
                  <a:lnTo>
                    <a:pt x="94" y="7"/>
                  </a:lnTo>
                  <a:lnTo>
                    <a:pt x="80" y="13"/>
                  </a:lnTo>
                  <a:lnTo>
                    <a:pt x="64" y="24"/>
                  </a:lnTo>
                  <a:lnTo>
                    <a:pt x="50" y="34"/>
                  </a:lnTo>
                  <a:lnTo>
                    <a:pt x="34" y="47"/>
                  </a:lnTo>
                  <a:lnTo>
                    <a:pt x="17" y="60"/>
                  </a:lnTo>
                  <a:lnTo>
                    <a:pt x="0" y="74"/>
                  </a:lnTo>
                  <a:lnTo>
                    <a:pt x="1" y="77"/>
                  </a:lnTo>
                  <a:lnTo>
                    <a:pt x="6" y="79"/>
                  </a:lnTo>
                  <a:lnTo>
                    <a:pt x="16" y="78"/>
                  </a:lnTo>
                  <a:lnTo>
                    <a:pt x="29" y="68"/>
                  </a:lnTo>
                  <a:lnTo>
                    <a:pt x="39" y="59"/>
                  </a:lnTo>
                  <a:lnTo>
                    <a:pt x="50" y="51"/>
                  </a:lnTo>
                  <a:lnTo>
                    <a:pt x="60" y="43"/>
                  </a:lnTo>
                  <a:lnTo>
                    <a:pt x="73" y="35"/>
                  </a:lnTo>
                  <a:lnTo>
                    <a:pt x="86" y="30"/>
                  </a:lnTo>
                  <a:lnTo>
                    <a:pt x="99" y="26"/>
                  </a:lnTo>
                  <a:lnTo>
                    <a:pt x="111" y="24"/>
                  </a:lnTo>
                  <a:lnTo>
                    <a:pt x="123" y="22"/>
                  </a:lnTo>
                  <a:lnTo>
                    <a:pt x="137" y="24"/>
                  </a:lnTo>
                  <a:lnTo>
                    <a:pt x="153" y="28"/>
                  </a:lnTo>
                  <a:lnTo>
                    <a:pt x="172" y="34"/>
                  </a:lnTo>
                  <a:lnTo>
                    <a:pt x="190" y="42"/>
                  </a:lnTo>
                  <a:lnTo>
                    <a:pt x="210" y="50"/>
                  </a:lnTo>
                  <a:lnTo>
                    <a:pt x="226" y="59"/>
                  </a:lnTo>
                  <a:lnTo>
                    <a:pt x="241" y="68"/>
                  </a:lnTo>
                  <a:lnTo>
                    <a:pt x="252" y="77"/>
                  </a:lnTo>
                  <a:lnTo>
                    <a:pt x="264" y="86"/>
                  </a:lnTo>
                  <a:lnTo>
                    <a:pt x="269" y="83"/>
                  </a:lnTo>
                  <a:lnTo>
                    <a:pt x="269" y="78"/>
                  </a:lnTo>
                  <a:lnTo>
                    <a:pt x="269" y="74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3" name="Freeform 130"/>
            <p:cNvSpPr>
              <a:spLocks/>
            </p:cNvSpPr>
            <p:nvPr/>
          </p:nvSpPr>
          <p:spPr bwMode="auto">
            <a:xfrm>
              <a:off x="2522" y="3789"/>
              <a:ext cx="145" cy="83"/>
            </a:xfrm>
            <a:custGeom>
              <a:avLst/>
              <a:gdLst>
                <a:gd name="T0" fmla="*/ 0 w 145"/>
                <a:gd name="T1" fmla="*/ 11 h 83"/>
                <a:gd name="T2" fmla="*/ 0 w 145"/>
                <a:gd name="T3" fmla="*/ 11 h 83"/>
                <a:gd name="T4" fmla="*/ 17 w 145"/>
                <a:gd name="T5" fmla="*/ 12 h 83"/>
                <a:gd name="T6" fmla="*/ 35 w 145"/>
                <a:gd name="T7" fmla="*/ 18 h 83"/>
                <a:gd name="T8" fmla="*/ 56 w 145"/>
                <a:gd name="T9" fmla="*/ 27 h 83"/>
                <a:gd name="T10" fmla="*/ 77 w 145"/>
                <a:gd name="T11" fmla="*/ 39 h 83"/>
                <a:gd name="T12" fmla="*/ 96 w 145"/>
                <a:gd name="T13" fmla="*/ 51 h 83"/>
                <a:gd name="T14" fmla="*/ 114 w 145"/>
                <a:gd name="T15" fmla="*/ 64 h 83"/>
                <a:gd name="T16" fmla="*/ 130 w 145"/>
                <a:gd name="T17" fmla="*/ 74 h 83"/>
                <a:gd name="T18" fmla="*/ 140 w 145"/>
                <a:gd name="T19" fmla="*/ 83 h 83"/>
                <a:gd name="T20" fmla="*/ 145 w 145"/>
                <a:gd name="T21" fmla="*/ 75 h 83"/>
                <a:gd name="T22" fmla="*/ 134 w 145"/>
                <a:gd name="T23" fmla="*/ 66 h 83"/>
                <a:gd name="T24" fmla="*/ 119 w 145"/>
                <a:gd name="T25" fmla="*/ 56 h 83"/>
                <a:gd name="T26" fmla="*/ 100 w 145"/>
                <a:gd name="T27" fmla="*/ 43 h 83"/>
                <a:gd name="T28" fmla="*/ 80 w 145"/>
                <a:gd name="T29" fmla="*/ 31 h 83"/>
                <a:gd name="T30" fmla="*/ 58 w 145"/>
                <a:gd name="T31" fmla="*/ 20 h 83"/>
                <a:gd name="T32" fmla="*/ 37 w 145"/>
                <a:gd name="T33" fmla="*/ 11 h 83"/>
                <a:gd name="T34" fmla="*/ 17 w 145"/>
                <a:gd name="T35" fmla="*/ 4 h 83"/>
                <a:gd name="T36" fmla="*/ 0 w 145"/>
                <a:gd name="T37" fmla="*/ 0 h 83"/>
                <a:gd name="T38" fmla="*/ 0 w 145"/>
                <a:gd name="T39" fmla="*/ 0 h 83"/>
                <a:gd name="T40" fmla="*/ 0 w 145"/>
                <a:gd name="T41" fmla="*/ 11 h 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5"/>
                <a:gd name="T64" fmla="*/ 0 h 83"/>
                <a:gd name="T65" fmla="*/ 145 w 145"/>
                <a:gd name="T66" fmla="*/ 83 h 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5" h="83">
                  <a:moveTo>
                    <a:pt x="0" y="11"/>
                  </a:moveTo>
                  <a:lnTo>
                    <a:pt x="0" y="11"/>
                  </a:lnTo>
                  <a:lnTo>
                    <a:pt x="17" y="12"/>
                  </a:lnTo>
                  <a:lnTo>
                    <a:pt x="35" y="18"/>
                  </a:lnTo>
                  <a:lnTo>
                    <a:pt x="56" y="27"/>
                  </a:lnTo>
                  <a:lnTo>
                    <a:pt x="77" y="39"/>
                  </a:lnTo>
                  <a:lnTo>
                    <a:pt x="96" y="51"/>
                  </a:lnTo>
                  <a:lnTo>
                    <a:pt x="114" y="64"/>
                  </a:lnTo>
                  <a:lnTo>
                    <a:pt x="130" y="74"/>
                  </a:lnTo>
                  <a:lnTo>
                    <a:pt x="140" y="83"/>
                  </a:lnTo>
                  <a:lnTo>
                    <a:pt x="145" y="75"/>
                  </a:lnTo>
                  <a:lnTo>
                    <a:pt x="134" y="66"/>
                  </a:lnTo>
                  <a:lnTo>
                    <a:pt x="119" y="56"/>
                  </a:lnTo>
                  <a:lnTo>
                    <a:pt x="100" y="43"/>
                  </a:lnTo>
                  <a:lnTo>
                    <a:pt x="80" y="31"/>
                  </a:lnTo>
                  <a:lnTo>
                    <a:pt x="58" y="20"/>
                  </a:lnTo>
                  <a:lnTo>
                    <a:pt x="37" y="11"/>
                  </a:lnTo>
                  <a:lnTo>
                    <a:pt x="17" y="4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4" name="Freeform 131"/>
            <p:cNvSpPr>
              <a:spLocks/>
            </p:cNvSpPr>
            <p:nvPr/>
          </p:nvSpPr>
          <p:spPr bwMode="auto">
            <a:xfrm>
              <a:off x="2392" y="3789"/>
              <a:ext cx="130" cy="83"/>
            </a:xfrm>
            <a:custGeom>
              <a:avLst/>
              <a:gdLst>
                <a:gd name="T0" fmla="*/ 8 w 130"/>
                <a:gd name="T1" fmla="*/ 78 h 83"/>
                <a:gd name="T2" fmla="*/ 6 w 130"/>
                <a:gd name="T3" fmla="*/ 83 h 83"/>
                <a:gd name="T4" fmla="*/ 23 w 130"/>
                <a:gd name="T5" fmla="*/ 69 h 83"/>
                <a:gd name="T6" fmla="*/ 40 w 130"/>
                <a:gd name="T7" fmla="*/ 56 h 83"/>
                <a:gd name="T8" fmla="*/ 56 w 130"/>
                <a:gd name="T9" fmla="*/ 43 h 83"/>
                <a:gd name="T10" fmla="*/ 71 w 130"/>
                <a:gd name="T11" fmla="*/ 33 h 83"/>
                <a:gd name="T12" fmla="*/ 85 w 130"/>
                <a:gd name="T13" fmla="*/ 22 h 83"/>
                <a:gd name="T14" fmla="*/ 100 w 130"/>
                <a:gd name="T15" fmla="*/ 16 h 83"/>
                <a:gd name="T16" fmla="*/ 114 w 130"/>
                <a:gd name="T17" fmla="*/ 11 h 83"/>
                <a:gd name="T18" fmla="*/ 130 w 130"/>
                <a:gd name="T19" fmla="*/ 11 h 83"/>
                <a:gd name="T20" fmla="*/ 130 w 130"/>
                <a:gd name="T21" fmla="*/ 0 h 83"/>
                <a:gd name="T22" fmla="*/ 114 w 130"/>
                <a:gd name="T23" fmla="*/ 3 h 83"/>
                <a:gd name="T24" fmla="*/ 97 w 130"/>
                <a:gd name="T25" fmla="*/ 8 h 83"/>
                <a:gd name="T26" fmla="*/ 83 w 130"/>
                <a:gd name="T27" fmla="*/ 15 h 83"/>
                <a:gd name="T28" fmla="*/ 66 w 130"/>
                <a:gd name="T29" fmla="*/ 25 h 83"/>
                <a:gd name="T30" fmla="*/ 51 w 130"/>
                <a:gd name="T31" fmla="*/ 35 h 83"/>
                <a:gd name="T32" fmla="*/ 35 w 130"/>
                <a:gd name="T33" fmla="*/ 48 h 83"/>
                <a:gd name="T34" fmla="*/ 18 w 130"/>
                <a:gd name="T35" fmla="*/ 61 h 83"/>
                <a:gd name="T36" fmla="*/ 1 w 130"/>
                <a:gd name="T37" fmla="*/ 75 h 83"/>
                <a:gd name="T38" fmla="*/ 0 w 130"/>
                <a:gd name="T39" fmla="*/ 81 h 83"/>
                <a:gd name="T40" fmla="*/ 8 w 130"/>
                <a:gd name="T41" fmla="*/ 78 h 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0"/>
                <a:gd name="T64" fmla="*/ 0 h 83"/>
                <a:gd name="T65" fmla="*/ 130 w 130"/>
                <a:gd name="T66" fmla="*/ 83 h 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0" h="83">
                  <a:moveTo>
                    <a:pt x="8" y="78"/>
                  </a:moveTo>
                  <a:lnTo>
                    <a:pt x="6" y="83"/>
                  </a:lnTo>
                  <a:lnTo>
                    <a:pt x="23" y="69"/>
                  </a:lnTo>
                  <a:lnTo>
                    <a:pt x="40" y="56"/>
                  </a:lnTo>
                  <a:lnTo>
                    <a:pt x="56" y="43"/>
                  </a:lnTo>
                  <a:lnTo>
                    <a:pt x="71" y="33"/>
                  </a:lnTo>
                  <a:lnTo>
                    <a:pt x="85" y="22"/>
                  </a:lnTo>
                  <a:lnTo>
                    <a:pt x="100" y="16"/>
                  </a:lnTo>
                  <a:lnTo>
                    <a:pt x="114" y="11"/>
                  </a:lnTo>
                  <a:lnTo>
                    <a:pt x="130" y="11"/>
                  </a:lnTo>
                  <a:lnTo>
                    <a:pt x="130" y="0"/>
                  </a:lnTo>
                  <a:lnTo>
                    <a:pt x="114" y="3"/>
                  </a:lnTo>
                  <a:lnTo>
                    <a:pt x="97" y="8"/>
                  </a:lnTo>
                  <a:lnTo>
                    <a:pt x="83" y="15"/>
                  </a:lnTo>
                  <a:lnTo>
                    <a:pt x="66" y="25"/>
                  </a:lnTo>
                  <a:lnTo>
                    <a:pt x="51" y="35"/>
                  </a:lnTo>
                  <a:lnTo>
                    <a:pt x="35" y="48"/>
                  </a:lnTo>
                  <a:lnTo>
                    <a:pt x="18" y="61"/>
                  </a:lnTo>
                  <a:lnTo>
                    <a:pt x="1" y="75"/>
                  </a:lnTo>
                  <a:lnTo>
                    <a:pt x="0" y="81"/>
                  </a:lnTo>
                  <a:lnTo>
                    <a:pt x="8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5" name="Freeform 132"/>
            <p:cNvSpPr>
              <a:spLocks/>
            </p:cNvSpPr>
            <p:nvPr/>
          </p:nvSpPr>
          <p:spPr bwMode="auto">
            <a:xfrm>
              <a:off x="2392" y="3859"/>
              <a:ext cx="35" cy="18"/>
            </a:xfrm>
            <a:custGeom>
              <a:avLst/>
              <a:gdLst>
                <a:gd name="T0" fmla="*/ 31 w 35"/>
                <a:gd name="T1" fmla="*/ 0 h 18"/>
                <a:gd name="T2" fmla="*/ 31 w 35"/>
                <a:gd name="T3" fmla="*/ 0 h 18"/>
                <a:gd name="T4" fmla="*/ 18 w 35"/>
                <a:gd name="T5" fmla="*/ 9 h 18"/>
                <a:gd name="T6" fmla="*/ 10 w 35"/>
                <a:gd name="T7" fmla="*/ 11 h 18"/>
                <a:gd name="T8" fmla="*/ 8 w 35"/>
                <a:gd name="T9" fmla="*/ 8 h 18"/>
                <a:gd name="T10" fmla="*/ 8 w 35"/>
                <a:gd name="T11" fmla="*/ 8 h 18"/>
                <a:gd name="T12" fmla="*/ 0 w 35"/>
                <a:gd name="T13" fmla="*/ 11 h 18"/>
                <a:gd name="T14" fmla="*/ 3 w 35"/>
                <a:gd name="T15" fmla="*/ 16 h 18"/>
                <a:gd name="T16" fmla="*/ 10 w 35"/>
                <a:gd name="T17" fmla="*/ 18 h 18"/>
                <a:gd name="T18" fmla="*/ 21 w 35"/>
                <a:gd name="T19" fmla="*/ 17 h 18"/>
                <a:gd name="T20" fmla="*/ 35 w 35"/>
                <a:gd name="T21" fmla="*/ 5 h 18"/>
                <a:gd name="T22" fmla="*/ 35 w 35"/>
                <a:gd name="T23" fmla="*/ 5 h 18"/>
                <a:gd name="T24" fmla="*/ 31 w 35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"/>
                <a:gd name="T40" fmla="*/ 0 h 18"/>
                <a:gd name="T41" fmla="*/ 35 w 35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" h="18">
                  <a:moveTo>
                    <a:pt x="31" y="0"/>
                  </a:moveTo>
                  <a:lnTo>
                    <a:pt x="31" y="0"/>
                  </a:lnTo>
                  <a:lnTo>
                    <a:pt x="18" y="9"/>
                  </a:lnTo>
                  <a:lnTo>
                    <a:pt x="10" y="11"/>
                  </a:lnTo>
                  <a:lnTo>
                    <a:pt x="8" y="8"/>
                  </a:lnTo>
                  <a:lnTo>
                    <a:pt x="0" y="11"/>
                  </a:lnTo>
                  <a:lnTo>
                    <a:pt x="3" y="16"/>
                  </a:lnTo>
                  <a:lnTo>
                    <a:pt x="10" y="18"/>
                  </a:lnTo>
                  <a:lnTo>
                    <a:pt x="21" y="17"/>
                  </a:lnTo>
                  <a:lnTo>
                    <a:pt x="35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6" name="Freeform 133"/>
            <p:cNvSpPr>
              <a:spLocks/>
            </p:cNvSpPr>
            <p:nvPr/>
          </p:nvSpPr>
          <p:spPr bwMode="auto">
            <a:xfrm>
              <a:off x="2423" y="3811"/>
              <a:ext cx="96" cy="53"/>
            </a:xfrm>
            <a:custGeom>
              <a:avLst/>
              <a:gdLst>
                <a:gd name="T0" fmla="*/ 96 w 96"/>
                <a:gd name="T1" fmla="*/ 0 h 53"/>
                <a:gd name="T2" fmla="*/ 96 w 96"/>
                <a:gd name="T3" fmla="*/ 0 h 53"/>
                <a:gd name="T4" fmla="*/ 84 w 96"/>
                <a:gd name="T5" fmla="*/ 3 h 53"/>
                <a:gd name="T6" fmla="*/ 72 w 96"/>
                <a:gd name="T7" fmla="*/ 5 h 53"/>
                <a:gd name="T8" fmla="*/ 58 w 96"/>
                <a:gd name="T9" fmla="*/ 9 h 53"/>
                <a:gd name="T10" fmla="*/ 44 w 96"/>
                <a:gd name="T11" fmla="*/ 15 h 53"/>
                <a:gd name="T12" fmla="*/ 31 w 96"/>
                <a:gd name="T13" fmla="*/ 22 h 53"/>
                <a:gd name="T14" fmla="*/ 20 w 96"/>
                <a:gd name="T15" fmla="*/ 30 h 53"/>
                <a:gd name="T16" fmla="*/ 9 w 96"/>
                <a:gd name="T17" fmla="*/ 38 h 53"/>
                <a:gd name="T18" fmla="*/ 0 w 96"/>
                <a:gd name="T19" fmla="*/ 48 h 53"/>
                <a:gd name="T20" fmla="*/ 4 w 96"/>
                <a:gd name="T21" fmla="*/ 53 h 53"/>
                <a:gd name="T22" fmla="*/ 14 w 96"/>
                <a:gd name="T23" fmla="*/ 46 h 53"/>
                <a:gd name="T24" fmla="*/ 25 w 96"/>
                <a:gd name="T25" fmla="*/ 38 h 53"/>
                <a:gd name="T26" fmla="*/ 36 w 96"/>
                <a:gd name="T27" fmla="*/ 30 h 53"/>
                <a:gd name="T28" fmla="*/ 47 w 96"/>
                <a:gd name="T29" fmla="*/ 22 h 53"/>
                <a:gd name="T30" fmla="*/ 60 w 96"/>
                <a:gd name="T31" fmla="*/ 17 h 53"/>
                <a:gd name="T32" fmla="*/ 72 w 96"/>
                <a:gd name="T33" fmla="*/ 13 h 53"/>
                <a:gd name="T34" fmla="*/ 84 w 96"/>
                <a:gd name="T35" fmla="*/ 11 h 53"/>
                <a:gd name="T36" fmla="*/ 96 w 96"/>
                <a:gd name="T37" fmla="*/ 11 h 53"/>
                <a:gd name="T38" fmla="*/ 96 w 96"/>
                <a:gd name="T39" fmla="*/ 11 h 53"/>
                <a:gd name="T40" fmla="*/ 96 w 96"/>
                <a:gd name="T41" fmla="*/ 0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53"/>
                <a:gd name="T65" fmla="*/ 96 w 96"/>
                <a:gd name="T66" fmla="*/ 53 h 5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53">
                  <a:moveTo>
                    <a:pt x="96" y="0"/>
                  </a:moveTo>
                  <a:lnTo>
                    <a:pt x="96" y="0"/>
                  </a:lnTo>
                  <a:lnTo>
                    <a:pt x="84" y="3"/>
                  </a:lnTo>
                  <a:lnTo>
                    <a:pt x="72" y="5"/>
                  </a:lnTo>
                  <a:lnTo>
                    <a:pt x="58" y="9"/>
                  </a:lnTo>
                  <a:lnTo>
                    <a:pt x="44" y="15"/>
                  </a:lnTo>
                  <a:lnTo>
                    <a:pt x="31" y="22"/>
                  </a:lnTo>
                  <a:lnTo>
                    <a:pt x="20" y="30"/>
                  </a:lnTo>
                  <a:lnTo>
                    <a:pt x="9" y="38"/>
                  </a:lnTo>
                  <a:lnTo>
                    <a:pt x="0" y="48"/>
                  </a:lnTo>
                  <a:lnTo>
                    <a:pt x="4" y="53"/>
                  </a:lnTo>
                  <a:lnTo>
                    <a:pt x="14" y="46"/>
                  </a:lnTo>
                  <a:lnTo>
                    <a:pt x="25" y="38"/>
                  </a:lnTo>
                  <a:lnTo>
                    <a:pt x="36" y="30"/>
                  </a:lnTo>
                  <a:lnTo>
                    <a:pt x="47" y="22"/>
                  </a:lnTo>
                  <a:lnTo>
                    <a:pt x="60" y="17"/>
                  </a:lnTo>
                  <a:lnTo>
                    <a:pt x="72" y="13"/>
                  </a:lnTo>
                  <a:lnTo>
                    <a:pt x="84" y="11"/>
                  </a:lnTo>
                  <a:lnTo>
                    <a:pt x="96" y="1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7" name="Freeform 134"/>
            <p:cNvSpPr>
              <a:spLocks/>
            </p:cNvSpPr>
            <p:nvPr/>
          </p:nvSpPr>
          <p:spPr bwMode="auto">
            <a:xfrm>
              <a:off x="2519" y="3811"/>
              <a:ext cx="131" cy="62"/>
            </a:xfrm>
            <a:custGeom>
              <a:avLst/>
              <a:gdLst>
                <a:gd name="T0" fmla="*/ 131 w 131"/>
                <a:gd name="T1" fmla="*/ 57 h 62"/>
                <a:gd name="T2" fmla="*/ 131 w 131"/>
                <a:gd name="T3" fmla="*/ 57 h 62"/>
                <a:gd name="T4" fmla="*/ 120 w 131"/>
                <a:gd name="T5" fmla="*/ 47 h 62"/>
                <a:gd name="T6" fmla="*/ 105 w 131"/>
                <a:gd name="T7" fmla="*/ 38 h 62"/>
                <a:gd name="T8" fmla="*/ 88 w 131"/>
                <a:gd name="T9" fmla="*/ 29 h 62"/>
                <a:gd name="T10" fmla="*/ 68 w 131"/>
                <a:gd name="T11" fmla="*/ 21 h 62"/>
                <a:gd name="T12" fmla="*/ 50 w 131"/>
                <a:gd name="T13" fmla="*/ 13 h 62"/>
                <a:gd name="T14" fmla="*/ 31 w 131"/>
                <a:gd name="T15" fmla="*/ 7 h 62"/>
                <a:gd name="T16" fmla="*/ 14 w 131"/>
                <a:gd name="T17" fmla="*/ 3 h 62"/>
                <a:gd name="T18" fmla="*/ 0 w 131"/>
                <a:gd name="T19" fmla="*/ 0 h 62"/>
                <a:gd name="T20" fmla="*/ 0 w 131"/>
                <a:gd name="T21" fmla="*/ 11 h 62"/>
                <a:gd name="T22" fmla="*/ 14 w 131"/>
                <a:gd name="T23" fmla="*/ 11 h 62"/>
                <a:gd name="T24" fmla="*/ 28 w 131"/>
                <a:gd name="T25" fmla="*/ 15 h 62"/>
                <a:gd name="T26" fmla="*/ 48 w 131"/>
                <a:gd name="T27" fmla="*/ 21 h 62"/>
                <a:gd name="T28" fmla="*/ 66 w 131"/>
                <a:gd name="T29" fmla="*/ 29 h 62"/>
                <a:gd name="T30" fmla="*/ 85 w 131"/>
                <a:gd name="T31" fmla="*/ 37 h 62"/>
                <a:gd name="T32" fmla="*/ 102 w 131"/>
                <a:gd name="T33" fmla="*/ 46 h 62"/>
                <a:gd name="T34" fmla="*/ 116 w 131"/>
                <a:gd name="T35" fmla="*/ 55 h 62"/>
                <a:gd name="T36" fmla="*/ 126 w 131"/>
                <a:gd name="T37" fmla="*/ 62 h 62"/>
                <a:gd name="T38" fmla="*/ 126 w 131"/>
                <a:gd name="T39" fmla="*/ 62 h 62"/>
                <a:gd name="T40" fmla="*/ 131 w 131"/>
                <a:gd name="T41" fmla="*/ 57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1"/>
                <a:gd name="T64" fmla="*/ 0 h 62"/>
                <a:gd name="T65" fmla="*/ 131 w 131"/>
                <a:gd name="T66" fmla="*/ 62 h 6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1" h="62">
                  <a:moveTo>
                    <a:pt x="131" y="57"/>
                  </a:moveTo>
                  <a:lnTo>
                    <a:pt x="131" y="57"/>
                  </a:lnTo>
                  <a:lnTo>
                    <a:pt x="120" y="47"/>
                  </a:lnTo>
                  <a:lnTo>
                    <a:pt x="105" y="38"/>
                  </a:lnTo>
                  <a:lnTo>
                    <a:pt x="88" y="29"/>
                  </a:lnTo>
                  <a:lnTo>
                    <a:pt x="68" y="21"/>
                  </a:lnTo>
                  <a:lnTo>
                    <a:pt x="50" y="13"/>
                  </a:lnTo>
                  <a:lnTo>
                    <a:pt x="31" y="7"/>
                  </a:lnTo>
                  <a:lnTo>
                    <a:pt x="14" y="3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11"/>
                  </a:lnTo>
                  <a:lnTo>
                    <a:pt x="28" y="15"/>
                  </a:lnTo>
                  <a:lnTo>
                    <a:pt x="48" y="21"/>
                  </a:lnTo>
                  <a:lnTo>
                    <a:pt x="66" y="29"/>
                  </a:lnTo>
                  <a:lnTo>
                    <a:pt x="85" y="37"/>
                  </a:lnTo>
                  <a:lnTo>
                    <a:pt x="102" y="46"/>
                  </a:lnTo>
                  <a:lnTo>
                    <a:pt x="116" y="55"/>
                  </a:lnTo>
                  <a:lnTo>
                    <a:pt x="126" y="62"/>
                  </a:lnTo>
                  <a:lnTo>
                    <a:pt x="131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8" name="Freeform 135"/>
            <p:cNvSpPr>
              <a:spLocks/>
            </p:cNvSpPr>
            <p:nvPr/>
          </p:nvSpPr>
          <p:spPr bwMode="auto">
            <a:xfrm>
              <a:off x="2645" y="3864"/>
              <a:ext cx="25" cy="20"/>
            </a:xfrm>
            <a:custGeom>
              <a:avLst/>
              <a:gdLst>
                <a:gd name="T0" fmla="*/ 17 w 25"/>
                <a:gd name="T1" fmla="*/ 8 h 20"/>
                <a:gd name="T2" fmla="*/ 16 w 25"/>
                <a:gd name="T3" fmla="*/ 4 h 20"/>
                <a:gd name="T4" fmla="*/ 15 w 25"/>
                <a:gd name="T5" fmla="*/ 8 h 20"/>
                <a:gd name="T6" fmla="*/ 16 w 25"/>
                <a:gd name="T7" fmla="*/ 11 h 20"/>
                <a:gd name="T8" fmla="*/ 16 w 25"/>
                <a:gd name="T9" fmla="*/ 12 h 20"/>
                <a:gd name="T10" fmla="*/ 5 w 25"/>
                <a:gd name="T11" fmla="*/ 4 h 20"/>
                <a:gd name="T12" fmla="*/ 0 w 25"/>
                <a:gd name="T13" fmla="*/ 9 h 20"/>
                <a:gd name="T14" fmla="*/ 14 w 25"/>
                <a:gd name="T15" fmla="*/ 20 h 20"/>
                <a:gd name="T16" fmla="*/ 24 w 25"/>
                <a:gd name="T17" fmla="*/ 16 h 20"/>
                <a:gd name="T18" fmla="*/ 25 w 25"/>
                <a:gd name="T19" fmla="*/ 8 h 20"/>
                <a:gd name="T20" fmla="*/ 24 w 25"/>
                <a:gd name="T21" fmla="*/ 4 h 20"/>
                <a:gd name="T22" fmla="*/ 22 w 25"/>
                <a:gd name="T23" fmla="*/ 0 h 20"/>
                <a:gd name="T24" fmla="*/ 24 w 25"/>
                <a:gd name="T25" fmla="*/ 4 h 20"/>
                <a:gd name="T26" fmla="*/ 24 w 25"/>
                <a:gd name="T27" fmla="*/ 2 h 20"/>
                <a:gd name="T28" fmla="*/ 22 w 25"/>
                <a:gd name="T29" fmla="*/ 0 h 20"/>
                <a:gd name="T30" fmla="*/ 17 w 25"/>
                <a:gd name="T31" fmla="*/ 8 h 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"/>
                <a:gd name="T49" fmla="*/ 0 h 20"/>
                <a:gd name="T50" fmla="*/ 25 w 25"/>
                <a:gd name="T51" fmla="*/ 20 h 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" h="20">
                  <a:moveTo>
                    <a:pt x="17" y="8"/>
                  </a:moveTo>
                  <a:lnTo>
                    <a:pt x="16" y="4"/>
                  </a:lnTo>
                  <a:lnTo>
                    <a:pt x="15" y="8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5" y="4"/>
                  </a:lnTo>
                  <a:lnTo>
                    <a:pt x="0" y="9"/>
                  </a:lnTo>
                  <a:lnTo>
                    <a:pt x="14" y="20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79" name="Freeform 136"/>
            <p:cNvSpPr>
              <a:spLocks/>
            </p:cNvSpPr>
            <p:nvPr/>
          </p:nvSpPr>
          <p:spPr bwMode="auto">
            <a:xfrm>
              <a:off x="2396" y="3816"/>
              <a:ext cx="269" cy="81"/>
            </a:xfrm>
            <a:custGeom>
              <a:avLst/>
              <a:gdLst>
                <a:gd name="T0" fmla="*/ 269 w 269"/>
                <a:gd name="T1" fmla="*/ 52 h 81"/>
                <a:gd name="T2" fmla="*/ 269 w 269"/>
                <a:gd name="T3" fmla="*/ 56 h 81"/>
                <a:gd name="T4" fmla="*/ 269 w 269"/>
                <a:gd name="T5" fmla="*/ 61 h 81"/>
                <a:gd name="T6" fmla="*/ 264 w 269"/>
                <a:gd name="T7" fmla="*/ 64 h 81"/>
                <a:gd name="T8" fmla="*/ 252 w 269"/>
                <a:gd name="T9" fmla="*/ 55 h 81"/>
                <a:gd name="T10" fmla="*/ 241 w 269"/>
                <a:gd name="T11" fmla="*/ 46 h 81"/>
                <a:gd name="T12" fmla="*/ 226 w 269"/>
                <a:gd name="T13" fmla="*/ 37 h 81"/>
                <a:gd name="T14" fmla="*/ 210 w 269"/>
                <a:gd name="T15" fmla="*/ 28 h 81"/>
                <a:gd name="T16" fmla="*/ 190 w 269"/>
                <a:gd name="T17" fmla="*/ 20 h 81"/>
                <a:gd name="T18" fmla="*/ 172 w 269"/>
                <a:gd name="T19" fmla="*/ 12 h 81"/>
                <a:gd name="T20" fmla="*/ 153 w 269"/>
                <a:gd name="T21" fmla="*/ 6 h 81"/>
                <a:gd name="T22" fmla="*/ 137 w 269"/>
                <a:gd name="T23" fmla="*/ 2 h 81"/>
                <a:gd name="T24" fmla="*/ 123 w 269"/>
                <a:gd name="T25" fmla="*/ 0 h 81"/>
                <a:gd name="T26" fmla="*/ 111 w 269"/>
                <a:gd name="T27" fmla="*/ 2 h 81"/>
                <a:gd name="T28" fmla="*/ 99 w 269"/>
                <a:gd name="T29" fmla="*/ 4 h 81"/>
                <a:gd name="T30" fmla="*/ 86 w 269"/>
                <a:gd name="T31" fmla="*/ 8 h 81"/>
                <a:gd name="T32" fmla="*/ 73 w 269"/>
                <a:gd name="T33" fmla="*/ 13 h 81"/>
                <a:gd name="T34" fmla="*/ 60 w 269"/>
                <a:gd name="T35" fmla="*/ 21 h 81"/>
                <a:gd name="T36" fmla="*/ 50 w 269"/>
                <a:gd name="T37" fmla="*/ 29 h 81"/>
                <a:gd name="T38" fmla="*/ 39 w 269"/>
                <a:gd name="T39" fmla="*/ 37 h 81"/>
                <a:gd name="T40" fmla="*/ 29 w 269"/>
                <a:gd name="T41" fmla="*/ 46 h 81"/>
                <a:gd name="T42" fmla="*/ 16 w 269"/>
                <a:gd name="T43" fmla="*/ 56 h 81"/>
                <a:gd name="T44" fmla="*/ 6 w 269"/>
                <a:gd name="T45" fmla="*/ 57 h 81"/>
                <a:gd name="T46" fmla="*/ 1 w 269"/>
                <a:gd name="T47" fmla="*/ 55 h 81"/>
                <a:gd name="T48" fmla="*/ 0 w 269"/>
                <a:gd name="T49" fmla="*/ 52 h 81"/>
                <a:gd name="T50" fmla="*/ 1 w 269"/>
                <a:gd name="T51" fmla="*/ 60 h 81"/>
                <a:gd name="T52" fmla="*/ 11 w 269"/>
                <a:gd name="T53" fmla="*/ 65 h 81"/>
                <a:gd name="T54" fmla="*/ 27 w 269"/>
                <a:gd name="T55" fmla="*/ 70 h 81"/>
                <a:gd name="T56" fmla="*/ 47 w 269"/>
                <a:gd name="T57" fmla="*/ 74 h 81"/>
                <a:gd name="T58" fmla="*/ 69 w 269"/>
                <a:gd name="T59" fmla="*/ 77 h 81"/>
                <a:gd name="T60" fmla="*/ 91 w 269"/>
                <a:gd name="T61" fmla="*/ 79 h 81"/>
                <a:gd name="T62" fmla="*/ 111 w 269"/>
                <a:gd name="T63" fmla="*/ 81 h 81"/>
                <a:gd name="T64" fmla="*/ 128 w 269"/>
                <a:gd name="T65" fmla="*/ 81 h 81"/>
                <a:gd name="T66" fmla="*/ 146 w 269"/>
                <a:gd name="T67" fmla="*/ 81 h 81"/>
                <a:gd name="T68" fmla="*/ 168 w 269"/>
                <a:gd name="T69" fmla="*/ 81 h 81"/>
                <a:gd name="T70" fmla="*/ 194 w 269"/>
                <a:gd name="T71" fmla="*/ 79 h 81"/>
                <a:gd name="T72" fmla="*/ 218 w 269"/>
                <a:gd name="T73" fmla="*/ 78 h 81"/>
                <a:gd name="T74" fmla="*/ 241 w 269"/>
                <a:gd name="T75" fmla="*/ 74 h 81"/>
                <a:gd name="T76" fmla="*/ 258 w 269"/>
                <a:gd name="T77" fmla="*/ 69 h 81"/>
                <a:gd name="T78" fmla="*/ 268 w 269"/>
                <a:gd name="T79" fmla="*/ 63 h 81"/>
                <a:gd name="T80" fmla="*/ 269 w 269"/>
                <a:gd name="T81" fmla="*/ 52 h 8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9"/>
                <a:gd name="T124" fmla="*/ 0 h 81"/>
                <a:gd name="T125" fmla="*/ 269 w 269"/>
                <a:gd name="T126" fmla="*/ 81 h 8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9" h="81">
                  <a:moveTo>
                    <a:pt x="269" y="52"/>
                  </a:moveTo>
                  <a:lnTo>
                    <a:pt x="269" y="56"/>
                  </a:lnTo>
                  <a:lnTo>
                    <a:pt x="269" y="61"/>
                  </a:lnTo>
                  <a:lnTo>
                    <a:pt x="264" y="64"/>
                  </a:lnTo>
                  <a:lnTo>
                    <a:pt x="252" y="55"/>
                  </a:lnTo>
                  <a:lnTo>
                    <a:pt x="241" y="46"/>
                  </a:lnTo>
                  <a:lnTo>
                    <a:pt x="226" y="37"/>
                  </a:lnTo>
                  <a:lnTo>
                    <a:pt x="210" y="28"/>
                  </a:lnTo>
                  <a:lnTo>
                    <a:pt x="190" y="20"/>
                  </a:lnTo>
                  <a:lnTo>
                    <a:pt x="172" y="12"/>
                  </a:lnTo>
                  <a:lnTo>
                    <a:pt x="153" y="6"/>
                  </a:lnTo>
                  <a:lnTo>
                    <a:pt x="137" y="2"/>
                  </a:lnTo>
                  <a:lnTo>
                    <a:pt x="123" y="0"/>
                  </a:lnTo>
                  <a:lnTo>
                    <a:pt x="111" y="2"/>
                  </a:lnTo>
                  <a:lnTo>
                    <a:pt x="99" y="4"/>
                  </a:lnTo>
                  <a:lnTo>
                    <a:pt x="86" y="8"/>
                  </a:lnTo>
                  <a:lnTo>
                    <a:pt x="73" y="13"/>
                  </a:lnTo>
                  <a:lnTo>
                    <a:pt x="60" y="21"/>
                  </a:lnTo>
                  <a:lnTo>
                    <a:pt x="50" y="29"/>
                  </a:lnTo>
                  <a:lnTo>
                    <a:pt x="39" y="37"/>
                  </a:lnTo>
                  <a:lnTo>
                    <a:pt x="29" y="46"/>
                  </a:lnTo>
                  <a:lnTo>
                    <a:pt x="16" y="56"/>
                  </a:lnTo>
                  <a:lnTo>
                    <a:pt x="6" y="57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1" y="60"/>
                  </a:lnTo>
                  <a:lnTo>
                    <a:pt x="11" y="65"/>
                  </a:lnTo>
                  <a:lnTo>
                    <a:pt x="27" y="70"/>
                  </a:lnTo>
                  <a:lnTo>
                    <a:pt x="47" y="74"/>
                  </a:lnTo>
                  <a:lnTo>
                    <a:pt x="69" y="77"/>
                  </a:lnTo>
                  <a:lnTo>
                    <a:pt x="91" y="79"/>
                  </a:lnTo>
                  <a:lnTo>
                    <a:pt x="111" y="81"/>
                  </a:lnTo>
                  <a:lnTo>
                    <a:pt x="128" y="81"/>
                  </a:lnTo>
                  <a:lnTo>
                    <a:pt x="146" y="81"/>
                  </a:lnTo>
                  <a:lnTo>
                    <a:pt x="168" y="81"/>
                  </a:lnTo>
                  <a:lnTo>
                    <a:pt x="194" y="79"/>
                  </a:lnTo>
                  <a:lnTo>
                    <a:pt x="218" y="78"/>
                  </a:lnTo>
                  <a:lnTo>
                    <a:pt x="241" y="74"/>
                  </a:lnTo>
                  <a:lnTo>
                    <a:pt x="258" y="69"/>
                  </a:lnTo>
                  <a:lnTo>
                    <a:pt x="268" y="63"/>
                  </a:lnTo>
                  <a:lnTo>
                    <a:pt x="269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0" name="Freeform 137"/>
            <p:cNvSpPr>
              <a:spLocks/>
            </p:cNvSpPr>
            <p:nvPr/>
          </p:nvSpPr>
          <p:spPr bwMode="auto">
            <a:xfrm>
              <a:off x="2496" y="3866"/>
              <a:ext cx="53" cy="22"/>
            </a:xfrm>
            <a:custGeom>
              <a:avLst/>
              <a:gdLst>
                <a:gd name="T0" fmla="*/ 5 w 53"/>
                <a:gd name="T1" fmla="*/ 0 h 22"/>
                <a:gd name="T2" fmla="*/ 10 w 53"/>
                <a:gd name="T3" fmla="*/ 2 h 22"/>
                <a:gd name="T4" fmla="*/ 15 w 53"/>
                <a:gd name="T5" fmla="*/ 5 h 22"/>
                <a:gd name="T6" fmla="*/ 21 w 53"/>
                <a:gd name="T7" fmla="*/ 6 h 22"/>
                <a:gd name="T8" fmla="*/ 27 w 53"/>
                <a:gd name="T9" fmla="*/ 7 h 22"/>
                <a:gd name="T10" fmla="*/ 32 w 53"/>
                <a:gd name="T11" fmla="*/ 7 h 22"/>
                <a:gd name="T12" fmla="*/ 38 w 53"/>
                <a:gd name="T13" fmla="*/ 7 h 22"/>
                <a:gd name="T14" fmla="*/ 43 w 53"/>
                <a:gd name="T15" fmla="*/ 6 h 22"/>
                <a:gd name="T16" fmla="*/ 48 w 53"/>
                <a:gd name="T17" fmla="*/ 5 h 22"/>
                <a:gd name="T18" fmla="*/ 53 w 53"/>
                <a:gd name="T19" fmla="*/ 5 h 22"/>
                <a:gd name="T20" fmla="*/ 51 w 53"/>
                <a:gd name="T21" fmla="*/ 11 h 22"/>
                <a:gd name="T22" fmla="*/ 44 w 53"/>
                <a:gd name="T23" fmla="*/ 18 h 22"/>
                <a:gd name="T24" fmla="*/ 32 w 53"/>
                <a:gd name="T25" fmla="*/ 22 h 22"/>
                <a:gd name="T26" fmla="*/ 25 w 53"/>
                <a:gd name="T27" fmla="*/ 20 h 22"/>
                <a:gd name="T28" fmla="*/ 17 w 53"/>
                <a:gd name="T29" fmla="*/ 19 h 22"/>
                <a:gd name="T30" fmla="*/ 11 w 53"/>
                <a:gd name="T31" fmla="*/ 16 h 22"/>
                <a:gd name="T32" fmla="*/ 7 w 53"/>
                <a:gd name="T33" fmla="*/ 13 h 22"/>
                <a:gd name="T34" fmla="*/ 2 w 53"/>
                <a:gd name="T35" fmla="*/ 10 h 22"/>
                <a:gd name="T36" fmla="*/ 0 w 53"/>
                <a:gd name="T37" fmla="*/ 6 h 22"/>
                <a:gd name="T38" fmla="*/ 2 w 53"/>
                <a:gd name="T39" fmla="*/ 2 h 22"/>
                <a:gd name="T40" fmla="*/ 5 w 53"/>
                <a:gd name="T41" fmla="*/ 0 h 2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3"/>
                <a:gd name="T64" fmla="*/ 0 h 22"/>
                <a:gd name="T65" fmla="*/ 53 w 53"/>
                <a:gd name="T66" fmla="*/ 22 h 2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3" h="22">
                  <a:moveTo>
                    <a:pt x="5" y="0"/>
                  </a:moveTo>
                  <a:lnTo>
                    <a:pt x="10" y="2"/>
                  </a:lnTo>
                  <a:lnTo>
                    <a:pt x="15" y="5"/>
                  </a:lnTo>
                  <a:lnTo>
                    <a:pt x="21" y="6"/>
                  </a:lnTo>
                  <a:lnTo>
                    <a:pt x="27" y="7"/>
                  </a:lnTo>
                  <a:lnTo>
                    <a:pt x="32" y="7"/>
                  </a:lnTo>
                  <a:lnTo>
                    <a:pt x="38" y="7"/>
                  </a:lnTo>
                  <a:lnTo>
                    <a:pt x="43" y="6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1" y="11"/>
                  </a:lnTo>
                  <a:lnTo>
                    <a:pt x="44" y="18"/>
                  </a:lnTo>
                  <a:lnTo>
                    <a:pt x="32" y="22"/>
                  </a:lnTo>
                  <a:lnTo>
                    <a:pt x="25" y="20"/>
                  </a:lnTo>
                  <a:lnTo>
                    <a:pt x="17" y="19"/>
                  </a:lnTo>
                  <a:lnTo>
                    <a:pt x="11" y="16"/>
                  </a:lnTo>
                  <a:lnTo>
                    <a:pt x="7" y="13"/>
                  </a:lnTo>
                  <a:lnTo>
                    <a:pt x="2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1" name="Freeform 138"/>
            <p:cNvSpPr>
              <a:spLocks/>
            </p:cNvSpPr>
            <p:nvPr/>
          </p:nvSpPr>
          <p:spPr bwMode="auto">
            <a:xfrm>
              <a:off x="2505" y="1575"/>
              <a:ext cx="57" cy="59"/>
            </a:xfrm>
            <a:custGeom>
              <a:avLst/>
              <a:gdLst>
                <a:gd name="T0" fmla="*/ 57 w 57"/>
                <a:gd name="T1" fmla="*/ 22 h 59"/>
                <a:gd name="T2" fmla="*/ 57 w 57"/>
                <a:gd name="T3" fmla="*/ 17 h 59"/>
                <a:gd name="T4" fmla="*/ 56 w 57"/>
                <a:gd name="T5" fmla="*/ 13 h 59"/>
                <a:gd name="T6" fmla="*/ 52 w 57"/>
                <a:gd name="T7" fmla="*/ 8 h 59"/>
                <a:gd name="T8" fmla="*/ 47 w 57"/>
                <a:gd name="T9" fmla="*/ 4 h 59"/>
                <a:gd name="T10" fmla="*/ 41 w 57"/>
                <a:gd name="T11" fmla="*/ 2 h 59"/>
                <a:gd name="T12" fmla="*/ 34 w 57"/>
                <a:gd name="T13" fmla="*/ 0 h 59"/>
                <a:gd name="T14" fmla="*/ 27 w 57"/>
                <a:gd name="T15" fmla="*/ 0 h 59"/>
                <a:gd name="T16" fmla="*/ 18 w 57"/>
                <a:gd name="T17" fmla="*/ 3 h 59"/>
                <a:gd name="T18" fmla="*/ 11 w 57"/>
                <a:gd name="T19" fmla="*/ 8 h 59"/>
                <a:gd name="T20" fmla="*/ 5 w 57"/>
                <a:gd name="T21" fmla="*/ 16 h 59"/>
                <a:gd name="T22" fmla="*/ 1 w 57"/>
                <a:gd name="T23" fmla="*/ 25 h 59"/>
                <a:gd name="T24" fmla="*/ 0 w 57"/>
                <a:gd name="T25" fmla="*/ 34 h 59"/>
                <a:gd name="T26" fmla="*/ 1 w 57"/>
                <a:gd name="T27" fmla="*/ 43 h 59"/>
                <a:gd name="T28" fmla="*/ 6 w 57"/>
                <a:gd name="T29" fmla="*/ 51 h 59"/>
                <a:gd name="T30" fmla="*/ 13 w 57"/>
                <a:gd name="T31" fmla="*/ 56 h 59"/>
                <a:gd name="T32" fmla="*/ 25 w 57"/>
                <a:gd name="T33" fmla="*/ 59 h 59"/>
                <a:gd name="T34" fmla="*/ 41 w 57"/>
                <a:gd name="T35" fmla="*/ 56 h 59"/>
                <a:gd name="T36" fmla="*/ 41 w 57"/>
                <a:gd name="T37" fmla="*/ 48 h 59"/>
                <a:gd name="T38" fmla="*/ 34 w 57"/>
                <a:gd name="T39" fmla="*/ 41 h 59"/>
                <a:gd name="T40" fmla="*/ 30 w 57"/>
                <a:gd name="T41" fmla="*/ 37 h 59"/>
                <a:gd name="T42" fmla="*/ 29 w 57"/>
                <a:gd name="T43" fmla="*/ 33 h 59"/>
                <a:gd name="T44" fmla="*/ 28 w 57"/>
                <a:gd name="T45" fmla="*/ 25 h 59"/>
                <a:gd name="T46" fmla="*/ 30 w 57"/>
                <a:gd name="T47" fmla="*/ 20 h 59"/>
                <a:gd name="T48" fmla="*/ 40 w 57"/>
                <a:gd name="T49" fmla="*/ 21 h 59"/>
                <a:gd name="T50" fmla="*/ 51 w 57"/>
                <a:gd name="T51" fmla="*/ 26 h 59"/>
                <a:gd name="T52" fmla="*/ 56 w 57"/>
                <a:gd name="T53" fmla="*/ 25 h 59"/>
                <a:gd name="T54" fmla="*/ 57 w 57"/>
                <a:gd name="T55" fmla="*/ 24 h 59"/>
                <a:gd name="T56" fmla="*/ 57 w 57"/>
                <a:gd name="T57" fmla="*/ 22 h 5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59"/>
                <a:gd name="T89" fmla="*/ 57 w 57"/>
                <a:gd name="T90" fmla="*/ 59 h 5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59">
                  <a:moveTo>
                    <a:pt x="57" y="22"/>
                  </a:moveTo>
                  <a:lnTo>
                    <a:pt x="57" y="17"/>
                  </a:lnTo>
                  <a:lnTo>
                    <a:pt x="56" y="13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18" y="3"/>
                  </a:lnTo>
                  <a:lnTo>
                    <a:pt x="11" y="8"/>
                  </a:lnTo>
                  <a:lnTo>
                    <a:pt x="5" y="16"/>
                  </a:lnTo>
                  <a:lnTo>
                    <a:pt x="1" y="25"/>
                  </a:lnTo>
                  <a:lnTo>
                    <a:pt x="0" y="34"/>
                  </a:lnTo>
                  <a:lnTo>
                    <a:pt x="1" y="43"/>
                  </a:lnTo>
                  <a:lnTo>
                    <a:pt x="6" y="51"/>
                  </a:lnTo>
                  <a:lnTo>
                    <a:pt x="13" y="56"/>
                  </a:lnTo>
                  <a:lnTo>
                    <a:pt x="25" y="59"/>
                  </a:lnTo>
                  <a:lnTo>
                    <a:pt x="41" y="56"/>
                  </a:lnTo>
                  <a:lnTo>
                    <a:pt x="41" y="48"/>
                  </a:lnTo>
                  <a:lnTo>
                    <a:pt x="34" y="41"/>
                  </a:lnTo>
                  <a:lnTo>
                    <a:pt x="30" y="37"/>
                  </a:lnTo>
                  <a:lnTo>
                    <a:pt x="29" y="33"/>
                  </a:lnTo>
                  <a:lnTo>
                    <a:pt x="28" y="25"/>
                  </a:lnTo>
                  <a:lnTo>
                    <a:pt x="30" y="20"/>
                  </a:lnTo>
                  <a:lnTo>
                    <a:pt x="40" y="21"/>
                  </a:lnTo>
                  <a:lnTo>
                    <a:pt x="51" y="26"/>
                  </a:lnTo>
                  <a:lnTo>
                    <a:pt x="56" y="25"/>
                  </a:lnTo>
                  <a:lnTo>
                    <a:pt x="57" y="24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2" name="Freeform 139"/>
            <p:cNvSpPr>
              <a:spLocks/>
            </p:cNvSpPr>
            <p:nvPr/>
          </p:nvSpPr>
          <p:spPr bwMode="auto">
            <a:xfrm>
              <a:off x="2318" y="2133"/>
              <a:ext cx="89" cy="95"/>
            </a:xfrm>
            <a:custGeom>
              <a:avLst/>
              <a:gdLst>
                <a:gd name="T0" fmla="*/ 44 w 89"/>
                <a:gd name="T1" fmla="*/ 95 h 95"/>
                <a:gd name="T2" fmla="*/ 52 w 89"/>
                <a:gd name="T3" fmla="*/ 93 h 95"/>
                <a:gd name="T4" fmla="*/ 61 w 89"/>
                <a:gd name="T5" fmla="*/ 91 h 95"/>
                <a:gd name="T6" fmla="*/ 68 w 89"/>
                <a:gd name="T7" fmla="*/ 87 h 95"/>
                <a:gd name="T8" fmla="*/ 75 w 89"/>
                <a:gd name="T9" fmla="*/ 80 h 95"/>
                <a:gd name="T10" fmla="*/ 82 w 89"/>
                <a:gd name="T11" fmla="*/ 73 h 95"/>
                <a:gd name="T12" fmla="*/ 85 w 89"/>
                <a:gd name="T13" fmla="*/ 65 h 95"/>
                <a:gd name="T14" fmla="*/ 88 w 89"/>
                <a:gd name="T15" fmla="*/ 56 h 95"/>
                <a:gd name="T16" fmla="*/ 89 w 89"/>
                <a:gd name="T17" fmla="*/ 47 h 95"/>
                <a:gd name="T18" fmla="*/ 88 w 89"/>
                <a:gd name="T19" fmla="*/ 38 h 95"/>
                <a:gd name="T20" fmla="*/ 85 w 89"/>
                <a:gd name="T21" fmla="*/ 29 h 95"/>
                <a:gd name="T22" fmla="*/ 82 w 89"/>
                <a:gd name="T23" fmla="*/ 21 h 95"/>
                <a:gd name="T24" fmla="*/ 75 w 89"/>
                <a:gd name="T25" fmla="*/ 13 h 95"/>
                <a:gd name="T26" fmla="*/ 68 w 89"/>
                <a:gd name="T27" fmla="*/ 8 h 95"/>
                <a:gd name="T28" fmla="*/ 61 w 89"/>
                <a:gd name="T29" fmla="*/ 4 h 95"/>
                <a:gd name="T30" fmla="*/ 52 w 89"/>
                <a:gd name="T31" fmla="*/ 1 h 95"/>
                <a:gd name="T32" fmla="*/ 44 w 89"/>
                <a:gd name="T33" fmla="*/ 0 h 95"/>
                <a:gd name="T34" fmla="*/ 35 w 89"/>
                <a:gd name="T35" fmla="*/ 1 h 95"/>
                <a:gd name="T36" fmla="*/ 27 w 89"/>
                <a:gd name="T37" fmla="*/ 4 h 95"/>
                <a:gd name="T38" fmla="*/ 20 w 89"/>
                <a:gd name="T39" fmla="*/ 8 h 95"/>
                <a:gd name="T40" fmla="*/ 14 w 89"/>
                <a:gd name="T41" fmla="*/ 13 h 95"/>
                <a:gd name="T42" fmla="*/ 8 w 89"/>
                <a:gd name="T43" fmla="*/ 21 h 95"/>
                <a:gd name="T44" fmla="*/ 4 w 89"/>
                <a:gd name="T45" fmla="*/ 29 h 95"/>
                <a:gd name="T46" fmla="*/ 2 w 89"/>
                <a:gd name="T47" fmla="*/ 38 h 95"/>
                <a:gd name="T48" fmla="*/ 0 w 89"/>
                <a:gd name="T49" fmla="*/ 47 h 95"/>
                <a:gd name="T50" fmla="*/ 2 w 89"/>
                <a:gd name="T51" fmla="*/ 56 h 95"/>
                <a:gd name="T52" fmla="*/ 4 w 89"/>
                <a:gd name="T53" fmla="*/ 65 h 95"/>
                <a:gd name="T54" fmla="*/ 8 w 89"/>
                <a:gd name="T55" fmla="*/ 73 h 95"/>
                <a:gd name="T56" fmla="*/ 14 w 89"/>
                <a:gd name="T57" fmla="*/ 80 h 95"/>
                <a:gd name="T58" fmla="*/ 20 w 89"/>
                <a:gd name="T59" fmla="*/ 87 h 95"/>
                <a:gd name="T60" fmla="*/ 27 w 89"/>
                <a:gd name="T61" fmla="*/ 91 h 95"/>
                <a:gd name="T62" fmla="*/ 35 w 89"/>
                <a:gd name="T63" fmla="*/ 93 h 95"/>
                <a:gd name="T64" fmla="*/ 44 w 89"/>
                <a:gd name="T65" fmla="*/ 95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5"/>
                <a:gd name="T101" fmla="*/ 89 w 89"/>
                <a:gd name="T102" fmla="*/ 95 h 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5">
                  <a:moveTo>
                    <a:pt x="44" y="95"/>
                  </a:moveTo>
                  <a:lnTo>
                    <a:pt x="52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5" y="80"/>
                  </a:lnTo>
                  <a:lnTo>
                    <a:pt x="82" y="73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9"/>
                  </a:lnTo>
                  <a:lnTo>
                    <a:pt x="82" y="21"/>
                  </a:lnTo>
                  <a:lnTo>
                    <a:pt x="75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5" y="93"/>
                  </a:lnTo>
                  <a:lnTo>
                    <a:pt x="44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3" name="Freeform 140"/>
            <p:cNvSpPr>
              <a:spLocks/>
            </p:cNvSpPr>
            <p:nvPr/>
          </p:nvSpPr>
          <p:spPr bwMode="auto">
            <a:xfrm>
              <a:off x="2645" y="2133"/>
              <a:ext cx="89" cy="95"/>
            </a:xfrm>
            <a:custGeom>
              <a:avLst/>
              <a:gdLst>
                <a:gd name="T0" fmla="*/ 44 w 89"/>
                <a:gd name="T1" fmla="*/ 95 h 95"/>
                <a:gd name="T2" fmla="*/ 53 w 89"/>
                <a:gd name="T3" fmla="*/ 93 h 95"/>
                <a:gd name="T4" fmla="*/ 61 w 89"/>
                <a:gd name="T5" fmla="*/ 91 h 95"/>
                <a:gd name="T6" fmla="*/ 68 w 89"/>
                <a:gd name="T7" fmla="*/ 87 h 95"/>
                <a:gd name="T8" fmla="*/ 76 w 89"/>
                <a:gd name="T9" fmla="*/ 80 h 95"/>
                <a:gd name="T10" fmla="*/ 82 w 89"/>
                <a:gd name="T11" fmla="*/ 73 h 95"/>
                <a:gd name="T12" fmla="*/ 85 w 89"/>
                <a:gd name="T13" fmla="*/ 65 h 95"/>
                <a:gd name="T14" fmla="*/ 88 w 89"/>
                <a:gd name="T15" fmla="*/ 56 h 95"/>
                <a:gd name="T16" fmla="*/ 89 w 89"/>
                <a:gd name="T17" fmla="*/ 47 h 95"/>
                <a:gd name="T18" fmla="*/ 88 w 89"/>
                <a:gd name="T19" fmla="*/ 38 h 95"/>
                <a:gd name="T20" fmla="*/ 85 w 89"/>
                <a:gd name="T21" fmla="*/ 29 h 95"/>
                <a:gd name="T22" fmla="*/ 82 w 89"/>
                <a:gd name="T23" fmla="*/ 21 h 95"/>
                <a:gd name="T24" fmla="*/ 76 w 89"/>
                <a:gd name="T25" fmla="*/ 13 h 95"/>
                <a:gd name="T26" fmla="*/ 68 w 89"/>
                <a:gd name="T27" fmla="*/ 8 h 95"/>
                <a:gd name="T28" fmla="*/ 61 w 89"/>
                <a:gd name="T29" fmla="*/ 4 h 95"/>
                <a:gd name="T30" fmla="*/ 53 w 89"/>
                <a:gd name="T31" fmla="*/ 1 h 95"/>
                <a:gd name="T32" fmla="*/ 44 w 89"/>
                <a:gd name="T33" fmla="*/ 0 h 95"/>
                <a:gd name="T34" fmla="*/ 36 w 89"/>
                <a:gd name="T35" fmla="*/ 1 h 95"/>
                <a:gd name="T36" fmla="*/ 27 w 89"/>
                <a:gd name="T37" fmla="*/ 4 h 95"/>
                <a:gd name="T38" fmla="*/ 20 w 89"/>
                <a:gd name="T39" fmla="*/ 8 h 95"/>
                <a:gd name="T40" fmla="*/ 14 w 89"/>
                <a:gd name="T41" fmla="*/ 13 h 95"/>
                <a:gd name="T42" fmla="*/ 8 w 89"/>
                <a:gd name="T43" fmla="*/ 21 h 95"/>
                <a:gd name="T44" fmla="*/ 4 w 89"/>
                <a:gd name="T45" fmla="*/ 29 h 95"/>
                <a:gd name="T46" fmla="*/ 2 w 89"/>
                <a:gd name="T47" fmla="*/ 38 h 95"/>
                <a:gd name="T48" fmla="*/ 0 w 89"/>
                <a:gd name="T49" fmla="*/ 47 h 95"/>
                <a:gd name="T50" fmla="*/ 2 w 89"/>
                <a:gd name="T51" fmla="*/ 56 h 95"/>
                <a:gd name="T52" fmla="*/ 4 w 89"/>
                <a:gd name="T53" fmla="*/ 65 h 95"/>
                <a:gd name="T54" fmla="*/ 8 w 89"/>
                <a:gd name="T55" fmla="*/ 73 h 95"/>
                <a:gd name="T56" fmla="*/ 14 w 89"/>
                <a:gd name="T57" fmla="*/ 80 h 95"/>
                <a:gd name="T58" fmla="*/ 20 w 89"/>
                <a:gd name="T59" fmla="*/ 87 h 95"/>
                <a:gd name="T60" fmla="*/ 27 w 89"/>
                <a:gd name="T61" fmla="*/ 91 h 95"/>
                <a:gd name="T62" fmla="*/ 36 w 89"/>
                <a:gd name="T63" fmla="*/ 93 h 95"/>
                <a:gd name="T64" fmla="*/ 44 w 89"/>
                <a:gd name="T65" fmla="*/ 95 h 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5"/>
                <a:gd name="T101" fmla="*/ 89 w 89"/>
                <a:gd name="T102" fmla="*/ 95 h 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5">
                  <a:moveTo>
                    <a:pt x="44" y="95"/>
                  </a:moveTo>
                  <a:lnTo>
                    <a:pt x="53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6" y="80"/>
                  </a:lnTo>
                  <a:lnTo>
                    <a:pt x="82" y="73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9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3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6" y="93"/>
                  </a:lnTo>
                  <a:lnTo>
                    <a:pt x="44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4" name="Freeform 141"/>
            <p:cNvSpPr>
              <a:spLocks/>
            </p:cNvSpPr>
            <p:nvPr/>
          </p:nvSpPr>
          <p:spPr bwMode="auto">
            <a:xfrm>
              <a:off x="2356" y="2123"/>
              <a:ext cx="333" cy="94"/>
            </a:xfrm>
            <a:custGeom>
              <a:avLst/>
              <a:gdLst>
                <a:gd name="T0" fmla="*/ 333 w 333"/>
                <a:gd name="T1" fmla="*/ 88 h 94"/>
                <a:gd name="T2" fmla="*/ 329 w 333"/>
                <a:gd name="T3" fmla="*/ 70 h 94"/>
                <a:gd name="T4" fmla="*/ 320 w 333"/>
                <a:gd name="T5" fmla="*/ 54 h 94"/>
                <a:gd name="T6" fmla="*/ 305 w 333"/>
                <a:gd name="T7" fmla="*/ 39 h 94"/>
                <a:gd name="T8" fmla="*/ 285 w 333"/>
                <a:gd name="T9" fmla="*/ 26 h 94"/>
                <a:gd name="T10" fmla="*/ 260 w 333"/>
                <a:gd name="T11" fmla="*/ 15 h 94"/>
                <a:gd name="T12" fmla="*/ 231 w 333"/>
                <a:gd name="T13" fmla="*/ 6 h 94"/>
                <a:gd name="T14" fmla="*/ 201 w 333"/>
                <a:gd name="T15" fmla="*/ 1 h 94"/>
                <a:gd name="T16" fmla="*/ 167 w 333"/>
                <a:gd name="T17" fmla="*/ 0 h 94"/>
                <a:gd name="T18" fmla="*/ 133 w 333"/>
                <a:gd name="T19" fmla="*/ 1 h 94"/>
                <a:gd name="T20" fmla="*/ 102 w 333"/>
                <a:gd name="T21" fmla="*/ 6 h 94"/>
                <a:gd name="T22" fmla="*/ 74 w 333"/>
                <a:gd name="T23" fmla="*/ 15 h 94"/>
                <a:gd name="T24" fmla="*/ 50 w 333"/>
                <a:gd name="T25" fmla="*/ 26 h 94"/>
                <a:gd name="T26" fmla="*/ 29 w 333"/>
                <a:gd name="T27" fmla="*/ 39 h 94"/>
                <a:gd name="T28" fmla="*/ 13 w 333"/>
                <a:gd name="T29" fmla="*/ 54 h 94"/>
                <a:gd name="T30" fmla="*/ 4 w 333"/>
                <a:gd name="T31" fmla="*/ 70 h 94"/>
                <a:gd name="T32" fmla="*/ 0 w 333"/>
                <a:gd name="T33" fmla="*/ 88 h 94"/>
                <a:gd name="T34" fmla="*/ 1 w 333"/>
                <a:gd name="T35" fmla="*/ 90 h 94"/>
                <a:gd name="T36" fmla="*/ 5 w 333"/>
                <a:gd name="T37" fmla="*/ 93 h 94"/>
                <a:gd name="T38" fmla="*/ 10 w 333"/>
                <a:gd name="T39" fmla="*/ 93 h 94"/>
                <a:gd name="T40" fmla="*/ 18 w 333"/>
                <a:gd name="T41" fmla="*/ 85 h 94"/>
                <a:gd name="T42" fmla="*/ 19 w 333"/>
                <a:gd name="T43" fmla="*/ 83 h 94"/>
                <a:gd name="T44" fmla="*/ 31 w 333"/>
                <a:gd name="T45" fmla="*/ 72 h 94"/>
                <a:gd name="T46" fmla="*/ 45 w 333"/>
                <a:gd name="T47" fmla="*/ 64 h 94"/>
                <a:gd name="T48" fmla="*/ 62 w 333"/>
                <a:gd name="T49" fmla="*/ 55 h 94"/>
                <a:gd name="T50" fmla="*/ 80 w 333"/>
                <a:gd name="T51" fmla="*/ 49 h 94"/>
                <a:gd name="T52" fmla="*/ 99 w 333"/>
                <a:gd name="T53" fmla="*/ 44 h 94"/>
                <a:gd name="T54" fmla="*/ 121 w 333"/>
                <a:gd name="T55" fmla="*/ 40 h 94"/>
                <a:gd name="T56" fmla="*/ 143 w 333"/>
                <a:gd name="T57" fmla="*/ 37 h 94"/>
                <a:gd name="T58" fmla="*/ 167 w 333"/>
                <a:gd name="T59" fmla="*/ 36 h 94"/>
                <a:gd name="T60" fmla="*/ 191 w 333"/>
                <a:gd name="T61" fmla="*/ 37 h 94"/>
                <a:gd name="T62" fmla="*/ 214 w 333"/>
                <a:gd name="T63" fmla="*/ 40 h 94"/>
                <a:gd name="T64" fmla="*/ 235 w 333"/>
                <a:gd name="T65" fmla="*/ 44 h 94"/>
                <a:gd name="T66" fmla="*/ 256 w 333"/>
                <a:gd name="T67" fmla="*/ 49 h 94"/>
                <a:gd name="T68" fmla="*/ 274 w 333"/>
                <a:gd name="T69" fmla="*/ 57 h 94"/>
                <a:gd name="T70" fmla="*/ 289 w 333"/>
                <a:gd name="T71" fmla="*/ 64 h 94"/>
                <a:gd name="T72" fmla="*/ 303 w 333"/>
                <a:gd name="T73" fmla="*/ 74 h 94"/>
                <a:gd name="T74" fmla="*/ 315 w 333"/>
                <a:gd name="T75" fmla="*/ 84 h 94"/>
                <a:gd name="T76" fmla="*/ 317 w 333"/>
                <a:gd name="T77" fmla="*/ 86 h 94"/>
                <a:gd name="T78" fmla="*/ 322 w 333"/>
                <a:gd name="T79" fmla="*/ 92 h 94"/>
                <a:gd name="T80" fmla="*/ 328 w 333"/>
                <a:gd name="T81" fmla="*/ 94 h 94"/>
                <a:gd name="T82" fmla="*/ 333 w 333"/>
                <a:gd name="T83" fmla="*/ 88 h 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3"/>
                <a:gd name="T127" fmla="*/ 0 h 94"/>
                <a:gd name="T128" fmla="*/ 333 w 333"/>
                <a:gd name="T129" fmla="*/ 94 h 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3" h="94">
                  <a:moveTo>
                    <a:pt x="333" y="88"/>
                  </a:moveTo>
                  <a:lnTo>
                    <a:pt x="329" y="70"/>
                  </a:lnTo>
                  <a:lnTo>
                    <a:pt x="320" y="54"/>
                  </a:lnTo>
                  <a:lnTo>
                    <a:pt x="305" y="39"/>
                  </a:lnTo>
                  <a:lnTo>
                    <a:pt x="285" y="26"/>
                  </a:lnTo>
                  <a:lnTo>
                    <a:pt x="260" y="15"/>
                  </a:lnTo>
                  <a:lnTo>
                    <a:pt x="231" y="6"/>
                  </a:lnTo>
                  <a:lnTo>
                    <a:pt x="201" y="1"/>
                  </a:lnTo>
                  <a:lnTo>
                    <a:pt x="167" y="0"/>
                  </a:lnTo>
                  <a:lnTo>
                    <a:pt x="133" y="1"/>
                  </a:lnTo>
                  <a:lnTo>
                    <a:pt x="102" y="6"/>
                  </a:lnTo>
                  <a:lnTo>
                    <a:pt x="74" y="15"/>
                  </a:lnTo>
                  <a:lnTo>
                    <a:pt x="50" y="26"/>
                  </a:lnTo>
                  <a:lnTo>
                    <a:pt x="29" y="39"/>
                  </a:lnTo>
                  <a:lnTo>
                    <a:pt x="13" y="54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5" y="93"/>
                  </a:lnTo>
                  <a:lnTo>
                    <a:pt x="10" y="93"/>
                  </a:lnTo>
                  <a:lnTo>
                    <a:pt x="18" y="85"/>
                  </a:lnTo>
                  <a:lnTo>
                    <a:pt x="19" y="83"/>
                  </a:lnTo>
                  <a:lnTo>
                    <a:pt x="31" y="72"/>
                  </a:lnTo>
                  <a:lnTo>
                    <a:pt x="45" y="64"/>
                  </a:lnTo>
                  <a:lnTo>
                    <a:pt x="62" y="55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7"/>
                  </a:lnTo>
                  <a:lnTo>
                    <a:pt x="167" y="36"/>
                  </a:lnTo>
                  <a:lnTo>
                    <a:pt x="191" y="37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4"/>
                  </a:lnTo>
                  <a:lnTo>
                    <a:pt x="303" y="74"/>
                  </a:lnTo>
                  <a:lnTo>
                    <a:pt x="315" y="84"/>
                  </a:lnTo>
                  <a:lnTo>
                    <a:pt x="317" y="86"/>
                  </a:lnTo>
                  <a:lnTo>
                    <a:pt x="322" y="92"/>
                  </a:lnTo>
                  <a:lnTo>
                    <a:pt x="328" y="94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5" name="Freeform 142"/>
            <p:cNvSpPr>
              <a:spLocks/>
            </p:cNvSpPr>
            <p:nvPr/>
          </p:nvSpPr>
          <p:spPr bwMode="auto">
            <a:xfrm>
              <a:off x="2523" y="2118"/>
              <a:ext cx="171" cy="93"/>
            </a:xfrm>
            <a:custGeom>
              <a:avLst/>
              <a:gdLst>
                <a:gd name="T0" fmla="*/ 0 w 171"/>
                <a:gd name="T1" fmla="*/ 10 h 93"/>
                <a:gd name="T2" fmla="*/ 0 w 171"/>
                <a:gd name="T3" fmla="*/ 10 h 93"/>
                <a:gd name="T4" fmla="*/ 34 w 171"/>
                <a:gd name="T5" fmla="*/ 10 h 93"/>
                <a:gd name="T6" fmla="*/ 64 w 171"/>
                <a:gd name="T7" fmla="*/ 15 h 93"/>
                <a:gd name="T8" fmla="*/ 92 w 171"/>
                <a:gd name="T9" fmla="*/ 24 h 93"/>
                <a:gd name="T10" fmla="*/ 116 w 171"/>
                <a:gd name="T11" fmla="*/ 35 h 93"/>
                <a:gd name="T12" fmla="*/ 136 w 171"/>
                <a:gd name="T13" fmla="*/ 47 h 93"/>
                <a:gd name="T14" fmla="*/ 149 w 171"/>
                <a:gd name="T15" fmla="*/ 62 h 93"/>
                <a:gd name="T16" fmla="*/ 159 w 171"/>
                <a:gd name="T17" fmla="*/ 76 h 93"/>
                <a:gd name="T18" fmla="*/ 161 w 171"/>
                <a:gd name="T19" fmla="*/ 93 h 93"/>
                <a:gd name="T20" fmla="*/ 171 w 171"/>
                <a:gd name="T21" fmla="*/ 93 h 93"/>
                <a:gd name="T22" fmla="*/ 166 w 171"/>
                <a:gd name="T23" fmla="*/ 73 h 93"/>
                <a:gd name="T24" fmla="*/ 156 w 171"/>
                <a:gd name="T25" fmla="*/ 57 h 93"/>
                <a:gd name="T26" fmla="*/ 141 w 171"/>
                <a:gd name="T27" fmla="*/ 40 h 93"/>
                <a:gd name="T28" fmla="*/ 119 w 171"/>
                <a:gd name="T29" fmla="*/ 27 h 93"/>
                <a:gd name="T30" fmla="*/ 95 w 171"/>
                <a:gd name="T31" fmla="*/ 16 h 93"/>
                <a:gd name="T32" fmla="*/ 64 w 171"/>
                <a:gd name="T33" fmla="*/ 7 h 93"/>
                <a:gd name="T34" fmla="*/ 34 w 171"/>
                <a:gd name="T35" fmla="*/ 2 h 93"/>
                <a:gd name="T36" fmla="*/ 0 w 171"/>
                <a:gd name="T37" fmla="*/ 0 h 93"/>
                <a:gd name="T38" fmla="*/ 0 w 171"/>
                <a:gd name="T39" fmla="*/ 0 h 93"/>
                <a:gd name="T40" fmla="*/ 0 w 171"/>
                <a:gd name="T41" fmla="*/ 10 h 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1"/>
                <a:gd name="T64" fmla="*/ 0 h 93"/>
                <a:gd name="T65" fmla="*/ 171 w 171"/>
                <a:gd name="T66" fmla="*/ 93 h 9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1" h="93">
                  <a:moveTo>
                    <a:pt x="0" y="10"/>
                  </a:moveTo>
                  <a:lnTo>
                    <a:pt x="0" y="10"/>
                  </a:lnTo>
                  <a:lnTo>
                    <a:pt x="34" y="10"/>
                  </a:lnTo>
                  <a:lnTo>
                    <a:pt x="64" y="15"/>
                  </a:lnTo>
                  <a:lnTo>
                    <a:pt x="92" y="24"/>
                  </a:lnTo>
                  <a:lnTo>
                    <a:pt x="116" y="35"/>
                  </a:lnTo>
                  <a:lnTo>
                    <a:pt x="136" y="47"/>
                  </a:lnTo>
                  <a:lnTo>
                    <a:pt x="149" y="62"/>
                  </a:lnTo>
                  <a:lnTo>
                    <a:pt x="159" y="76"/>
                  </a:lnTo>
                  <a:lnTo>
                    <a:pt x="161" y="93"/>
                  </a:lnTo>
                  <a:lnTo>
                    <a:pt x="171" y="93"/>
                  </a:lnTo>
                  <a:lnTo>
                    <a:pt x="166" y="73"/>
                  </a:lnTo>
                  <a:lnTo>
                    <a:pt x="156" y="57"/>
                  </a:lnTo>
                  <a:lnTo>
                    <a:pt x="141" y="40"/>
                  </a:lnTo>
                  <a:lnTo>
                    <a:pt x="119" y="27"/>
                  </a:lnTo>
                  <a:lnTo>
                    <a:pt x="95" y="16"/>
                  </a:lnTo>
                  <a:lnTo>
                    <a:pt x="64" y="7"/>
                  </a:lnTo>
                  <a:lnTo>
                    <a:pt x="34" y="2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6" name="Freeform 143"/>
            <p:cNvSpPr>
              <a:spLocks/>
            </p:cNvSpPr>
            <p:nvPr/>
          </p:nvSpPr>
          <p:spPr bwMode="auto">
            <a:xfrm>
              <a:off x="2351" y="2118"/>
              <a:ext cx="172" cy="94"/>
            </a:xfrm>
            <a:custGeom>
              <a:avLst/>
              <a:gdLst>
                <a:gd name="T0" fmla="*/ 9 w 172"/>
                <a:gd name="T1" fmla="*/ 91 h 94"/>
                <a:gd name="T2" fmla="*/ 10 w 172"/>
                <a:gd name="T3" fmla="*/ 93 h 94"/>
                <a:gd name="T4" fmla="*/ 12 w 172"/>
                <a:gd name="T5" fmla="*/ 76 h 94"/>
                <a:gd name="T6" fmla="*/ 22 w 172"/>
                <a:gd name="T7" fmla="*/ 62 h 94"/>
                <a:gd name="T8" fmla="*/ 36 w 172"/>
                <a:gd name="T9" fmla="*/ 47 h 94"/>
                <a:gd name="T10" fmla="*/ 56 w 172"/>
                <a:gd name="T11" fmla="*/ 35 h 94"/>
                <a:gd name="T12" fmla="*/ 80 w 172"/>
                <a:gd name="T13" fmla="*/ 24 h 94"/>
                <a:gd name="T14" fmla="*/ 107 w 172"/>
                <a:gd name="T15" fmla="*/ 15 h 94"/>
                <a:gd name="T16" fmla="*/ 138 w 172"/>
                <a:gd name="T17" fmla="*/ 10 h 94"/>
                <a:gd name="T18" fmla="*/ 172 w 172"/>
                <a:gd name="T19" fmla="*/ 10 h 94"/>
                <a:gd name="T20" fmla="*/ 172 w 172"/>
                <a:gd name="T21" fmla="*/ 0 h 94"/>
                <a:gd name="T22" fmla="*/ 138 w 172"/>
                <a:gd name="T23" fmla="*/ 2 h 94"/>
                <a:gd name="T24" fmla="*/ 107 w 172"/>
                <a:gd name="T25" fmla="*/ 7 h 94"/>
                <a:gd name="T26" fmla="*/ 78 w 172"/>
                <a:gd name="T27" fmla="*/ 16 h 94"/>
                <a:gd name="T28" fmla="*/ 53 w 172"/>
                <a:gd name="T29" fmla="*/ 27 h 94"/>
                <a:gd name="T30" fmla="*/ 32 w 172"/>
                <a:gd name="T31" fmla="*/ 40 h 94"/>
                <a:gd name="T32" fmla="*/ 15 w 172"/>
                <a:gd name="T33" fmla="*/ 57 h 94"/>
                <a:gd name="T34" fmla="*/ 5 w 172"/>
                <a:gd name="T35" fmla="*/ 73 h 94"/>
                <a:gd name="T36" fmla="*/ 0 w 172"/>
                <a:gd name="T37" fmla="*/ 93 h 94"/>
                <a:gd name="T38" fmla="*/ 1 w 172"/>
                <a:gd name="T39" fmla="*/ 94 h 94"/>
                <a:gd name="T40" fmla="*/ 9 w 172"/>
                <a:gd name="T41" fmla="*/ 91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2"/>
                <a:gd name="T64" fmla="*/ 0 h 94"/>
                <a:gd name="T65" fmla="*/ 172 w 172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2" h="94">
                  <a:moveTo>
                    <a:pt x="9" y="91"/>
                  </a:moveTo>
                  <a:lnTo>
                    <a:pt x="10" y="93"/>
                  </a:lnTo>
                  <a:lnTo>
                    <a:pt x="12" y="76"/>
                  </a:lnTo>
                  <a:lnTo>
                    <a:pt x="22" y="62"/>
                  </a:lnTo>
                  <a:lnTo>
                    <a:pt x="36" y="47"/>
                  </a:lnTo>
                  <a:lnTo>
                    <a:pt x="56" y="35"/>
                  </a:lnTo>
                  <a:lnTo>
                    <a:pt x="80" y="24"/>
                  </a:lnTo>
                  <a:lnTo>
                    <a:pt x="107" y="15"/>
                  </a:lnTo>
                  <a:lnTo>
                    <a:pt x="138" y="10"/>
                  </a:lnTo>
                  <a:lnTo>
                    <a:pt x="172" y="10"/>
                  </a:lnTo>
                  <a:lnTo>
                    <a:pt x="172" y="0"/>
                  </a:lnTo>
                  <a:lnTo>
                    <a:pt x="138" y="2"/>
                  </a:lnTo>
                  <a:lnTo>
                    <a:pt x="107" y="7"/>
                  </a:lnTo>
                  <a:lnTo>
                    <a:pt x="78" y="16"/>
                  </a:lnTo>
                  <a:lnTo>
                    <a:pt x="53" y="27"/>
                  </a:lnTo>
                  <a:lnTo>
                    <a:pt x="32" y="40"/>
                  </a:lnTo>
                  <a:lnTo>
                    <a:pt x="15" y="57"/>
                  </a:lnTo>
                  <a:lnTo>
                    <a:pt x="5" y="73"/>
                  </a:lnTo>
                  <a:lnTo>
                    <a:pt x="0" y="93"/>
                  </a:lnTo>
                  <a:lnTo>
                    <a:pt x="1" y="94"/>
                  </a:lnTo>
                  <a:lnTo>
                    <a:pt x="9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7" name="Freeform 144"/>
            <p:cNvSpPr>
              <a:spLocks/>
            </p:cNvSpPr>
            <p:nvPr/>
          </p:nvSpPr>
          <p:spPr bwMode="auto">
            <a:xfrm>
              <a:off x="2352" y="2206"/>
              <a:ext cx="26" cy="14"/>
            </a:xfrm>
            <a:custGeom>
              <a:avLst/>
              <a:gdLst>
                <a:gd name="T0" fmla="*/ 18 w 26"/>
                <a:gd name="T1" fmla="*/ 1 h 14"/>
                <a:gd name="T2" fmla="*/ 18 w 26"/>
                <a:gd name="T3" fmla="*/ 0 h 14"/>
                <a:gd name="T4" fmla="*/ 12 w 26"/>
                <a:gd name="T5" fmla="*/ 6 h 14"/>
                <a:gd name="T6" fmla="*/ 10 w 26"/>
                <a:gd name="T7" fmla="*/ 6 h 14"/>
                <a:gd name="T8" fmla="*/ 8 w 26"/>
                <a:gd name="T9" fmla="*/ 5 h 14"/>
                <a:gd name="T10" fmla="*/ 8 w 26"/>
                <a:gd name="T11" fmla="*/ 3 h 14"/>
                <a:gd name="T12" fmla="*/ 0 w 26"/>
                <a:gd name="T13" fmla="*/ 6 h 14"/>
                <a:gd name="T14" fmla="*/ 3 w 26"/>
                <a:gd name="T15" fmla="*/ 10 h 14"/>
                <a:gd name="T16" fmla="*/ 8 w 26"/>
                <a:gd name="T17" fmla="*/ 14 h 14"/>
                <a:gd name="T18" fmla="*/ 15 w 26"/>
                <a:gd name="T19" fmla="*/ 14 h 14"/>
                <a:gd name="T20" fmla="*/ 26 w 26"/>
                <a:gd name="T21" fmla="*/ 5 h 14"/>
                <a:gd name="T22" fmla="*/ 26 w 26"/>
                <a:gd name="T23" fmla="*/ 3 h 14"/>
                <a:gd name="T24" fmla="*/ 26 w 26"/>
                <a:gd name="T25" fmla="*/ 5 h 14"/>
                <a:gd name="T26" fmla="*/ 26 w 26"/>
                <a:gd name="T27" fmla="*/ 5 h 14"/>
                <a:gd name="T28" fmla="*/ 26 w 26"/>
                <a:gd name="T29" fmla="*/ 3 h 14"/>
                <a:gd name="T30" fmla="*/ 18 w 26"/>
                <a:gd name="T31" fmla="*/ 1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6"/>
                <a:gd name="T49" fmla="*/ 0 h 14"/>
                <a:gd name="T50" fmla="*/ 26 w 26"/>
                <a:gd name="T51" fmla="*/ 14 h 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6" h="14">
                  <a:moveTo>
                    <a:pt x="18" y="1"/>
                  </a:moveTo>
                  <a:lnTo>
                    <a:pt x="18" y="0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8" y="5"/>
                  </a:lnTo>
                  <a:lnTo>
                    <a:pt x="8" y="3"/>
                  </a:lnTo>
                  <a:lnTo>
                    <a:pt x="0" y="6"/>
                  </a:lnTo>
                  <a:lnTo>
                    <a:pt x="3" y="10"/>
                  </a:lnTo>
                  <a:lnTo>
                    <a:pt x="8" y="14"/>
                  </a:lnTo>
                  <a:lnTo>
                    <a:pt x="15" y="14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8" name="Freeform 145"/>
            <p:cNvSpPr>
              <a:spLocks/>
            </p:cNvSpPr>
            <p:nvPr/>
          </p:nvSpPr>
          <p:spPr bwMode="auto">
            <a:xfrm>
              <a:off x="2370" y="2203"/>
              <a:ext cx="9" cy="6"/>
            </a:xfrm>
            <a:custGeom>
              <a:avLst/>
              <a:gdLst>
                <a:gd name="T0" fmla="*/ 3 w 9"/>
                <a:gd name="T1" fmla="*/ 0 h 6"/>
                <a:gd name="T2" fmla="*/ 2 w 9"/>
                <a:gd name="T3" fmla="*/ 1 h 6"/>
                <a:gd name="T4" fmla="*/ 0 w 9"/>
                <a:gd name="T5" fmla="*/ 4 h 6"/>
                <a:gd name="T6" fmla="*/ 8 w 9"/>
                <a:gd name="T7" fmla="*/ 6 h 6"/>
                <a:gd name="T8" fmla="*/ 9 w 9"/>
                <a:gd name="T9" fmla="*/ 4 h 6"/>
                <a:gd name="T10" fmla="*/ 8 w 9"/>
                <a:gd name="T11" fmla="*/ 5 h 6"/>
                <a:gd name="T12" fmla="*/ 3 w 9"/>
                <a:gd name="T13" fmla="*/ 0 h 6"/>
                <a:gd name="T14" fmla="*/ 2 w 9"/>
                <a:gd name="T15" fmla="*/ 0 h 6"/>
                <a:gd name="T16" fmla="*/ 2 w 9"/>
                <a:gd name="T17" fmla="*/ 1 h 6"/>
                <a:gd name="T18" fmla="*/ 3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3" y="0"/>
                  </a:moveTo>
                  <a:lnTo>
                    <a:pt x="2" y="1"/>
                  </a:lnTo>
                  <a:lnTo>
                    <a:pt x="0" y="4"/>
                  </a:lnTo>
                  <a:lnTo>
                    <a:pt x="8" y="6"/>
                  </a:lnTo>
                  <a:lnTo>
                    <a:pt x="9" y="4"/>
                  </a:lnTo>
                  <a:lnTo>
                    <a:pt x="8" y="5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89" name="Freeform 146"/>
            <p:cNvSpPr>
              <a:spLocks/>
            </p:cNvSpPr>
            <p:nvPr/>
          </p:nvSpPr>
          <p:spPr bwMode="auto">
            <a:xfrm>
              <a:off x="2373" y="2154"/>
              <a:ext cx="150" cy="54"/>
            </a:xfrm>
            <a:custGeom>
              <a:avLst/>
              <a:gdLst>
                <a:gd name="T0" fmla="*/ 150 w 150"/>
                <a:gd name="T1" fmla="*/ 0 h 54"/>
                <a:gd name="T2" fmla="*/ 150 w 150"/>
                <a:gd name="T3" fmla="*/ 0 h 54"/>
                <a:gd name="T4" fmla="*/ 126 w 150"/>
                <a:gd name="T5" fmla="*/ 2 h 54"/>
                <a:gd name="T6" fmla="*/ 104 w 150"/>
                <a:gd name="T7" fmla="*/ 5 h 54"/>
                <a:gd name="T8" fmla="*/ 82 w 150"/>
                <a:gd name="T9" fmla="*/ 9 h 54"/>
                <a:gd name="T10" fmla="*/ 62 w 150"/>
                <a:gd name="T11" fmla="*/ 14 h 54"/>
                <a:gd name="T12" fmla="*/ 43 w 150"/>
                <a:gd name="T13" fmla="*/ 21 h 54"/>
                <a:gd name="T14" fmla="*/ 27 w 150"/>
                <a:gd name="T15" fmla="*/ 30 h 54"/>
                <a:gd name="T16" fmla="*/ 12 w 150"/>
                <a:gd name="T17" fmla="*/ 37 h 54"/>
                <a:gd name="T18" fmla="*/ 0 w 150"/>
                <a:gd name="T19" fmla="*/ 49 h 54"/>
                <a:gd name="T20" fmla="*/ 5 w 150"/>
                <a:gd name="T21" fmla="*/ 54 h 54"/>
                <a:gd name="T22" fmla="*/ 17 w 150"/>
                <a:gd name="T23" fmla="*/ 45 h 54"/>
                <a:gd name="T24" fmla="*/ 29 w 150"/>
                <a:gd name="T25" fmla="*/ 37 h 54"/>
                <a:gd name="T26" fmla="*/ 46 w 150"/>
                <a:gd name="T27" fmla="*/ 28 h 54"/>
                <a:gd name="T28" fmla="*/ 64 w 150"/>
                <a:gd name="T29" fmla="*/ 22 h 54"/>
                <a:gd name="T30" fmla="*/ 82 w 150"/>
                <a:gd name="T31" fmla="*/ 17 h 54"/>
                <a:gd name="T32" fmla="*/ 104 w 150"/>
                <a:gd name="T33" fmla="*/ 13 h 54"/>
                <a:gd name="T34" fmla="*/ 126 w 150"/>
                <a:gd name="T35" fmla="*/ 10 h 54"/>
                <a:gd name="T36" fmla="*/ 150 w 150"/>
                <a:gd name="T37" fmla="*/ 10 h 54"/>
                <a:gd name="T38" fmla="*/ 150 w 150"/>
                <a:gd name="T39" fmla="*/ 10 h 54"/>
                <a:gd name="T40" fmla="*/ 150 w 150"/>
                <a:gd name="T41" fmla="*/ 0 h 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54"/>
                <a:gd name="T65" fmla="*/ 150 w 150"/>
                <a:gd name="T66" fmla="*/ 54 h 5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54">
                  <a:moveTo>
                    <a:pt x="150" y="0"/>
                  </a:moveTo>
                  <a:lnTo>
                    <a:pt x="150" y="0"/>
                  </a:lnTo>
                  <a:lnTo>
                    <a:pt x="126" y="2"/>
                  </a:lnTo>
                  <a:lnTo>
                    <a:pt x="104" y="5"/>
                  </a:lnTo>
                  <a:lnTo>
                    <a:pt x="82" y="9"/>
                  </a:lnTo>
                  <a:lnTo>
                    <a:pt x="62" y="14"/>
                  </a:lnTo>
                  <a:lnTo>
                    <a:pt x="43" y="21"/>
                  </a:lnTo>
                  <a:lnTo>
                    <a:pt x="27" y="30"/>
                  </a:lnTo>
                  <a:lnTo>
                    <a:pt x="12" y="37"/>
                  </a:lnTo>
                  <a:lnTo>
                    <a:pt x="0" y="49"/>
                  </a:lnTo>
                  <a:lnTo>
                    <a:pt x="5" y="54"/>
                  </a:lnTo>
                  <a:lnTo>
                    <a:pt x="17" y="45"/>
                  </a:lnTo>
                  <a:lnTo>
                    <a:pt x="29" y="37"/>
                  </a:lnTo>
                  <a:lnTo>
                    <a:pt x="46" y="28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0"/>
                  </a:lnTo>
                  <a:lnTo>
                    <a:pt x="150" y="1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0" name="Freeform 147"/>
            <p:cNvSpPr>
              <a:spLocks/>
            </p:cNvSpPr>
            <p:nvPr/>
          </p:nvSpPr>
          <p:spPr bwMode="auto">
            <a:xfrm>
              <a:off x="2523" y="2154"/>
              <a:ext cx="152" cy="55"/>
            </a:xfrm>
            <a:custGeom>
              <a:avLst/>
              <a:gdLst>
                <a:gd name="T0" fmla="*/ 152 w 152"/>
                <a:gd name="T1" fmla="*/ 50 h 55"/>
                <a:gd name="T2" fmla="*/ 150 w 152"/>
                <a:gd name="T3" fmla="*/ 50 h 55"/>
                <a:gd name="T4" fmla="*/ 138 w 152"/>
                <a:gd name="T5" fmla="*/ 39 h 55"/>
                <a:gd name="T6" fmla="*/ 124 w 152"/>
                <a:gd name="T7" fmla="*/ 30 h 55"/>
                <a:gd name="T8" fmla="*/ 108 w 152"/>
                <a:gd name="T9" fmla="*/ 22 h 55"/>
                <a:gd name="T10" fmla="*/ 90 w 152"/>
                <a:gd name="T11" fmla="*/ 14 h 55"/>
                <a:gd name="T12" fmla="*/ 68 w 152"/>
                <a:gd name="T13" fmla="*/ 9 h 55"/>
                <a:gd name="T14" fmla="*/ 47 w 152"/>
                <a:gd name="T15" fmla="*/ 5 h 55"/>
                <a:gd name="T16" fmla="*/ 24 w 152"/>
                <a:gd name="T17" fmla="*/ 2 h 55"/>
                <a:gd name="T18" fmla="*/ 0 w 152"/>
                <a:gd name="T19" fmla="*/ 0 h 55"/>
                <a:gd name="T20" fmla="*/ 0 w 152"/>
                <a:gd name="T21" fmla="*/ 10 h 55"/>
                <a:gd name="T22" fmla="*/ 24 w 152"/>
                <a:gd name="T23" fmla="*/ 10 h 55"/>
                <a:gd name="T24" fmla="*/ 47 w 152"/>
                <a:gd name="T25" fmla="*/ 13 h 55"/>
                <a:gd name="T26" fmla="*/ 68 w 152"/>
                <a:gd name="T27" fmla="*/ 17 h 55"/>
                <a:gd name="T28" fmla="*/ 87 w 152"/>
                <a:gd name="T29" fmla="*/ 22 h 55"/>
                <a:gd name="T30" fmla="*/ 106 w 152"/>
                <a:gd name="T31" fmla="*/ 30 h 55"/>
                <a:gd name="T32" fmla="*/ 121 w 152"/>
                <a:gd name="T33" fmla="*/ 37 h 55"/>
                <a:gd name="T34" fmla="*/ 133 w 152"/>
                <a:gd name="T35" fmla="*/ 46 h 55"/>
                <a:gd name="T36" fmla="*/ 146 w 152"/>
                <a:gd name="T37" fmla="*/ 55 h 55"/>
                <a:gd name="T38" fmla="*/ 144 w 152"/>
                <a:gd name="T39" fmla="*/ 55 h 55"/>
                <a:gd name="T40" fmla="*/ 152 w 152"/>
                <a:gd name="T41" fmla="*/ 50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"/>
                <a:gd name="T64" fmla="*/ 0 h 55"/>
                <a:gd name="T65" fmla="*/ 152 w 152"/>
                <a:gd name="T66" fmla="*/ 55 h 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" h="55">
                  <a:moveTo>
                    <a:pt x="152" y="50"/>
                  </a:moveTo>
                  <a:lnTo>
                    <a:pt x="150" y="50"/>
                  </a:lnTo>
                  <a:lnTo>
                    <a:pt x="138" y="39"/>
                  </a:lnTo>
                  <a:lnTo>
                    <a:pt x="124" y="30"/>
                  </a:lnTo>
                  <a:lnTo>
                    <a:pt x="108" y="22"/>
                  </a:lnTo>
                  <a:lnTo>
                    <a:pt x="90" y="14"/>
                  </a:lnTo>
                  <a:lnTo>
                    <a:pt x="68" y="9"/>
                  </a:lnTo>
                  <a:lnTo>
                    <a:pt x="47" y="5"/>
                  </a:lnTo>
                  <a:lnTo>
                    <a:pt x="24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30"/>
                  </a:lnTo>
                  <a:lnTo>
                    <a:pt x="121" y="37"/>
                  </a:lnTo>
                  <a:lnTo>
                    <a:pt x="133" y="46"/>
                  </a:lnTo>
                  <a:lnTo>
                    <a:pt x="146" y="55"/>
                  </a:lnTo>
                  <a:lnTo>
                    <a:pt x="144" y="55"/>
                  </a:lnTo>
                  <a:lnTo>
                    <a:pt x="152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1" name="Freeform 148"/>
            <p:cNvSpPr>
              <a:spLocks/>
            </p:cNvSpPr>
            <p:nvPr/>
          </p:nvSpPr>
          <p:spPr bwMode="auto">
            <a:xfrm>
              <a:off x="2667" y="2204"/>
              <a:ext cx="27" cy="17"/>
            </a:xfrm>
            <a:custGeom>
              <a:avLst/>
              <a:gdLst>
                <a:gd name="T0" fmla="*/ 17 w 27"/>
                <a:gd name="T1" fmla="*/ 7 h 17"/>
                <a:gd name="T2" fmla="*/ 18 w 27"/>
                <a:gd name="T3" fmla="*/ 5 h 17"/>
                <a:gd name="T4" fmla="*/ 16 w 27"/>
                <a:gd name="T5" fmla="*/ 9 h 17"/>
                <a:gd name="T6" fmla="*/ 14 w 27"/>
                <a:gd name="T7" fmla="*/ 7 h 17"/>
                <a:gd name="T8" fmla="*/ 9 w 27"/>
                <a:gd name="T9" fmla="*/ 3 h 17"/>
                <a:gd name="T10" fmla="*/ 8 w 27"/>
                <a:gd name="T11" fmla="*/ 0 h 17"/>
                <a:gd name="T12" fmla="*/ 0 w 27"/>
                <a:gd name="T13" fmla="*/ 5 h 17"/>
                <a:gd name="T14" fmla="*/ 4 w 27"/>
                <a:gd name="T15" fmla="*/ 8 h 17"/>
                <a:gd name="T16" fmla="*/ 9 w 27"/>
                <a:gd name="T17" fmla="*/ 15 h 17"/>
                <a:gd name="T18" fmla="*/ 18 w 27"/>
                <a:gd name="T19" fmla="*/ 17 h 17"/>
                <a:gd name="T20" fmla="*/ 26 w 27"/>
                <a:gd name="T21" fmla="*/ 8 h 17"/>
                <a:gd name="T22" fmla="*/ 27 w 27"/>
                <a:gd name="T23" fmla="*/ 7 h 17"/>
                <a:gd name="T24" fmla="*/ 26 w 27"/>
                <a:gd name="T25" fmla="*/ 8 h 17"/>
                <a:gd name="T26" fmla="*/ 26 w 27"/>
                <a:gd name="T27" fmla="*/ 7 h 17"/>
                <a:gd name="T28" fmla="*/ 27 w 27"/>
                <a:gd name="T29" fmla="*/ 7 h 17"/>
                <a:gd name="T30" fmla="*/ 17 w 27"/>
                <a:gd name="T31" fmla="*/ 7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"/>
                <a:gd name="T49" fmla="*/ 0 h 17"/>
                <a:gd name="T50" fmla="*/ 27 w 27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" h="17">
                  <a:moveTo>
                    <a:pt x="17" y="7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5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2" name="Freeform 149"/>
            <p:cNvSpPr>
              <a:spLocks/>
            </p:cNvSpPr>
            <p:nvPr/>
          </p:nvSpPr>
          <p:spPr bwMode="auto">
            <a:xfrm>
              <a:off x="2419" y="2123"/>
              <a:ext cx="229" cy="62"/>
            </a:xfrm>
            <a:custGeom>
              <a:avLst/>
              <a:gdLst>
                <a:gd name="T0" fmla="*/ 11 w 229"/>
                <a:gd name="T1" fmla="*/ 52 h 62"/>
                <a:gd name="T2" fmla="*/ 35 w 229"/>
                <a:gd name="T3" fmla="*/ 44 h 62"/>
                <a:gd name="T4" fmla="*/ 60 w 229"/>
                <a:gd name="T5" fmla="*/ 39 h 62"/>
                <a:gd name="T6" fmla="*/ 90 w 229"/>
                <a:gd name="T7" fmla="*/ 36 h 62"/>
                <a:gd name="T8" fmla="*/ 120 w 229"/>
                <a:gd name="T9" fmla="*/ 36 h 62"/>
                <a:gd name="T10" fmla="*/ 151 w 229"/>
                <a:gd name="T11" fmla="*/ 40 h 62"/>
                <a:gd name="T12" fmla="*/ 180 w 229"/>
                <a:gd name="T13" fmla="*/ 45 h 62"/>
                <a:gd name="T14" fmla="*/ 206 w 229"/>
                <a:gd name="T15" fmla="*/ 54 h 62"/>
                <a:gd name="T16" fmla="*/ 226 w 229"/>
                <a:gd name="T17" fmla="*/ 62 h 62"/>
                <a:gd name="T18" fmla="*/ 228 w 229"/>
                <a:gd name="T19" fmla="*/ 54 h 62"/>
                <a:gd name="T20" fmla="*/ 218 w 229"/>
                <a:gd name="T21" fmla="*/ 36 h 62"/>
                <a:gd name="T22" fmla="*/ 208 w 229"/>
                <a:gd name="T23" fmla="*/ 22 h 62"/>
                <a:gd name="T24" fmla="*/ 195 w 229"/>
                <a:gd name="T25" fmla="*/ 15 h 62"/>
                <a:gd name="T26" fmla="*/ 172 w 229"/>
                <a:gd name="T27" fmla="*/ 8 h 62"/>
                <a:gd name="T28" fmla="*/ 147 w 229"/>
                <a:gd name="T29" fmla="*/ 2 h 62"/>
                <a:gd name="T30" fmla="*/ 119 w 229"/>
                <a:gd name="T31" fmla="*/ 0 h 62"/>
                <a:gd name="T32" fmla="*/ 90 w 229"/>
                <a:gd name="T33" fmla="*/ 0 h 62"/>
                <a:gd name="T34" fmla="*/ 62 w 229"/>
                <a:gd name="T35" fmla="*/ 2 h 62"/>
                <a:gd name="T36" fmla="*/ 36 w 229"/>
                <a:gd name="T37" fmla="*/ 8 h 62"/>
                <a:gd name="T38" fmla="*/ 13 w 229"/>
                <a:gd name="T39" fmla="*/ 14 h 62"/>
                <a:gd name="T40" fmla="*/ 2 w 229"/>
                <a:gd name="T41" fmla="*/ 19 h 62"/>
                <a:gd name="T42" fmla="*/ 8 w 229"/>
                <a:gd name="T43" fmla="*/ 22 h 62"/>
                <a:gd name="T44" fmla="*/ 20 w 229"/>
                <a:gd name="T45" fmla="*/ 24 h 62"/>
                <a:gd name="T46" fmla="*/ 44 w 229"/>
                <a:gd name="T47" fmla="*/ 20 h 62"/>
                <a:gd name="T48" fmla="*/ 75 w 229"/>
                <a:gd name="T49" fmla="*/ 10 h 62"/>
                <a:gd name="T50" fmla="*/ 96 w 229"/>
                <a:gd name="T51" fmla="*/ 8 h 62"/>
                <a:gd name="T52" fmla="*/ 105 w 229"/>
                <a:gd name="T53" fmla="*/ 11 h 62"/>
                <a:gd name="T54" fmla="*/ 105 w 229"/>
                <a:gd name="T55" fmla="*/ 17 h 62"/>
                <a:gd name="T56" fmla="*/ 105 w 229"/>
                <a:gd name="T57" fmla="*/ 18 h 62"/>
                <a:gd name="T58" fmla="*/ 111 w 229"/>
                <a:gd name="T59" fmla="*/ 11 h 62"/>
                <a:gd name="T60" fmla="*/ 111 w 229"/>
                <a:gd name="T61" fmla="*/ 5 h 62"/>
                <a:gd name="T62" fmla="*/ 130 w 229"/>
                <a:gd name="T63" fmla="*/ 8 h 62"/>
                <a:gd name="T64" fmla="*/ 155 w 229"/>
                <a:gd name="T65" fmla="*/ 13 h 62"/>
                <a:gd name="T66" fmla="*/ 177 w 229"/>
                <a:gd name="T67" fmla="*/ 22 h 62"/>
                <a:gd name="T68" fmla="*/ 189 w 229"/>
                <a:gd name="T69" fmla="*/ 36 h 62"/>
                <a:gd name="T70" fmla="*/ 179 w 229"/>
                <a:gd name="T71" fmla="*/ 39 h 62"/>
                <a:gd name="T72" fmla="*/ 161 w 229"/>
                <a:gd name="T73" fmla="*/ 35 h 62"/>
                <a:gd name="T74" fmla="*/ 142 w 229"/>
                <a:gd name="T75" fmla="*/ 32 h 62"/>
                <a:gd name="T76" fmla="*/ 120 w 229"/>
                <a:gd name="T77" fmla="*/ 30 h 62"/>
                <a:gd name="T78" fmla="*/ 102 w 229"/>
                <a:gd name="T79" fmla="*/ 30 h 62"/>
                <a:gd name="T80" fmla="*/ 90 w 229"/>
                <a:gd name="T81" fmla="*/ 32 h 62"/>
                <a:gd name="T82" fmla="*/ 91 w 229"/>
                <a:gd name="T83" fmla="*/ 26 h 62"/>
                <a:gd name="T84" fmla="*/ 94 w 229"/>
                <a:gd name="T85" fmla="*/ 23 h 62"/>
                <a:gd name="T86" fmla="*/ 81 w 229"/>
                <a:gd name="T87" fmla="*/ 26 h 62"/>
                <a:gd name="T88" fmla="*/ 67 w 229"/>
                <a:gd name="T89" fmla="*/ 36 h 62"/>
                <a:gd name="T90" fmla="*/ 47 w 229"/>
                <a:gd name="T91" fmla="*/ 39 h 62"/>
                <a:gd name="T92" fmla="*/ 39 w 229"/>
                <a:gd name="T93" fmla="*/ 39 h 62"/>
                <a:gd name="T94" fmla="*/ 29 w 229"/>
                <a:gd name="T95" fmla="*/ 39 h 62"/>
                <a:gd name="T96" fmla="*/ 17 w 229"/>
                <a:gd name="T97" fmla="*/ 42 h 62"/>
                <a:gd name="T98" fmla="*/ 5 w 229"/>
                <a:gd name="T99" fmla="*/ 49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9"/>
                <a:gd name="T151" fmla="*/ 0 h 62"/>
                <a:gd name="T152" fmla="*/ 229 w 229"/>
                <a:gd name="T153" fmla="*/ 62 h 6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9" h="62">
                  <a:moveTo>
                    <a:pt x="0" y="55"/>
                  </a:moveTo>
                  <a:lnTo>
                    <a:pt x="11" y="52"/>
                  </a:lnTo>
                  <a:lnTo>
                    <a:pt x="23" y="48"/>
                  </a:lnTo>
                  <a:lnTo>
                    <a:pt x="35" y="44"/>
                  </a:lnTo>
                  <a:lnTo>
                    <a:pt x="47" y="41"/>
                  </a:lnTo>
                  <a:lnTo>
                    <a:pt x="60" y="39"/>
                  </a:lnTo>
                  <a:lnTo>
                    <a:pt x="75" y="37"/>
                  </a:lnTo>
                  <a:lnTo>
                    <a:pt x="90" y="36"/>
                  </a:lnTo>
                  <a:lnTo>
                    <a:pt x="104" y="36"/>
                  </a:lnTo>
                  <a:lnTo>
                    <a:pt x="120" y="36"/>
                  </a:lnTo>
                  <a:lnTo>
                    <a:pt x="136" y="37"/>
                  </a:lnTo>
                  <a:lnTo>
                    <a:pt x="151" y="40"/>
                  </a:lnTo>
                  <a:lnTo>
                    <a:pt x="166" y="42"/>
                  </a:lnTo>
                  <a:lnTo>
                    <a:pt x="180" y="45"/>
                  </a:lnTo>
                  <a:lnTo>
                    <a:pt x="193" y="50"/>
                  </a:lnTo>
                  <a:lnTo>
                    <a:pt x="206" y="54"/>
                  </a:lnTo>
                  <a:lnTo>
                    <a:pt x="217" y="59"/>
                  </a:lnTo>
                  <a:lnTo>
                    <a:pt x="226" y="62"/>
                  </a:lnTo>
                  <a:lnTo>
                    <a:pt x="229" y="61"/>
                  </a:lnTo>
                  <a:lnTo>
                    <a:pt x="228" y="54"/>
                  </a:lnTo>
                  <a:lnTo>
                    <a:pt x="224" y="45"/>
                  </a:lnTo>
                  <a:lnTo>
                    <a:pt x="218" y="36"/>
                  </a:lnTo>
                  <a:lnTo>
                    <a:pt x="212" y="28"/>
                  </a:lnTo>
                  <a:lnTo>
                    <a:pt x="208" y="22"/>
                  </a:lnTo>
                  <a:lnTo>
                    <a:pt x="206" y="19"/>
                  </a:lnTo>
                  <a:lnTo>
                    <a:pt x="195" y="15"/>
                  </a:lnTo>
                  <a:lnTo>
                    <a:pt x="184" y="11"/>
                  </a:lnTo>
                  <a:lnTo>
                    <a:pt x="172" y="8"/>
                  </a:lnTo>
                  <a:lnTo>
                    <a:pt x="160" y="5"/>
                  </a:lnTo>
                  <a:lnTo>
                    <a:pt x="147" y="2"/>
                  </a:lnTo>
                  <a:lnTo>
                    <a:pt x="133" y="1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1"/>
                  </a:lnTo>
                  <a:lnTo>
                    <a:pt x="62" y="2"/>
                  </a:lnTo>
                  <a:lnTo>
                    <a:pt x="50" y="5"/>
                  </a:lnTo>
                  <a:lnTo>
                    <a:pt x="36" y="8"/>
                  </a:lnTo>
                  <a:lnTo>
                    <a:pt x="24" y="10"/>
                  </a:lnTo>
                  <a:lnTo>
                    <a:pt x="13" y="14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3" y="24"/>
                  </a:lnTo>
                  <a:lnTo>
                    <a:pt x="20" y="24"/>
                  </a:lnTo>
                  <a:lnTo>
                    <a:pt x="31" y="24"/>
                  </a:lnTo>
                  <a:lnTo>
                    <a:pt x="44" y="20"/>
                  </a:lnTo>
                  <a:lnTo>
                    <a:pt x="59" y="15"/>
                  </a:lnTo>
                  <a:lnTo>
                    <a:pt x="75" y="10"/>
                  </a:lnTo>
                  <a:lnTo>
                    <a:pt x="87" y="8"/>
                  </a:lnTo>
                  <a:lnTo>
                    <a:pt x="96" y="8"/>
                  </a:lnTo>
                  <a:lnTo>
                    <a:pt x="102" y="9"/>
                  </a:lnTo>
                  <a:lnTo>
                    <a:pt x="105" y="11"/>
                  </a:lnTo>
                  <a:lnTo>
                    <a:pt x="107" y="14"/>
                  </a:lnTo>
                  <a:lnTo>
                    <a:pt x="105" y="17"/>
                  </a:lnTo>
                  <a:lnTo>
                    <a:pt x="103" y="19"/>
                  </a:lnTo>
                  <a:lnTo>
                    <a:pt x="105" y="18"/>
                  </a:lnTo>
                  <a:lnTo>
                    <a:pt x="109" y="15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6"/>
                  </a:lnTo>
                  <a:lnTo>
                    <a:pt x="130" y="8"/>
                  </a:lnTo>
                  <a:lnTo>
                    <a:pt x="142" y="10"/>
                  </a:lnTo>
                  <a:lnTo>
                    <a:pt x="155" y="13"/>
                  </a:lnTo>
                  <a:lnTo>
                    <a:pt x="167" y="17"/>
                  </a:lnTo>
                  <a:lnTo>
                    <a:pt x="177" y="22"/>
                  </a:lnTo>
                  <a:lnTo>
                    <a:pt x="184" y="27"/>
                  </a:lnTo>
                  <a:lnTo>
                    <a:pt x="189" y="36"/>
                  </a:lnTo>
                  <a:lnTo>
                    <a:pt x="187" y="39"/>
                  </a:lnTo>
                  <a:lnTo>
                    <a:pt x="179" y="39"/>
                  </a:lnTo>
                  <a:lnTo>
                    <a:pt x="168" y="36"/>
                  </a:lnTo>
                  <a:lnTo>
                    <a:pt x="161" y="35"/>
                  </a:lnTo>
                  <a:lnTo>
                    <a:pt x="153" y="33"/>
                  </a:lnTo>
                  <a:lnTo>
                    <a:pt x="142" y="32"/>
                  </a:lnTo>
                  <a:lnTo>
                    <a:pt x="131" y="31"/>
                  </a:lnTo>
                  <a:lnTo>
                    <a:pt x="120" y="30"/>
                  </a:lnTo>
                  <a:lnTo>
                    <a:pt x="109" y="30"/>
                  </a:lnTo>
                  <a:lnTo>
                    <a:pt x="102" y="30"/>
                  </a:lnTo>
                  <a:lnTo>
                    <a:pt x="96" y="31"/>
                  </a:lnTo>
                  <a:lnTo>
                    <a:pt x="90" y="32"/>
                  </a:lnTo>
                  <a:lnTo>
                    <a:pt x="88" y="30"/>
                  </a:lnTo>
                  <a:lnTo>
                    <a:pt x="91" y="26"/>
                  </a:lnTo>
                  <a:lnTo>
                    <a:pt x="97" y="23"/>
                  </a:lnTo>
                  <a:lnTo>
                    <a:pt x="94" y="23"/>
                  </a:lnTo>
                  <a:lnTo>
                    <a:pt x="88" y="23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6"/>
                  </a:lnTo>
                  <a:lnTo>
                    <a:pt x="57" y="39"/>
                  </a:lnTo>
                  <a:lnTo>
                    <a:pt x="47" y="39"/>
                  </a:lnTo>
                  <a:lnTo>
                    <a:pt x="41" y="39"/>
                  </a:lnTo>
                  <a:lnTo>
                    <a:pt x="39" y="39"/>
                  </a:lnTo>
                  <a:lnTo>
                    <a:pt x="34" y="39"/>
                  </a:lnTo>
                  <a:lnTo>
                    <a:pt x="29" y="39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5"/>
                  </a:lnTo>
                  <a:lnTo>
                    <a:pt x="5" y="49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3" name="Freeform 150"/>
            <p:cNvSpPr>
              <a:spLocks/>
            </p:cNvSpPr>
            <p:nvPr/>
          </p:nvSpPr>
          <p:spPr bwMode="auto">
            <a:xfrm>
              <a:off x="2467" y="2239"/>
              <a:ext cx="111" cy="47"/>
            </a:xfrm>
            <a:custGeom>
              <a:avLst/>
              <a:gdLst>
                <a:gd name="T0" fmla="*/ 111 w 111"/>
                <a:gd name="T1" fmla="*/ 38 h 47"/>
                <a:gd name="T2" fmla="*/ 95 w 111"/>
                <a:gd name="T3" fmla="*/ 43 h 47"/>
                <a:gd name="T4" fmla="*/ 79 w 111"/>
                <a:gd name="T5" fmla="*/ 46 h 47"/>
                <a:gd name="T6" fmla="*/ 65 w 111"/>
                <a:gd name="T7" fmla="*/ 47 h 47"/>
                <a:gd name="T8" fmla="*/ 50 w 111"/>
                <a:gd name="T9" fmla="*/ 47 h 47"/>
                <a:gd name="T10" fmla="*/ 36 w 111"/>
                <a:gd name="T11" fmla="*/ 47 h 47"/>
                <a:gd name="T12" fmla="*/ 23 w 111"/>
                <a:gd name="T13" fmla="*/ 44 h 47"/>
                <a:gd name="T14" fmla="*/ 11 w 111"/>
                <a:gd name="T15" fmla="*/ 42 h 47"/>
                <a:gd name="T16" fmla="*/ 0 w 111"/>
                <a:gd name="T17" fmla="*/ 38 h 47"/>
                <a:gd name="T18" fmla="*/ 0 w 111"/>
                <a:gd name="T19" fmla="*/ 0 h 47"/>
                <a:gd name="T20" fmla="*/ 11 w 111"/>
                <a:gd name="T21" fmla="*/ 4 h 47"/>
                <a:gd name="T22" fmla="*/ 23 w 111"/>
                <a:gd name="T23" fmla="*/ 8 h 47"/>
                <a:gd name="T24" fmla="*/ 36 w 111"/>
                <a:gd name="T25" fmla="*/ 9 h 47"/>
                <a:gd name="T26" fmla="*/ 50 w 111"/>
                <a:gd name="T27" fmla="*/ 11 h 47"/>
                <a:gd name="T28" fmla="*/ 65 w 111"/>
                <a:gd name="T29" fmla="*/ 9 h 47"/>
                <a:gd name="T30" fmla="*/ 79 w 111"/>
                <a:gd name="T31" fmla="*/ 8 h 47"/>
                <a:gd name="T32" fmla="*/ 95 w 111"/>
                <a:gd name="T33" fmla="*/ 5 h 47"/>
                <a:gd name="T34" fmla="*/ 111 w 111"/>
                <a:gd name="T35" fmla="*/ 0 h 47"/>
                <a:gd name="T36" fmla="*/ 111 w 111"/>
                <a:gd name="T37" fmla="*/ 38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1"/>
                <a:gd name="T58" fmla="*/ 0 h 47"/>
                <a:gd name="T59" fmla="*/ 111 w 111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1" h="47">
                  <a:moveTo>
                    <a:pt x="111" y="38"/>
                  </a:moveTo>
                  <a:lnTo>
                    <a:pt x="95" y="43"/>
                  </a:lnTo>
                  <a:lnTo>
                    <a:pt x="79" y="46"/>
                  </a:lnTo>
                  <a:lnTo>
                    <a:pt x="65" y="47"/>
                  </a:lnTo>
                  <a:lnTo>
                    <a:pt x="50" y="47"/>
                  </a:lnTo>
                  <a:lnTo>
                    <a:pt x="36" y="47"/>
                  </a:lnTo>
                  <a:lnTo>
                    <a:pt x="23" y="44"/>
                  </a:lnTo>
                  <a:lnTo>
                    <a:pt x="11" y="42"/>
                  </a:lnTo>
                  <a:lnTo>
                    <a:pt x="0" y="38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8"/>
                  </a:lnTo>
                  <a:lnTo>
                    <a:pt x="36" y="9"/>
                  </a:lnTo>
                  <a:lnTo>
                    <a:pt x="50" y="11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4" name="Freeform 151"/>
            <p:cNvSpPr>
              <a:spLocks/>
            </p:cNvSpPr>
            <p:nvPr/>
          </p:nvSpPr>
          <p:spPr bwMode="auto">
            <a:xfrm>
              <a:off x="2318" y="108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2 w 89"/>
                <a:gd name="T3" fmla="*/ 93 h 94"/>
                <a:gd name="T4" fmla="*/ 61 w 89"/>
                <a:gd name="T5" fmla="*/ 90 h 94"/>
                <a:gd name="T6" fmla="*/ 68 w 89"/>
                <a:gd name="T7" fmla="*/ 86 h 94"/>
                <a:gd name="T8" fmla="*/ 75 w 89"/>
                <a:gd name="T9" fmla="*/ 80 h 94"/>
                <a:gd name="T10" fmla="*/ 82 w 89"/>
                <a:gd name="T11" fmla="*/ 72 h 94"/>
                <a:gd name="T12" fmla="*/ 85 w 89"/>
                <a:gd name="T13" fmla="*/ 64 h 94"/>
                <a:gd name="T14" fmla="*/ 88 w 89"/>
                <a:gd name="T15" fmla="*/ 55 h 94"/>
                <a:gd name="T16" fmla="*/ 89 w 89"/>
                <a:gd name="T17" fmla="*/ 46 h 94"/>
                <a:gd name="T18" fmla="*/ 88 w 89"/>
                <a:gd name="T19" fmla="*/ 37 h 94"/>
                <a:gd name="T20" fmla="*/ 85 w 89"/>
                <a:gd name="T21" fmla="*/ 28 h 94"/>
                <a:gd name="T22" fmla="*/ 82 w 89"/>
                <a:gd name="T23" fmla="*/ 20 h 94"/>
                <a:gd name="T24" fmla="*/ 75 w 89"/>
                <a:gd name="T25" fmla="*/ 13 h 94"/>
                <a:gd name="T26" fmla="*/ 68 w 89"/>
                <a:gd name="T27" fmla="*/ 7 h 94"/>
                <a:gd name="T28" fmla="*/ 61 w 89"/>
                <a:gd name="T29" fmla="*/ 4 h 94"/>
                <a:gd name="T30" fmla="*/ 52 w 89"/>
                <a:gd name="T31" fmla="*/ 1 h 94"/>
                <a:gd name="T32" fmla="*/ 44 w 89"/>
                <a:gd name="T33" fmla="*/ 0 h 94"/>
                <a:gd name="T34" fmla="*/ 35 w 89"/>
                <a:gd name="T35" fmla="*/ 1 h 94"/>
                <a:gd name="T36" fmla="*/ 27 w 89"/>
                <a:gd name="T37" fmla="*/ 4 h 94"/>
                <a:gd name="T38" fmla="*/ 20 w 89"/>
                <a:gd name="T39" fmla="*/ 7 h 94"/>
                <a:gd name="T40" fmla="*/ 14 w 89"/>
                <a:gd name="T41" fmla="*/ 13 h 94"/>
                <a:gd name="T42" fmla="*/ 8 w 89"/>
                <a:gd name="T43" fmla="*/ 20 h 94"/>
                <a:gd name="T44" fmla="*/ 4 w 89"/>
                <a:gd name="T45" fmla="*/ 28 h 94"/>
                <a:gd name="T46" fmla="*/ 2 w 89"/>
                <a:gd name="T47" fmla="*/ 37 h 94"/>
                <a:gd name="T48" fmla="*/ 0 w 89"/>
                <a:gd name="T49" fmla="*/ 46 h 94"/>
                <a:gd name="T50" fmla="*/ 2 w 89"/>
                <a:gd name="T51" fmla="*/ 55 h 94"/>
                <a:gd name="T52" fmla="*/ 4 w 89"/>
                <a:gd name="T53" fmla="*/ 64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6 h 94"/>
                <a:gd name="T60" fmla="*/ 27 w 89"/>
                <a:gd name="T61" fmla="*/ 90 h 94"/>
                <a:gd name="T62" fmla="*/ 35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4"/>
                <a:gd name="T101" fmla="*/ 89 w 89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4">
                  <a:moveTo>
                    <a:pt x="44" y="94"/>
                  </a:moveTo>
                  <a:lnTo>
                    <a:pt x="52" y="93"/>
                  </a:lnTo>
                  <a:lnTo>
                    <a:pt x="61" y="90"/>
                  </a:lnTo>
                  <a:lnTo>
                    <a:pt x="68" y="86"/>
                  </a:lnTo>
                  <a:lnTo>
                    <a:pt x="75" y="80"/>
                  </a:lnTo>
                  <a:lnTo>
                    <a:pt x="82" y="72"/>
                  </a:lnTo>
                  <a:lnTo>
                    <a:pt x="85" y="64"/>
                  </a:lnTo>
                  <a:lnTo>
                    <a:pt x="88" y="55"/>
                  </a:lnTo>
                  <a:lnTo>
                    <a:pt x="89" y="46"/>
                  </a:lnTo>
                  <a:lnTo>
                    <a:pt x="88" y="37"/>
                  </a:lnTo>
                  <a:lnTo>
                    <a:pt x="85" y="28"/>
                  </a:lnTo>
                  <a:lnTo>
                    <a:pt x="82" y="20"/>
                  </a:lnTo>
                  <a:lnTo>
                    <a:pt x="75" y="13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46"/>
                  </a:lnTo>
                  <a:lnTo>
                    <a:pt x="2" y="55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6"/>
                  </a:lnTo>
                  <a:lnTo>
                    <a:pt x="27" y="90"/>
                  </a:lnTo>
                  <a:lnTo>
                    <a:pt x="35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5" name="Freeform 152"/>
            <p:cNvSpPr>
              <a:spLocks/>
            </p:cNvSpPr>
            <p:nvPr/>
          </p:nvSpPr>
          <p:spPr bwMode="auto">
            <a:xfrm>
              <a:off x="2645" y="108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3 w 89"/>
                <a:gd name="T3" fmla="*/ 93 h 94"/>
                <a:gd name="T4" fmla="*/ 61 w 89"/>
                <a:gd name="T5" fmla="*/ 90 h 94"/>
                <a:gd name="T6" fmla="*/ 68 w 89"/>
                <a:gd name="T7" fmla="*/ 86 h 94"/>
                <a:gd name="T8" fmla="*/ 76 w 89"/>
                <a:gd name="T9" fmla="*/ 80 h 94"/>
                <a:gd name="T10" fmla="*/ 82 w 89"/>
                <a:gd name="T11" fmla="*/ 72 h 94"/>
                <a:gd name="T12" fmla="*/ 85 w 89"/>
                <a:gd name="T13" fmla="*/ 64 h 94"/>
                <a:gd name="T14" fmla="*/ 88 w 89"/>
                <a:gd name="T15" fmla="*/ 55 h 94"/>
                <a:gd name="T16" fmla="*/ 89 w 89"/>
                <a:gd name="T17" fmla="*/ 46 h 94"/>
                <a:gd name="T18" fmla="*/ 88 w 89"/>
                <a:gd name="T19" fmla="*/ 37 h 94"/>
                <a:gd name="T20" fmla="*/ 85 w 89"/>
                <a:gd name="T21" fmla="*/ 28 h 94"/>
                <a:gd name="T22" fmla="*/ 82 w 89"/>
                <a:gd name="T23" fmla="*/ 20 h 94"/>
                <a:gd name="T24" fmla="*/ 76 w 89"/>
                <a:gd name="T25" fmla="*/ 13 h 94"/>
                <a:gd name="T26" fmla="*/ 68 w 89"/>
                <a:gd name="T27" fmla="*/ 7 h 94"/>
                <a:gd name="T28" fmla="*/ 61 w 89"/>
                <a:gd name="T29" fmla="*/ 4 h 94"/>
                <a:gd name="T30" fmla="*/ 53 w 89"/>
                <a:gd name="T31" fmla="*/ 1 h 94"/>
                <a:gd name="T32" fmla="*/ 44 w 89"/>
                <a:gd name="T33" fmla="*/ 0 h 94"/>
                <a:gd name="T34" fmla="*/ 36 w 89"/>
                <a:gd name="T35" fmla="*/ 1 h 94"/>
                <a:gd name="T36" fmla="*/ 27 w 89"/>
                <a:gd name="T37" fmla="*/ 4 h 94"/>
                <a:gd name="T38" fmla="*/ 20 w 89"/>
                <a:gd name="T39" fmla="*/ 7 h 94"/>
                <a:gd name="T40" fmla="*/ 14 w 89"/>
                <a:gd name="T41" fmla="*/ 13 h 94"/>
                <a:gd name="T42" fmla="*/ 8 w 89"/>
                <a:gd name="T43" fmla="*/ 20 h 94"/>
                <a:gd name="T44" fmla="*/ 4 w 89"/>
                <a:gd name="T45" fmla="*/ 28 h 94"/>
                <a:gd name="T46" fmla="*/ 2 w 89"/>
                <a:gd name="T47" fmla="*/ 37 h 94"/>
                <a:gd name="T48" fmla="*/ 0 w 89"/>
                <a:gd name="T49" fmla="*/ 46 h 94"/>
                <a:gd name="T50" fmla="*/ 2 w 89"/>
                <a:gd name="T51" fmla="*/ 55 h 94"/>
                <a:gd name="T52" fmla="*/ 4 w 89"/>
                <a:gd name="T53" fmla="*/ 64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6 h 94"/>
                <a:gd name="T60" fmla="*/ 27 w 89"/>
                <a:gd name="T61" fmla="*/ 90 h 94"/>
                <a:gd name="T62" fmla="*/ 36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4"/>
                <a:gd name="T101" fmla="*/ 89 w 89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4">
                  <a:moveTo>
                    <a:pt x="44" y="94"/>
                  </a:moveTo>
                  <a:lnTo>
                    <a:pt x="53" y="93"/>
                  </a:lnTo>
                  <a:lnTo>
                    <a:pt x="61" y="90"/>
                  </a:lnTo>
                  <a:lnTo>
                    <a:pt x="68" y="86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5" y="64"/>
                  </a:lnTo>
                  <a:lnTo>
                    <a:pt x="88" y="55"/>
                  </a:lnTo>
                  <a:lnTo>
                    <a:pt x="89" y="46"/>
                  </a:lnTo>
                  <a:lnTo>
                    <a:pt x="88" y="37"/>
                  </a:lnTo>
                  <a:lnTo>
                    <a:pt x="85" y="28"/>
                  </a:lnTo>
                  <a:lnTo>
                    <a:pt x="82" y="20"/>
                  </a:lnTo>
                  <a:lnTo>
                    <a:pt x="76" y="13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46"/>
                  </a:lnTo>
                  <a:lnTo>
                    <a:pt x="2" y="55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6"/>
                  </a:lnTo>
                  <a:lnTo>
                    <a:pt x="27" y="90"/>
                  </a:lnTo>
                  <a:lnTo>
                    <a:pt x="36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6" name="Freeform 153"/>
            <p:cNvSpPr>
              <a:spLocks/>
            </p:cNvSpPr>
            <p:nvPr/>
          </p:nvSpPr>
          <p:spPr bwMode="auto">
            <a:xfrm>
              <a:off x="2356" y="1077"/>
              <a:ext cx="333" cy="95"/>
            </a:xfrm>
            <a:custGeom>
              <a:avLst/>
              <a:gdLst>
                <a:gd name="T0" fmla="*/ 333 w 333"/>
                <a:gd name="T1" fmla="*/ 88 h 95"/>
                <a:gd name="T2" fmla="*/ 329 w 333"/>
                <a:gd name="T3" fmla="*/ 70 h 95"/>
                <a:gd name="T4" fmla="*/ 320 w 333"/>
                <a:gd name="T5" fmla="*/ 55 h 95"/>
                <a:gd name="T6" fmla="*/ 305 w 333"/>
                <a:gd name="T7" fmla="*/ 39 h 95"/>
                <a:gd name="T8" fmla="*/ 285 w 333"/>
                <a:gd name="T9" fmla="*/ 26 h 95"/>
                <a:gd name="T10" fmla="*/ 260 w 333"/>
                <a:gd name="T11" fmla="*/ 16 h 95"/>
                <a:gd name="T12" fmla="*/ 231 w 333"/>
                <a:gd name="T13" fmla="*/ 7 h 95"/>
                <a:gd name="T14" fmla="*/ 201 w 333"/>
                <a:gd name="T15" fmla="*/ 2 h 95"/>
                <a:gd name="T16" fmla="*/ 167 w 333"/>
                <a:gd name="T17" fmla="*/ 0 h 95"/>
                <a:gd name="T18" fmla="*/ 133 w 333"/>
                <a:gd name="T19" fmla="*/ 2 h 95"/>
                <a:gd name="T20" fmla="*/ 102 w 333"/>
                <a:gd name="T21" fmla="*/ 7 h 95"/>
                <a:gd name="T22" fmla="*/ 74 w 333"/>
                <a:gd name="T23" fmla="*/ 16 h 95"/>
                <a:gd name="T24" fmla="*/ 50 w 333"/>
                <a:gd name="T25" fmla="*/ 26 h 95"/>
                <a:gd name="T26" fmla="*/ 29 w 333"/>
                <a:gd name="T27" fmla="*/ 39 h 95"/>
                <a:gd name="T28" fmla="*/ 13 w 333"/>
                <a:gd name="T29" fmla="*/ 55 h 95"/>
                <a:gd name="T30" fmla="*/ 4 w 333"/>
                <a:gd name="T31" fmla="*/ 70 h 95"/>
                <a:gd name="T32" fmla="*/ 0 w 333"/>
                <a:gd name="T33" fmla="*/ 88 h 95"/>
                <a:gd name="T34" fmla="*/ 1 w 333"/>
                <a:gd name="T35" fmla="*/ 90 h 95"/>
                <a:gd name="T36" fmla="*/ 5 w 333"/>
                <a:gd name="T37" fmla="*/ 93 h 95"/>
                <a:gd name="T38" fmla="*/ 10 w 333"/>
                <a:gd name="T39" fmla="*/ 92 h 95"/>
                <a:gd name="T40" fmla="*/ 18 w 333"/>
                <a:gd name="T41" fmla="*/ 84 h 95"/>
                <a:gd name="T42" fmla="*/ 19 w 333"/>
                <a:gd name="T43" fmla="*/ 83 h 95"/>
                <a:gd name="T44" fmla="*/ 31 w 333"/>
                <a:gd name="T45" fmla="*/ 73 h 95"/>
                <a:gd name="T46" fmla="*/ 45 w 333"/>
                <a:gd name="T47" fmla="*/ 64 h 95"/>
                <a:gd name="T48" fmla="*/ 62 w 333"/>
                <a:gd name="T49" fmla="*/ 56 h 95"/>
                <a:gd name="T50" fmla="*/ 80 w 333"/>
                <a:gd name="T51" fmla="*/ 49 h 95"/>
                <a:gd name="T52" fmla="*/ 99 w 333"/>
                <a:gd name="T53" fmla="*/ 44 h 95"/>
                <a:gd name="T54" fmla="*/ 121 w 333"/>
                <a:gd name="T55" fmla="*/ 40 h 95"/>
                <a:gd name="T56" fmla="*/ 143 w 333"/>
                <a:gd name="T57" fmla="*/ 38 h 95"/>
                <a:gd name="T58" fmla="*/ 167 w 333"/>
                <a:gd name="T59" fmla="*/ 37 h 95"/>
                <a:gd name="T60" fmla="*/ 191 w 333"/>
                <a:gd name="T61" fmla="*/ 38 h 95"/>
                <a:gd name="T62" fmla="*/ 214 w 333"/>
                <a:gd name="T63" fmla="*/ 40 h 95"/>
                <a:gd name="T64" fmla="*/ 235 w 333"/>
                <a:gd name="T65" fmla="*/ 44 h 95"/>
                <a:gd name="T66" fmla="*/ 256 w 333"/>
                <a:gd name="T67" fmla="*/ 49 h 95"/>
                <a:gd name="T68" fmla="*/ 274 w 333"/>
                <a:gd name="T69" fmla="*/ 57 h 95"/>
                <a:gd name="T70" fmla="*/ 289 w 333"/>
                <a:gd name="T71" fmla="*/ 65 h 95"/>
                <a:gd name="T72" fmla="*/ 303 w 333"/>
                <a:gd name="T73" fmla="*/ 74 h 95"/>
                <a:gd name="T74" fmla="*/ 315 w 333"/>
                <a:gd name="T75" fmla="*/ 84 h 95"/>
                <a:gd name="T76" fmla="*/ 317 w 333"/>
                <a:gd name="T77" fmla="*/ 87 h 95"/>
                <a:gd name="T78" fmla="*/ 322 w 333"/>
                <a:gd name="T79" fmla="*/ 92 h 95"/>
                <a:gd name="T80" fmla="*/ 328 w 333"/>
                <a:gd name="T81" fmla="*/ 95 h 95"/>
                <a:gd name="T82" fmla="*/ 333 w 333"/>
                <a:gd name="T83" fmla="*/ 88 h 9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3"/>
                <a:gd name="T127" fmla="*/ 0 h 95"/>
                <a:gd name="T128" fmla="*/ 333 w 333"/>
                <a:gd name="T129" fmla="*/ 95 h 9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3" h="95">
                  <a:moveTo>
                    <a:pt x="333" y="88"/>
                  </a:moveTo>
                  <a:lnTo>
                    <a:pt x="329" y="70"/>
                  </a:lnTo>
                  <a:lnTo>
                    <a:pt x="320" y="55"/>
                  </a:lnTo>
                  <a:lnTo>
                    <a:pt x="305" y="39"/>
                  </a:lnTo>
                  <a:lnTo>
                    <a:pt x="285" y="26"/>
                  </a:lnTo>
                  <a:lnTo>
                    <a:pt x="260" y="16"/>
                  </a:lnTo>
                  <a:lnTo>
                    <a:pt x="231" y="7"/>
                  </a:lnTo>
                  <a:lnTo>
                    <a:pt x="201" y="2"/>
                  </a:lnTo>
                  <a:lnTo>
                    <a:pt x="167" y="0"/>
                  </a:lnTo>
                  <a:lnTo>
                    <a:pt x="133" y="2"/>
                  </a:lnTo>
                  <a:lnTo>
                    <a:pt x="102" y="7"/>
                  </a:lnTo>
                  <a:lnTo>
                    <a:pt x="74" y="16"/>
                  </a:lnTo>
                  <a:lnTo>
                    <a:pt x="50" y="26"/>
                  </a:lnTo>
                  <a:lnTo>
                    <a:pt x="29" y="39"/>
                  </a:lnTo>
                  <a:lnTo>
                    <a:pt x="13" y="55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5" y="93"/>
                  </a:lnTo>
                  <a:lnTo>
                    <a:pt x="10" y="92"/>
                  </a:lnTo>
                  <a:lnTo>
                    <a:pt x="18" y="84"/>
                  </a:lnTo>
                  <a:lnTo>
                    <a:pt x="19" y="83"/>
                  </a:lnTo>
                  <a:lnTo>
                    <a:pt x="31" y="73"/>
                  </a:lnTo>
                  <a:lnTo>
                    <a:pt x="45" y="64"/>
                  </a:lnTo>
                  <a:lnTo>
                    <a:pt x="62" y="56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8"/>
                  </a:lnTo>
                  <a:lnTo>
                    <a:pt x="167" y="37"/>
                  </a:lnTo>
                  <a:lnTo>
                    <a:pt x="191" y="38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5"/>
                  </a:lnTo>
                  <a:lnTo>
                    <a:pt x="303" y="74"/>
                  </a:lnTo>
                  <a:lnTo>
                    <a:pt x="315" y="84"/>
                  </a:lnTo>
                  <a:lnTo>
                    <a:pt x="317" y="87"/>
                  </a:lnTo>
                  <a:lnTo>
                    <a:pt x="322" y="92"/>
                  </a:lnTo>
                  <a:lnTo>
                    <a:pt x="328" y="95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7" name="Freeform 154"/>
            <p:cNvSpPr>
              <a:spLocks/>
            </p:cNvSpPr>
            <p:nvPr/>
          </p:nvSpPr>
          <p:spPr bwMode="auto">
            <a:xfrm>
              <a:off x="2523" y="1072"/>
              <a:ext cx="171" cy="93"/>
            </a:xfrm>
            <a:custGeom>
              <a:avLst/>
              <a:gdLst>
                <a:gd name="T0" fmla="*/ 0 w 171"/>
                <a:gd name="T1" fmla="*/ 10 h 93"/>
                <a:gd name="T2" fmla="*/ 0 w 171"/>
                <a:gd name="T3" fmla="*/ 10 h 93"/>
                <a:gd name="T4" fmla="*/ 34 w 171"/>
                <a:gd name="T5" fmla="*/ 10 h 93"/>
                <a:gd name="T6" fmla="*/ 64 w 171"/>
                <a:gd name="T7" fmla="*/ 16 h 93"/>
                <a:gd name="T8" fmla="*/ 92 w 171"/>
                <a:gd name="T9" fmla="*/ 25 h 93"/>
                <a:gd name="T10" fmla="*/ 116 w 171"/>
                <a:gd name="T11" fmla="*/ 35 h 93"/>
                <a:gd name="T12" fmla="*/ 136 w 171"/>
                <a:gd name="T13" fmla="*/ 48 h 93"/>
                <a:gd name="T14" fmla="*/ 149 w 171"/>
                <a:gd name="T15" fmla="*/ 62 h 93"/>
                <a:gd name="T16" fmla="*/ 159 w 171"/>
                <a:gd name="T17" fmla="*/ 76 h 93"/>
                <a:gd name="T18" fmla="*/ 161 w 171"/>
                <a:gd name="T19" fmla="*/ 93 h 93"/>
                <a:gd name="T20" fmla="*/ 171 w 171"/>
                <a:gd name="T21" fmla="*/ 93 h 93"/>
                <a:gd name="T22" fmla="*/ 166 w 171"/>
                <a:gd name="T23" fmla="*/ 74 h 93"/>
                <a:gd name="T24" fmla="*/ 156 w 171"/>
                <a:gd name="T25" fmla="*/ 57 h 93"/>
                <a:gd name="T26" fmla="*/ 141 w 171"/>
                <a:gd name="T27" fmla="*/ 40 h 93"/>
                <a:gd name="T28" fmla="*/ 119 w 171"/>
                <a:gd name="T29" fmla="*/ 27 h 93"/>
                <a:gd name="T30" fmla="*/ 95 w 171"/>
                <a:gd name="T31" fmla="*/ 17 h 93"/>
                <a:gd name="T32" fmla="*/ 64 w 171"/>
                <a:gd name="T33" fmla="*/ 8 h 93"/>
                <a:gd name="T34" fmla="*/ 34 w 171"/>
                <a:gd name="T35" fmla="*/ 3 h 93"/>
                <a:gd name="T36" fmla="*/ 0 w 171"/>
                <a:gd name="T37" fmla="*/ 0 h 93"/>
                <a:gd name="T38" fmla="*/ 0 w 171"/>
                <a:gd name="T39" fmla="*/ 0 h 93"/>
                <a:gd name="T40" fmla="*/ 0 w 171"/>
                <a:gd name="T41" fmla="*/ 10 h 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1"/>
                <a:gd name="T64" fmla="*/ 0 h 93"/>
                <a:gd name="T65" fmla="*/ 171 w 171"/>
                <a:gd name="T66" fmla="*/ 93 h 9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1" h="93">
                  <a:moveTo>
                    <a:pt x="0" y="10"/>
                  </a:moveTo>
                  <a:lnTo>
                    <a:pt x="0" y="10"/>
                  </a:lnTo>
                  <a:lnTo>
                    <a:pt x="34" y="10"/>
                  </a:lnTo>
                  <a:lnTo>
                    <a:pt x="64" y="16"/>
                  </a:lnTo>
                  <a:lnTo>
                    <a:pt x="92" y="25"/>
                  </a:lnTo>
                  <a:lnTo>
                    <a:pt x="116" y="35"/>
                  </a:lnTo>
                  <a:lnTo>
                    <a:pt x="136" y="48"/>
                  </a:lnTo>
                  <a:lnTo>
                    <a:pt x="149" y="62"/>
                  </a:lnTo>
                  <a:lnTo>
                    <a:pt x="159" y="76"/>
                  </a:lnTo>
                  <a:lnTo>
                    <a:pt x="161" y="93"/>
                  </a:lnTo>
                  <a:lnTo>
                    <a:pt x="171" y="93"/>
                  </a:lnTo>
                  <a:lnTo>
                    <a:pt x="166" y="74"/>
                  </a:lnTo>
                  <a:lnTo>
                    <a:pt x="156" y="57"/>
                  </a:lnTo>
                  <a:lnTo>
                    <a:pt x="141" y="40"/>
                  </a:lnTo>
                  <a:lnTo>
                    <a:pt x="119" y="27"/>
                  </a:lnTo>
                  <a:lnTo>
                    <a:pt x="95" y="17"/>
                  </a:lnTo>
                  <a:lnTo>
                    <a:pt x="64" y="8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8" name="Freeform 155"/>
            <p:cNvSpPr>
              <a:spLocks/>
            </p:cNvSpPr>
            <p:nvPr/>
          </p:nvSpPr>
          <p:spPr bwMode="auto">
            <a:xfrm>
              <a:off x="2351" y="1072"/>
              <a:ext cx="172" cy="95"/>
            </a:xfrm>
            <a:custGeom>
              <a:avLst/>
              <a:gdLst>
                <a:gd name="T0" fmla="*/ 9 w 172"/>
                <a:gd name="T1" fmla="*/ 92 h 95"/>
                <a:gd name="T2" fmla="*/ 10 w 172"/>
                <a:gd name="T3" fmla="*/ 93 h 95"/>
                <a:gd name="T4" fmla="*/ 12 w 172"/>
                <a:gd name="T5" fmla="*/ 76 h 95"/>
                <a:gd name="T6" fmla="*/ 22 w 172"/>
                <a:gd name="T7" fmla="*/ 62 h 95"/>
                <a:gd name="T8" fmla="*/ 36 w 172"/>
                <a:gd name="T9" fmla="*/ 48 h 95"/>
                <a:gd name="T10" fmla="*/ 56 w 172"/>
                <a:gd name="T11" fmla="*/ 35 h 95"/>
                <a:gd name="T12" fmla="*/ 80 w 172"/>
                <a:gd name="T13" fmla="*/ 25 h 95"/>
                <a:gd name="T14" fmla="*/ 107 w 172"/>
                <a:gd name="T15" fmla="*/ 16 h 95"/>
                <a:gd name="T16" fmla="*/ 138 w 172"/>
                <a:gd name="T17" fmla="*/ 10 h 95"/>
                <a:gd name="T18" fmla="*/ 172 w 172"/>
                <a:gd name="T19" fmla="*/ 10 h 95"/>
                <a:gd name="T20" fmla="*/ 172 w 172"/>
                <a:gd name="T21" fmla="*/ 0 h 95"/>
                <a:gd name="T22" fmla="*/ 138 w 172"/>
                <a:gd name="T23" fmla="*/ 3 h 95"/>
                <a:gd name="T24" fmla="*/ 107 w 172"/>
                <a:gd name="T25" fmla="*/ 8 h 95"/>
                <a:gd name="T26" fmla="*/ 78 w 172"/>
                <a:gd name="T27" fmla="*/ 17 h 95"/>
                <a:gd name="T28" fmla="*/ 53 w 172"/>
                <a:gd name="T29" fmla="*/ 27 h 95"/>
                <a:gd name="T30" fmla="*/ 32 w 172"/>
                <a:gd name="T31" fmla="*/ 40 h 95"/>
                <a:gd name="T32" fmla="*/ 15 w 172"/>
                <a:gd name="T33" fmla="*/ 57 h 95"/>
                <a:gd name="T34" fmla="*/ 5 w 172"/>
                <a:gd name="T35" fmla="*/ 74 h 95"/>
                <a:gd name="T36" fmla="*/ 0 w 172"/>
                <a:gd name="T37" fmla="*/ 93 h 95"/>
                <a:gd name="T38" fmla="*/ 1 w 172"/>
                <a:gd name="T39" fmla="*/ 95 h 95"/>
                <a:gd name="T40" fmla="*/ 9 w 172"/>
                <a:gd name="T41" fmla="*/ 92 h 9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2"/>
                <a:gd name="T64" fmla="*/ 0 h 95"/>
                <a:gd name="T65" fmla="*/ 172 w 172"/>
                <a:gd name="T66" fmla="*/ 95 h 9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2" h="95">
                  <a:moveTo>
                    <a:pt x="9" y="92"/>
                  </a:moveTo>
                  <a:lnTo>
                    <a:pt x="10" y="93"/>
                  </a:lnTo>
                  <a:lnTo>
                    <a:pt x="12" y="76"/>
                  </a:lnTo>
                  <a:lnTo>
                    <a:pt x="22" y="62"/>
                  </a:lnTo>
                  <a:lnTo>
                    <a:pt x="36" y="48"/>
                  </a:lnTo>
                  <a:lnTo>
                    <a:pt x="56" y="35"/>
                  </a:lnTo>
                  <a:lnTo>
                    <a:pt x="80" y="25"/>
                  </a:lnTo>
                  <a:lnTo>
                    <a:pt x="107" y="16"/>
                  </a:lnTo>
                  <a:lnTo>
                    <a:pt x="138" y="10"/>
                  </a:lnTo>
                  <a:lnTo>
                    <a:pt x="172" y="10"/>
                  </a:lnTo>
                  <a:lnTo>
                    <a:pt x="172" y="0"/>
                  </a:lnTo>
                  <a:lnTo>
                    <a:pt x="138" y="3"/>
                  </a:lnTo>
                  <a:lnTo>
                    <a:pt x="107" y="8"/>
                  </a:lnTo>
                  <a:lnTo>
                    <a:pt x="78" y="17"/>
                  </a:lnTo>
                  <a:lnTo>
                    <a:pt x="53" y="27"/>
                  </a:lnTo>
                  <a:lnTo>
                    <a:pt x="32" y="40"/>
                  </a:lnTo>
                  <a:lnTo>
                    <a:pt x="15" y="57"/>
                  </a:lnTo>
                  <a:lnTo>
                    <a:pt x="5" y="74"/>
                  </a:lnTo>
                  <a:lnTo>
                    <a:pt x="0" y="93"/>
                  </a:lnTo>
                  <a:lnTo>
                    <a:pt x="1" y="95"/>
                  </a:lnTo>
                  <a:lnTo>
                    <a:pt x="9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99" name="Freeform 156"/>
            <p:cNvSpPr>
              <a:spLocks/>
            </p:cNvSpPr>
            <p:nvPr/>
          </p:nvSpPr>
          <p:spPr bwMode="auto">
            <a:xfrm>
              <a:off x="2352" y="1159"/>
              <a:ext cx="26" cy="15"/>
            </a:xfrm>
            <a:custGeom>
              <a:avLst/>
              <a:gdLst>
                <a:gd name="T0" fmla="*/ 20 w 26"/>
                <a:gd name="T1" fmla="*/ 0 h 15"/>
                <a:gd name="T2" fmla="*/ 18 w 26"/>
                <a:gd name="T3" fmla="*/ 0 h 15"/>
                <a:gd name="T4" fmla="*/ 11 w 26"/>
                <a:gd name="T5" fmla="*/ 6 h 15"/>
                <a:gd name="T6" fmla="*/ 10 w 26"/>
                <a:gd name="T7" fmla="*/ 8 h 15"/>
                <a:gd name="T8" fmla="*/ 8 w 26"/>
                <a:gd name="T9" fmla="*/ 5 h 15"/>
                <a:gd name="T10" fmla="*/ 8 w 26"/>
                <a:gd name="T11" fmla="*/ 5 h 15"/>
                <a:gd name="T12" fmla="*/ 0 w 26"/>
                <a:gd name="T13" fmla="*/ 8 h 15"/>
                <a:gd name="T14" fmla="*/ 3 w 26"/>
                <a:gd name="T15" fmla="*/ 10 h 15"/>
                <a:gd name="T16" fmla="*/ 8 w 26"/>
                <a:gd name="T17" fmla="*/ 15 h 15"/>
                <a:gd name="T18" fmla="*/ 16 w 26"/>
                <a:gd name="T19" fmla="*/ 14 h 15"/>
                <a:gd name="T20" fmla="*/ 26 w 26"/>
                <a:gd name="T21" fmla="*/ 5 h 15"/>
                <a:gd name="T22" fmla="*/ 24 w 26"/>
                <a:gd name="T23" fmla="*/ 5 h 15"/>
                <a:gd name="T24" fmla="*/ 20 w 26"/>
                <a:gd name="T25" fmla="*/ 0 h 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5"/>
                <a:gd name="T41" fmla="*/ 26 w 26"/>
                <a:gd name="T42" fmla="*/ 15 h 1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5">
                  <a:moveTo>
                    <a:pt x="20" y="0"/>
                  </a:moveTo>
                  <a:lnTo>
                    <a:pt x="18" y="0"/>
                  </a:lnTo>
                  <a:lnTo>
                    <a:pt x="11" y="6"/>
                  </a:lnTo>
                  <a:lnTo>
                    <a:pt x="10" y="8"/>
                  </a:lnTo>
                  <a:lnTo>
                    <a:pt x="8" y="5"/>
                  </a:lnTo>
                  <a:lnTo>
                    <a:pt x="0" y="8"/>
                  </a:lnTo>
                  <a:lnTo>
                    <a:pt x="3" y="10"/>
                  </a:lnTo>
                  <a:lnTo>
                    <a:pt x="8" y="15"/>
                  </a:lnTo>
                  <a:lnTo>
                    <a:pt x="16" y="14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0" name="Freeform 157"/>
            <p:cNvSpPr>
              <a:spLocks/>
            </p:cNvSpPr>
            <p:nvPr/>
          </p:nvSpPr>
          <p:spPr bwMode="auto">
            <a:xfrm>
              <a:off x="2372" y="1158"/>
              <a:ext cx="6" cy="6"/>
            </a:xfrm>
            <a:custGeom>
              <a:avLst/>
              <a:gdLst>
                <a:gd name="T0" fmla="*/ 1 w 6"/>
                <a:gd name="T1" fmla="*/ 0 h 6"/>
                <a:gd name="T2" fmla="*/ 1 w 6"/>
                <a:gd name="T3" fmla="*/ 0 h 6"/>
                <a:gd name="T4" fmla="*/ 0 w 6"/>
                <a:gd name="T5" fmla="*/ 1 h 6"/>
                <a:gd name="T6" fmla="*/ 4 w 6"/>
                <a:gd name="T7" fmla="*/ 6 h 6"/>
                <a:gd name="T8" fmla="*/ 6 w 6"/>
                <a:gd name="T9" fmla="*/ 5 h 6"/>
                <a:gd name="T10" fmla="*/ 6 w 6"/>
                <a:gd name="T11" fmla="*/ 5 h 6"/>
                <a:gd name="T12" fmla="*/ 1 w 6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6"/>
                <a:gd name="T23" fmla="*/ 6 w 6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6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6"/>
                  </a:lnTo>
                  <a:lnTo>
                    <a:pt x="6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1" name="Freeform 158"/>
            <p:cNvSpPr>
              <a:spLocks/>
            </p:cNvSpPr>
            <p:nvPr/>
          </p:nvSpPr>
          <p:spPr bwMode="auto">
            <a:xfrm>
              <a:off x="2373" y="1108"/>
              <a:ext cx="150" cy="55"/>
            </a:xfrm>
            <a:custGeom>
              <a:avLst/>
              <a:gdLst>
                <a:gd name="T0" fmla="*/ 150 w 150"/>
                <a:gd name="T1" fmla="*/ 0 h 55"/>
                <a:gd name="T2" fmla="*/ 150 w 150"/>
                <a:gd name="T3" fmla="*/ 0 h 55"/>
                <a:gd name="T4" fmla="*/ 126 w 150"/>
                <a:gd name="T5" fmla="*/ 3 h 55"/>
                <a:gd name="T6" fmla="*/ 104 w 150"/>
                <a:gd name="T7" fmla="*/ 6 h 55"/>
                <a:gd name="T8" fmla="*/ 82 w 150"/>
                <a:gd name="T9" fmla="*/ 9 h 55"/>
                <a:gd name="T10" fmla="*/ 62 w 150"/>
                <a:gd name="T11" fmla="*/ 15 h 55"/>
                <a:gd name="T12" fmla="*/ 43 w 150"/>
                <a:gd name="T13" fmla="*/ 21 h 55"/>
                <a:gd name="T14" fmla="*/ 27 w 150"/>
                <a:gd name="T15" fmla="*/ 29 h 55"/>
                <a:gd name="T16" fmla="*/ 12 w 150"/>
                <a:gd name="T17" fmla="*/ 38 h 55"/>
                <a:gd name="T18" fmla="*/ 0 w 150"/>
                <a:gd name="T19" fmla="*/ 50 h 55"/>
                <a:gd name="T20" fmla="*/ 5 w 150"/>
                <a:gd name="T21" fmla="*/ 55 h 55"/>
                <a:gd name="T22" fmla="*/ 17 w 150"/>
                <a:gd name="T23" fmla="*/ 46 h 55"/>
                <a:gd name="T24" fmla="*/ 29 w 150"/>
                <a:gd name="T25" fmla="*/ 37 h 55"/>
                <a:gd name="T26" fmla="*/ 46 w 150"/>
                <a:gd name="T27" fmla="*/ 29 h 55"/>
                <a:gd name="T28" fmla="*/ 64 w 150"/>
                <a:gd name="T29" fmla="*/ 22 h 55"/>
                <a:gd name="T30" fmla="*/ 82 w 150"/>
                <a:gd name="T31" fmla="*/ 17 h 55"/>
                <a:gd name="T32" fmla="*/ 104 w 150"/>
                <a:gd name="T33" fmla="*/ 13 h 55"/>
                <a:gd name="T34" fmla="*/ 126 w 150"/>
                <a:gd name="T35" fmla="*/ 11 h 55"/>
                <a:gd name="T36" fmla="*/ 150 w 150"/>
                <a:gd name="T37" fmla="*/ 11 h 55"/>
                <a:gd name="T38" fmla="*/ 150 w 150"/>
                <a:gd name="T39" fmla="*/ 11 h 55"/>
                <a:gd name="T40" fmla="*/ 150 w 150"/>
                <a:gd name="T41" fmla="*/ 0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55"/>
                <a:gd name="T65" fmla="*/ 150 w 150"/>
                <a:gd name="T66" fmla="*/ 55 h 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55">
                  <a:moveTo>
                    <a:pt x="150" y="0"/>
                  </a:moveTo>
                  <a:lnTo>
                    <a:pt x="150" y="0"/>
                  </a:lnTo>
                  <a:lnTo>
                    <a:pt x="126" y="3"/>
                  </a:lnTo>
                  <a:lnTo>
                    <a:pt x="104" y="6"/>
                  </a:lnTo>
                  <a:lnTo>
                    <a:pt x="82" y="9"/>
                  </a:lnTo>
                  <a:lnTo>
                    <a:pt x="62" y="15"/>
                  </a:lnTo>
                  <a:lnTo>
                    <a:pt x="43" y="21"/>
                  </a:lnTo>
                  <a:lnTo>
                    <a:pt x="27" y="29"/>
                  </a:lnTo>
                  <a:lnTo>
                    <a:pt x="12" y="38"/>
                  </a:lnTo>
                  <a:lnTo>
                    <a:pt x="0" y="50"/>
                  </a:lnTo>
                  <a:lnTo>
                    <a:pt x="5" y="55"/>
                  </a:lnTo>
                  <a:lnTo>
                    <a:pt x="17" y="46"/>
                  </a:lnTo>
                  <a:lnTo>
                    <a:pt x="29" y="37"/>
                  </a:lnTo>
                  <a:lnTo>
                    <a:pt x="46" y="29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1"/>
                  </a:lnTo>
                  <a:lnTo>
                    <a:pt x="150" y="11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2" name="Freeform 159"/>
            <p:cNvSpPr>
              <a:spLocks/>
            </p:cNvSpPr>
            <p:nvPr/>
          </p:nvSpPr>
          <p:spPr bwMode="auto">
            <a:xfrm>
              <a:off x="2523" y="1108"/>
              <a:ext cx="152" cy="56"/>
            </a:xfrm>
            <a:custGeom>
              <a:avLst/>
              <a:gdLst>
                <a:gd name="T0" fmla="*/ 152 w 152"/>
                <a:gd name="T1" fmla="*/ 51 h 56"/>
                <a:gd name="T2" fmla="*/ 150 w 152"/>
                <a:gd name="T3" fmla="*/ 51 h 56"/>
                <a:gd name="T4" fmla="*/ 138 w 152"/>
                <a:gd name="T5" fmla="*/ 39 h 56"/>
                <a:gd name="T6" fmla="*/ 124 w 152"/>
                <a:gd name="T7" fmla="*/ 30 h 56"/>
                <a:gd name="T8" fmla="*/ 108 w 152"/>
                <a:gd name="T9" fmla="*/ 22 h 56"/>
                <a:gd name="T10" fmla="*/ 90 w 152"/>
                <a:gd name="T11" fmla="*/ 15 h 56"/>
                <a:gd name="T12" fmla="*/ 68 w 152"/>
                <a:gd name="T13" fmla="*/ 9 h 56"/>
                <a:gd name="T14" fmla="*/ 47 w 152"/>
                <a:gd name="T15" fmla="*/ 6 h 56"/>
                <a:gd name="T16" fmla="*/ 24 w 152"/>
                <a:gd name="T17" fmla="*/ 3 h 56"/>
                <a:gd name="T18" fmla="*/ 0 w 152"/>
                <a:gd name="T19" fmla="*/ 0 h 56"/>
                <a:gd name="T20" fmla="*/ 0 w 152"/>
                <a:gd name="T21" fmla="*/ 11 h 56"/>
                <a:gd name="T22" fmla="*/ 24 w 152"/>
                <a:gd name="T23" fmla="*/ 11 h 56"/>
                <a:gd name="T24" fmla="*/ 47 w 152"/>
                <a:gd name="T25" fmla="*/ 13 h 56"/>
                <a:gd name="T26" fmla="*/ 68 w 152"/>
                <a:gd name="T27" fmla="*/ 17 h 56"/>
                <a:gd name="T28" fmla="*/ 87 w 152"/>
                <a:gd name="T29" fmla="*/ 22 h 56"/>
                <a:gd name="T30" fmla="*/ 106 w 152"/>
                <a:gd name="T31" fmla="*/ 30 h 56"/>
                <a:gd name="T32" fmla="*/ 121 w 152"/>
                <a:gd name="T33" fmla="*/ 38 h 56"/>
                <a:gd name="T34" fmla="*/ 133 w 152"/>
                <a:gd name="T35" fmla="*/ 47 h 56"/>
                <a:gd name="T36" fmla="*/ 146 w 152"/>
                <a:gd name="T37" fmla="*/ 56 h 56"/>
                <a:gd name="T38" fmla="*/ 144 w 152"/>
                <a:gd name="T39" fmla="*/ 56 h 56"/>
                <a:gd name="T40" fmla="*/ 152 w 152"/>
                <a:gd name="T41" fmla="*/ 51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"/>
                <a:gd name="T64" fmla="*/ 0 h 56"/>
                <a:gd name="T65" fmla="*/ 152 w 152"/>
                <a:gd name="T66" fmla="*/ 56 h 5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" h="56">
                  <a:moveTo>
                    <a:pt x="152" y="51"/>
                  </a:moveTo>
                  <a:lnTo>
                    <a:pt x="150" y="51"/>
                  </a:lnTo>
                  <a:lnTo>
                    <a:pt x="138" y="39"/>
                  </a:lnTo>
                  <a:lnTo>
                    <a:pt x="124" y="30"/>
                  </a:lnTo>
                  <a:lnTo>
                    <a:pt x="108" y="22"/>
                  </a:lnTo>
                  <a:lnTo>
                    <a:pt x="90" y="15"/>
                  </a:lnTo>
                  <a:lnTo>
                    <a:pt x="68" y="9"/>
                  </a:lnTo>
                  <a:lnTo>
                    <a:pt x="47" y="6"/>
                  </a:lnTo>
                  <a:lnTo>
                    <a:pt x="24" y="3"/>
                  </a:lnTo>
                  <a:lnTo>
                    <a:pt x="0" y="0"/>
                  </a:lnTo>
                  <a:lnTo>
                    <a:pt x="0" y="11"/>
                  </a:lnTo>
                  <a:lnTo>
                    <a:pt x="24" y="11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30"/>
                  </a:lnTo>
                  <a:lnTo>
                    <a:pt x="121" y="38"/>
                  </a:lnTo>
                  <a:lnTo>
                    <a:pt x="133" y="47"/>
                  </a:lnTo>
                  <a:lnTo>
                    <a:pt x="146" y="56"/>
                  </a:lnTo>
                  <a:lnTo>
                    <a:pt x="144" y="56"/>
                  </a:lnTo>
                  <a:lnTo>
                    <a:pt x="152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3" name="Freeform 160"/>
            <p:cNvSpPr>
              <a:spLocks/>
            </p:cNvSpPr>
            <p:nvPr/>
          </p:nvSpPr>
          <p:spPr bwMode="auto">
            <a:xfrm>
              <a:off x="2667" y="1159"/>
              <a:ext cx="27" cy="17"/>
            </a:xfrm>
            <a:custGeom>
              <a:avLst/>
              <a:gdLst>
                <a:gd name="T0" fmla="*/ 17 w 27"/>
                <a:gd name="T1" fmla="*/ 6 h 17"/>
                <a:gd name="T2" fmla="*/ 18 w 27"/>
                <a:gd name="T3" fmla="*/ 5 h 17"/>
                <a:gd name="T4" fmla="*/ 16 w 27"/>
                <a:gd name="T5" fmla="*/ 9 h 17"/>
                <a:gd name="T6" fmla="*/ 14 w 27"/>
                <a:gd name="T7" fmla="*/ 6 h 17"/>
                <a:gd name="T8" fmla="*/ 9 w 27"/>
                <a:gd name="T9" fmla="*/ 2 h 17"/>
                <a:gd name="T10" fmla="*/ 8 w 27"/>
                <a:gd name="T11" fmla="*/ 0 h 17"/>
                <a:gd name="T12" fmla="*/ 0 w 27"/>
                <a:gd name="T13" fmla="*/ 5 h 17"/>
                <a:gd name="T14" fmla="*/ 4 w 27"/>
                <a:gd name="T15" fmla="*/ 8 h 17"/>
                <a:gd name="T16" fmla="*/ 9 w 27"/>
                <a:gd name="T17" fmla="*/ 14 h 17"/>
                <a:gd name="T18" fmla="*/ 18 w 27"/>
                <a:gd name="T19" fmla="*/ 17 h 17"/>
                <a:gd name="T20" fmla="*/ 26 w 27"/>
                <a:gd name="T21" fmla="*/ 8 h 17"/>
                <a:gd name="T22" fmla="*/ 27 w 27"/>
                <a:gd name="T23" fmla="*/ 6 h 17"/>
                <a:gd name="T24" fmla="*/ 26 w 27"/>
                <a:gd name="T25" fmla="*/ 8 h 17"/>
                <a:gd name="T26" fmla="*/ 26 w 27"/>
                <a:gd name="T27" fmla="*/ 6 h 17"/>
                <a:gd name="T28" fmla="*/ 27 w 27"/>
                <a:gd name="T29" fmla="*/ 6 h 17"/>
                <a:gd name="T30" fmla="*/ 17 w 27"/>
                <a:gd name="T31" fmla="*/ 6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"/>
                <a:gd name="T49" fmla="*/ 0 h 17"/>
                <a:gd name="T50" fmla="*/ 27 w 27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" h="17">
                  <a:moveTo>
                    <a:pt x="17" y="6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6"/>
                  </a:lnTo>
                  <a:lnTo>
                    <a:pt x="9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4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7" y="6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4" name="Freeform 161"/>
            <p:cNvSpPr>
              <a:spLocks/>
            </p:cNvSpPr>
            <p:nvPr/>
          </p:nvSpPr>
          <p:spPr bwMode="auto">
            <a:xfrm>
              <a:off x="2419" y="1077"/>
              <a:ext cx="229" cy="62"/>
            </a:xfrm>
            <a:custGeom>
              <a:avLst/>
              <a:gdLst>
                <a:gd name="T0" fmla="*/ 11 w 229"/>
                <a:gd name="T1" fmla="*/ 51 h 62"/>
                <a:gd name="T2" fmla="*/ 35 w 229"/>
                <a:gd name="T3" fmla="*/ 44 h 62"/>
                <a:gd name="T4" fmla="*/ 60 w 229"/>
                <a:gd name="T5" fmla="*/ 39 h 62"/>
                <a:gd name="T6" fmla="*/ 90 w 229"/>
                <a:gd name="T7" fmla="*/ 37 h 62"/>
                <a:gd name="T8" fmla="*/ 120 w 229"/>
                <a:gd name="T9" fmla="*/ 37 h 62"/>
                <a:gd name="T10" fmla="*/ 151 w 229"/>
                <a:gd name="T11" fmla="*/ 40 h 62"/>
                <a:gd name="T12" fmla="*/ 180 w 229"/>
                <a:gd name="T13" fmla="*/ 46 h 62"/>
                <a:gd name="T14" fmla="*/ 206 w 229"/>
                <a:gd name="T15" fmla="*/ 55 h 62"/>
                <a:gd name="T16" fmla="*/ 226 w 229"/>
                <a:gd name="T17" fmla="*/ 62 h 62"/>
                <a:gd name="T18" fmla="*/ 228 w 229"/>
                <a:gd name="T19" fmla="*/ 55 h 62"/>
                <a:gd name="T20" fmla="*/ 218 w 229"/>
                <a:gd name="T21" fmla="*/ 37 h 62"/>
                <a:gd name="T22" fmla="*/ 208 w 229"/>
                <a:gd name="T23" fmla="*/ 22 h 62"/>
                <a:gd name="T24" fmla="*/ 195 w 229"/>
                <a:gd name="T25" fmla="*/ 16 h 62"/>
                <a:gd name="T26" fmla="*/ 172 w 229"/>
                <a:gd name="T27" fmla="*/ 8 h 62"/>
                <a:gd name="T28" fmla="*/ 147 w 229"/>
                <a:gd name="T29" fmla="*/ 3 h 62"/>
                <a:gd name="T30" fmla="*/ 119 w 229"/>
                <a:gd name="T31" fmla="*/ 0 h 62"/>
                <a:gd name="T32" fmla="*/ 90 w 229"/>
                <a:gd name="T33" fmla="*/ 0 h 62"/>
                <a:gd name="T34" fmla="*/ 62 w 229"/>
                <a:gd name="T35" fmla="*/ 3 h 62"/>
                <a:gd name="T36" fmla="*/ 36 w 229"/>
                <a:gd name="T37" fmla="*/ 8 h 62"/>
                <a:gd name="T38" fmla="*/ 13 w 229"/>
                <a:gd name="T39" fmla="*/ 15 h 62"/>
                <a:gd name="T40" fmla="*/ 2 w 229"/>
                <a:gd name="T41" fmla="*/ 20 h 62"/>
                <a:gd name="T42" fmla="*/ 8 w 229"/>
                <a:gd name="T43" fmla="*/ 22 h 62"/>
                <a:gd name="T44" fmla="*/ 20 w 229"/>
                <a:gd name="T45" fmla="*/ 25 h 62"/>
                <a:gd name="T46" fmla="*/ 44 w 229"/>
                <a:gd name="T47" fmla="*/ 21 h 62"/>
                <a:gd name="T48" fmla="*/ 75 w 229"/>
                <a:gd name="T49" fmla="*/ 11 h 62"/>
                <a:gd name="T50" fmla="*/ 96 w 229"/>
                <a:gd name="T51" fmla="*/ 7 h 62"/>
                <a:gd name="T52" fmla="*/ 105 w 229"/>
                <a:gd name="T53" fmla="*/ 11 h 62"/>
                <a:gd name="T54" fmla="*/ 105 w 229"/>
                <a:gd name="T55" fmla="*/ 17 h 62"/>
                <a:gd name="T56" fmla="*/ 105 w 229"/>
                <a:gd name="T57" fmla="*/ 18 h 62"/>
                <a:gd name="T58" fmla="*/ 111 w 229"/>
                <a:gd name="T59" fmla="*/ 11 h 62"/>
                <a:gd name="T60" fmla="*/ 111 w 229"/>
                <a:gd name="T61" fmla="*/ 5 h 62"/>
                <a:gd name="T62" fmla="*/ 130 w 229"/>
                <a:gd name="T63" fmla="*/ 8 h 62"/>
                <a:gd name="T64" fmla="*/ 155 w 229"/>
                <a:gd name="T65" fmla="*/ 13 h 62"/>
                <a:gd name="T66" fmla="*/ 177 w 229"/>
                <a:gd name="T67" fmla="*/ 21 h 62"/>
                <a:gd name="T68" fmla="*/ 189 w 229"/>
                <a:gd name="T69" fmla="*/ 35 h 62"/>
                <a:gd name="T70" fmla="*/ 179 w 229"/>
                <a:gd name="T71" fmla="*/ 39 h 62"/>
                <a:gd name="T72" fmla="*/ 161 w 229"/>
                <a:gd name="T73" fmla="*/ 35 h 62"/>
                <a:gd name="T74" fmla="*/ 142 w 229"/>
                <a:gd name="T75" fmla="*/ 31 h 62"/>
                <a:gd name="T76" fmla="*/ 120 w 229"/>
                <a:gd name="T77" fmla="*/ 30 h 62"/>
                <a:gd name="T78" fmla="*/ 102 w 229"/>
                <a:gd name="T79" fmla="*/ 30 h 62"/>
                <a:gd name="T80" fmla="*/ 90 w 229"/>
                <a:gd name="T81" fmla="*/ 33 h 62"/>
                <a:gd name="T82" fmla="*/ 91 w 229"/>
                <a:gd name="T83" fmla="*/ 26 h 62"/>
                <a:gd name="T84" fmla="*/ 94 w 229"/>
                <a:gd name="T85" fmla="*/ 24 h 62"/>
                <a:gd name="T86" fmla="*/ 81 w 229"/>
                <a:gd name="T87" fmla="*/ 26 h 62"/>
                <a:gd name="T88" fmla="*/ 67 w 229"/>
                <a:gd name="T89" fmla="*/ 37 h 62"/>
                <a:gd name="T90" fmla="*/ 47 w 229"/>
                <a:gd name="T91" fmla="*/ 38 h 62"/>
                <a:gd name="T92" fmla="*/ 39 w 229"/>
                <a:gd name="T93" fmla="*/ 38 h 62"/>
                <a:gd name="T94" fmla="*/ 29 w 229"/>
                <a:gd name="T95" fmla="*/ 39 h 62"/>
                <a:gd name="T96" fmla="*/ 17 w 229"/>
                <a:gd name="T97" fmla="*/ 42 h 62"/>
                <a:gd name="T98" fmla="*/ 5 w 229"/>
                <a:gd name="T99" fmla="*/ 49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9"/>
                <a:gd name="T151" fmla="*/ 0 h 62"/>
                <a:gd name="T152" fmla="*/ 229 w 229"/>
                <a:gd name="T153" fmla="*/ 62 h 6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9" h="62">
                  <a:moveTo>
                    <a:pt x="0" y="56"/>
                  </a:moveTo>
                  <a:lnTo>
                    <a:pt x="11" y="51"/>
                  </a:lnTo>
                  <a:lnTo>
                    <a:pt x="23" y="47"/>
                  </a:lnTo>
                  <a:lnTo>
                    <a:pt x="35" y="44"/>
                  </a:lnTo>
                  <a:lnTo>
                    <a:pt x="47" y="42"/>
                  </a:lnTo>
                  <a:lnTo>
                    <a:pt x="60" y="39"/>
                  </a:lnTo>
                  <a:lnTo>
                    <a:pt x="75" y="38"/>
                  </a:lnTo>
                  <a:lnTo>
                    <a:pt x="90" y="37"/>
                  </a:lnTo>
                  <a:lnTo>
                    <a:pt x="104" y="37"/>
                  </a:lnTo>
                  <a:lnTo>
                    <a:pt x="120" y="37"/>
                  </a:lnTo>
                  <a:lnTo>
                    <a:pt x="136" y="38"/>
                  </a:lnTo>
                  <a:lnTo>
                    <a:pt x="151" y="40"/>
                  </a:lnTo>
                  <a:lnTo>
                    <a:pt x="166" y="43"/>
                  </a:lnTo>
                  <a:lnTo>
                    <a:pt x="180" y="46"/>
                  </a:lnTo>
                  <a:lnTo>
                    <a:pt x="193" y="51"/>
                  </a:lnTo>
                  <a:lnTo>
                    <a:pt x="206" y="55"/>
                  </a:lnTo>
                  <a:lnTo>
                    <a:pt x="217" y="60"/>
                  </a:lnTo>
                  <a:lnTo>
                    <a:pt x="226" y="62"/>
                  </a:lnTo>
                  <a:lnTo>
                    <a:pt x="229" y="61"/>
                  </a:lnTo>
                  <a:lnTo>
                    <a:pt x="228" y="55"/>
                  </a:lnTo>
                  <a:lnTo>
                    <a:pt x="224" y="46"/>
                  </a:lnTo>
                  <a:lnTo>
                    <a:pt x="218" y="37"/>
                  </a:lnTo>
                  <a:lnTo>
                    <a:pt x="212" y="29"/>
                  </a:lnTo>
                  <a:lnTo>
                    <a:pt x="208" y="22"/>
                  </a:lnTo>
                  <a:lnTo>
                    <a:pt x="206" y="20"/>
                  </a:lnTo>
                  <a:lnTo>
                    <a:pt x="195" y="16"/>
                  </a:lnTo>
                  <a:lnTo>
                    <a:pt x="184" y="12"/>
                  </a:lnTo>
                  <a:lnTo>
                    <a:pt x="172" y="8"/>
                  </a:lnTo>
                  <a:lnTo>
                    <a:pt x="160" y="5"/>
                  </a:lnTo>
                  <a:lnTo>
                    <a:pt x="147" y="3"/>
                  </a:lnTo>
                  <a:lnTo>
                    <a:pt x="133" y="2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2"/>
                  </a:lnTo>
                  <a:lnTo>
                    <a:pt x="62" y="3"/>
                  </a:lnTo>
                  <a:lnTo>
                    <a:pt x="50" y="5"/>
                  </a:lnTo>
                  <a:lnTo>
                    <a:pt x="36" y="8"/>
                  </a:lnTo>
                  <a:lnTo>
                    <a:pt x="24" y="11"/>
                  </a:lnTo>
                  <a:lnTo>
                    <a:pt x="13" y="15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5" y="21"/>
                  </a:lnTo>
                  <a:lnTo>
                    <a:pt x="8" y="22"/>
                  </a:lnTo>
                  <a:lnTo>
                    <a:pt x="13" y="25"/>
                  </a:lnTo>
                  <a:lnTo>
                    <a:pt x="20" y="25"/>
                  </a:lnTo>
                  <a:lnTo>
                    <a:pt x="31" y="25"/>
                  </a:lnTo>
                  <a:lnTo>
                    <a:pt x="44" y="21"/>
                  </a:lnTo>
                  <a:lnTo>
                    <a:pt x="59" y="16"/>
                  </a:lnTo>
                  <a:lnTo>
                    <a:pt x="75" y="11"/>
                  </a:lnTo>
                  <a:lnTo>
                    <a:pt x="87" y="8"/>
                  </a:lnTo>
                  <a:lnTo>
                    <a:pt x="96" y="7"/>
                  </a:lnTo>
                  <a:lnTo>
                    <a:pt x="102" y="8"/>
                  </a:lnTo>
                  <a:lnTo>
                    <a:pt x="105" y="11"/>
                  </a:lnTo>
                  <a:lnTo>
                    <a:pt x="107" y="15"/>
                  </a:lnTo>
                  <a:lnTo>
                    <a:pt x="105" y="17"/>
                  </a:lnTo>
                  <a:lnTo>
                    <a:pt x="103" y="20"/>
                  </a:lnTo>
                  <a:lnTo>
                    <a:pt x="105" y="18"/>
                  </a:lnTo>
                  <a:lnTo>
                    <a:pt x="109" y="16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7"/>
                  </a:lnTo>
                  <a:lnTo>
                    <a:pt x="130" y="8"/>
                  </a:lnTo>
                  <a:lnTo>
                    <a:pt x="142" y="9"/>
                  </a:lnTo>
                  <a:lnTo>
                    <a:pt x="155" y="13"/>
                  </a:lnTo>
                  <a:lnTo>
                    <a:pt x="167" y="16"/>
                  </a:lnTo>
                  <a:lnTo>
                    <a:pt x="177" y="21"/>
                  </a:lnTo>
                  <a:lnTo>
                    <a:pt x="184" y="26"/>
                  </a:lnTo>
                  <a:lnTo>
                    <a:pt x="189" y="35"/>
                  </a:lnTo>
                  <a:lnTo>
                    <a:pt x="187" y="39"/>
                  </a:lnTo>
                  <a:lnTo>
                    <a:pt x="179" y="39"/>
                  </a:lnTo>
                  <a:lnTo>
                    <a:pt x="168" y="37"/>
                  </a:lnTo>
                  <a:lnTo>
                    <a:pt x="161" y="35"/>
                  </a:lnTo>
                  <a:lnTo>
                    <a:pt x="153" y="34"/>
                  </a:lnTo>
                  <a:lnTo>
                    <a:pt x="142" y="31"/>
                  </a:lnTo>
                  <a:lnTo>
                    <a:pt x="131" y="30"/>
                  </a:lnTo>
                  <a:lnTo>
                    <a:pt x="120" y="30"/>
                  </a:lnTo>
                  <a:lnTo>
                    <a:pt x="109" y="30"/>
                  </a:lnTo>
                  <a:lnTo>
                    <a:pt x="102" y="30"/>
                  </a:lnTo>
                  <a:lnTo>
                    <a:pt x="96" y="31"/>
                  </a:lnTo>
                  <a:lnTo>
                    <a:pt x="90" y="33"/>
                  </a:lnTo>
                  <a:lnTo>
                    <a:pt x="88" y="30"/>
                  </a:lnTo>
                  <a:lnTo>
                    <a:pt x="91" y="26"/>
                  </a:lnTo>
                  <a:lnTo>
                    <a:pt x="97" y="24"/>
                  </a:lnTo>
                  <a:lnTo>
                    <a:pt x="94" y="24"/>
                  </a:lnTo>
                  <a:lnTo>
                    <a:pt x="88" y="24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7"/>
                  </a:lnTo>
                  <a:lnTo>
                    <a:pt x="57" y="38"/>
                  </a:lnTo>
                  <a:lnTo>
                    <a:pt x="47" y="38"/>
                  </a:lnTo>
                  <a:lnTo>
                    <a:pt x="41" y="38"/>
                  </a:lnTo>
                  <a:lnTo>
                    <a:pt x="39" y="38"/>
                  </a:lnTo>
                  <a:lnTo>
                    <a:pt x="34" y="38"/>
                  </a:lnTo>
                  <a:lnTo>
                    <a:pt x="29" y="39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6"/>
                  </a:lnTo>
                  <a:lnTo>
                    <a:pt x="5" y="49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5" name="Freeform 162"/>
            <p:cNvSpPr>
              <a:spLocks/>
            </p:cNvSpPr>
            <p:nvPr/>
          </p:nvSpPr>
          <p:spPr bwMode="auto">
            <a:xfrm>
              <a:off x="2467" y="1194"/>
              <a:ext cx="111" cy="46"/>
            </a:xfrm>
            <a:custGeom>
              <a:avLst/>
              <a:gdLst>
                <a:gd name="T0" fmla="*/ 111 w 111"/>
                <a:gd name="T1" fmla="*/ 37 h 46"/>
                <a:gd name="T2" fmla="*/ 95 w 111"/>
                <a:gd name="T3" fmla="*/ 42 h 46"/>
                <a:gd name="T4" fmla="*/ 79 w 111"/>
                <a:gd name="T5" fmla="*/ 45 h 46"/>
                <a:gd name="T6" fmla="*/ 65 w 111"/>
                <a:gd name="T7" fmla="*/ 46 h 46"/>
                <a:gd name="T8" fmla="*/ 50 w 111"/>
                <a:gd name="T9" fmla="*/ 46 h 46"/>
                <a:gd name="T10" fmla="*/ 36 w 111"/>
                <a:gd name="T11" fmla="*/ 46 h 46"/>
                <a:gd name="T12" fmla="*/ 23 w 111"/>
                <a:gd name="T13" fmla="*/ 44 h 46"/>
                <a:gd name="T14" fmla="*/ 11 w 111"/>
                <a:gd name="T15" fmla="*/ 41 h 46"/>
                <a:gd name="T16" fmla="*/ 0 w 111"/>
                <a:gd name="T17" fmla="*/ 37 h 46"/>
                <a:gd name="T18" fmla="*/ 0 w 111"/>
                <a:gd name="T19" fmla="*/ 0 h 46"/>
                <a:gd name="T20" fmla="*/ 11 w 111"/>
                <a:gd name="T21" fmla="*/ 4 h 46"/>
                <a:gd name="T22" fmla="*/ 23 w 111"/>
                <a:gd name="T23" fmla="*/ 6 h 46"/>
                <a:gd name="T24" fmla="*/ 36 w 111"/>
                <a:gd name="T25" fmla="*/ 9 h 46"/>
                <a:gd name="T26" fmla="*/ 50 w 111"/>
                <a:gd name="T27" fmla="*/ 9 h 46"/>
                <a:gd name="T28" fmla="*/ 65 w 111"/>
                <a:gd name="T29" fmla="*/ 9 h 46"/>
                <a:gd name="T30" fmla="*/ 79 w 111"/>
                <a:gd name="T31" fmla="*/ 8 h 46"/>
                <a:gd name="T32" fmla="*/ 95 w 111"/>
                <a:gd name="T33" fmla="*/ 5 h 46"/>
                <a:gd name="T34" fmla="*/ 111 w 111"/>
                <a:gd name="T35" fmla="*/ 0 h 46"/>
                <a:gd name="T36" fmla="*/ 111 w 111"/>
                <a:gd name="T37" fmla="*/ 37 h 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1"/>
                <a:gd name="T58" fmla="*/ 0 h 46"/>
                <a:gd name="T59" fmla="*/ 111 w 111"/>
                <a:gd name="T60" fmla="*/ 46 h 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1" h="46">
                  <a:moveTo>
                    <a:pt x="111" y="37"/>
                  </a:moveTo>
                  <a:lnTo>
                    <a:pt x="95" y="42"/>
                  </a:lnTo>
                  <a:lnTo>
                    <a:pt x="79" y="45"/>
                  </a:lnTo>
                  <a:lnTo>
                    <a:pt x="65" y="46"/>
                  </a:lnTo>
                  <a:lnTo>
                    <a:pt x="50" y="46"/>
                  </a:lnTo>
                  <a:lnTo>
                    <a:pt x="36" y="46"/>
                  </a:lnTo>
                  <a:lnTo>
                    <a:pt x="23" y="44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6"/>
                  </a:lnTo>
                  <a:lnTo>
                    <a:pt x="36" y="9"/>
                  </a:lnTo>
                  <a:lnTo>
                    <a:pt x="50" y="9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6" name="Freeform 163"/>
            <p:cNvSpPr>
              <a:spLocks/>
            </p:cNvSpPr>
            <p:nvPr/>
          </p:nvSpPr>
          <p:spPr bwMode="auto">
            <a:xfrm>
              <a:off x="2318" y="319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2 w 89"/>
                <a:gd name="T3" fmla="*/ 93 h 94"/>
                <a:gd name="T4" fmla="*/ 61 w 89"/>
                <a:gd name="T5" fmla="*/ 91 h 94"/>
                <a:gd name="T6" fmla="*/ 68 w 89"/>
                <a:gd name="T7" fmla="*/ 87 h 94"/>
                <a:gd name="T8" fmla="*/ 75 w 89"/>
                <a:gd name="T9" fmla="*/ 80 h 94"/>
                <a:gd name="T10" fmla="*/ 82 w 89"/>
                <a:gd name="T11" fmla="*/ 72 h 94"/>
                <a:gd name="T12" fmla="*/ 85 w 89"/>
                <a:gd name="T13" fmla="*/ 65 h 94"/>
                <a:gd name="T14" fmla="*/ 88 w 89"/>
                <a:gd name="T15" fmla="*/ 56 h 94"/>
                <a:gd name="T16" fmla="*/ 89 w 89"/>
                <a:gd name="T17" fmla="*/ 47 h 94"/>
                <a:gd name="T18" fmla="*/ 88 w 89"/>
                <a:gd name="T19" fmla="*/ 38 h 94"/>
                <a:gd name="T20" fmla="*/ 85 w 89"/>
                <a:gd name="T21" fmla="*/ 28 h 94"/>
                <a:gd name="T22" fmla="*/ 82 w 89"/>
                <a:gd name="T23" fmla="*/ 21 h 94"/>
                <a:gd name="T24" fmla="*/ 75 w 89"/>
                <a:gd name="T25" fmla="*/ 13 h 94"/>
                <a:gd name="T26" fmla="*/ 68 w 89"/>
                <a:gd name="T27" fmla="*/ 8 h 94"/>
                <a:gd name="T28" fmla="*/ 61 w 89"/>
                <a:gd name="T29" fmla="*/ 4 h 94"/>
                <a:gd name="T30" fmla="*/ 52 w 89"/>
                <a:gd name="T31" fmla="*/ 1 h 94"/>
                <a:gd name="T32" fmla="*/ 44 w 89"/>
                <a:gd name="T33" fmla="*/ 0 h 94"/>
                <a:gd name="T34" fmla="*/ 35 w 89"/>
                <a:gd name="T35" fmla="*/ 1 h 94"/>
                <a:gd name="T36" fmla="*/ 27 w 89"/>
                <a:gd name="T37" fmla="*/ 4 h 94"/>
                <a:gd name="T38" fmla="*/ 20 w 89"/>
                <a:gd name="T39" fmla="*/ 8 h 94"/>
                <a:gd name="T40" fmla="*/ 14 w 89"/>
                <a:gd name="T41" fmla="*/ 13 h 94"/>
                <a:gd name="T42" fmla="*/ 8 w 89"/>
                <a:gd name="T43" fmla="*/ 21 h 94"/>
                <a:gd name="T44" fmla="*/ 4 w 89"/>
                <a:gd name="T45" fmla="*/ 28 h 94"/>
                <a:gd name="T46" fmla="*/ 2 w 89"/>
                <a:gd name="T47" fmla="*/ 38 h 94"/>
                <a:gd name="T48" fmla="*/ 0 w 89"/>
                <a:gd name="T49" fmla="*/ 47 h 94"/>
                <a:gd name="T50" fmla="*/ 2 w 89"/>
                <a:gd name="T51" fmla="*/ 56 h 94"/>
                <a:gd name="T52" fmla="*/ 4 w 89"/>
                <a:gd name="T53" fmla="*/ 65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7 h 94"/>
                <a:gd name="T60" fmla="*/ 27 w 89"/>
                <a:gd name="T61" fmla="*/ 91 h 94"/>
                <a:gd name="T62" fmla="*/ 35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4"/>
                <a:gd name="T101" fmla="*/ 89 w 89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4">
                  <a:moveTo>
                    <a:pt x="44" y="94"/>
                  </a:moveTo>
                  <a:lnTo>
                    <a:pt x="52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5" y="80"/>
                  </a:lnTo>
                  <a:lnTo>
                    <a:pt x="82" y="72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8"/>
                  </a:lnTo>
                  <a:lnTo>
                    <a:pt x="82" y="21"/>
                  </a:lnTo>
                  <a:lnTo>
                    <a:pt x="75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2" y="1"/>
                  </a:lnTo>
                  <a:lnTo>
                    <a:pt x="44" y="0"/>
                  </a:lnTo>
                  <a:lnTo>
                    <a:pt x="35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5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7" name="Freeform 164"/>
            <p:cNvSpPr>
              <a:spLocks/>
            </p:cNvSpPr>
            <p:nvPr/>
          </p:nvSpPr>
          <p:spPr bwMode="auto">
            <a:xfrm>
              <a:off x="2645" y="3198"/>
              <a:ext cx="89" cy="94"/>
            </a:xfrm>
            <a:custGeom>
              <a:avLst/>
              <a:gdLst>
                <a:gd name="T0" fmla="*/ 44 w 89"/>
                <a:gd name="T1" fmla="*/ 94 h 94"/>
                <a:gd name="T2" fmla="*/ 53 w 89"/>
                <a:gd name="T3" fmla="*/ 93 h 94"/>
                <a:gd name="T4" fmla="*/ 61 w 89"/>
                <a:gd name="T5" fmla="*/ 91 h 94"/>
                <a:gd name="T6" fmla="*/ 68 w 89"/>
                <a:gd name="T7" fmla="*/ 87 h 94"/>
                <a:gd name="T8" fmla="*/ 76 w 89"/>
                <a:gd name="T9" fmla="*/ 80 h 94"/>
                <a:gd name="T10" fmla="*/ 82 w 89"/>
                <a:gd name="T11" fmla="*/ 72 h 94"/>
                <a:gd name="T12" fmla="*/ 85 w 89"/>
                <a:gd name="T13" fmla="*/ 65 h 94"/>
                <a:gd name="T14" fmla="*/ 88 w 89"/>
                <a:gd name="T15" fmla="*/ 56 h 94"/>
                <a:gd name="T16" fmla="*/ 89 w 89"/>
                <a:gd name="T17" fmla="*/ 47 h 94"/>
                <a:gd name="T18" fmla="*/ 88 w 89"/>
                <a:gd name="T19" fmla="*/ 38 h 94"/>
                <a:gd name="T20" fmla="*/ 85 w 89"/>
                <a:gd name="T21" fmla="*/ 28 h 94"/>
                <a:gd name="T22" fmla="*/ 82 w 89"/>
                <a:gd name="T23" fmla="*/ 21 h 94"/>
                <a:gd name="T24" fmla="*/ 76 w 89"/>
                <a:gd name="T25" fmla="*/ 13 h 94"/>
                <a:gd name="T26" fmla="*/ 68 w 89"/>
                <a:gd name="T27" fmla="*/ 8 h 94"/>
                <a:gd name="T28" fmla="*/ 61 w 89"/>
                <a:gd name="T29" fmla="*/ 4 h 94"/>
                <a:gd name="T30" fmla="*/ 53 w 89"/>
                <a:gd name="T31" fmla="*/ 1 h 94"/>
                <a:gd name="T32" fmla="*/ 44 w 89"/>
                <a:gd name="T33" fmla="*/ 0 h 94"/>
                <a:gd name="T34" fmla="*/ 36 w 89"/>
                <a:gd name="T35" fmla="*/ 1 h 94"/>
                <a:gd name="T36" fmla="*/ 27 w 89"/>
                <a:gd name="T37" fmla="*/ 4 h 94"/>
                <a:gd name="T38" fmla="*/ 20 w 89"/>
                <a:gd name="T39" fmla="*/ 8 h 94"/>
                <a:gd name="T40" fmla="*/ 14 w 89"/>
                <a:gd name="T41" fmla="*/ 13 h 94"/>
                <a:gd name="T42" fmla="*/ 8 w 89"/>
                <a:gd name="T43" fmla="*/ 21 h 94"/>
                <a:gd name="T44" fmla="*/ 4 w 89"/>
                <a:gd name="T45" fmla="*/ 28 h 94"/>
                <a:gd name="T46" fmla="*/ 2 w 89"/>
                <a:gd name="T47" fmla="*/ 38 h 94"/>
                <a:gd name="T48" fmla="*/ 0 w 89"/>
                <a:gd name="T49" fmla="*/ 47 h 94"/>
                <a:gd name="T50" fmla="*/ 2 w 89"/>
                <a:gd name="T51" fmla="*/ 56 h 94"/>
                <a:gd name="T52" fmla="*/ 4 w 89"/>
                <a:gd name="T53" fmla="*/ 65 h 94"/>
                <a:gd name="T54" fmla="*/ 8 w 89"/>
                <a:gd name="T55" fmla="*/ 72 h 94"/>
                <a:gd name="T56" fmla="*/ 14 w 89"/>
                <a:gd name="T57" fmla="*/ 80 h 94"/>
                <a:gd name="T58" fmla="*/ 20 w 89"/>
                <a:gd name="T59" fmla="*/ 87 h 94"/>
                <a:gd name="T60" fmla="*/ 27 w 89"/>
                <a:gd name="T61" fmla="*/ 91 h 94"/>
                <a:gd name="T62" fmla="*/ 36 w 89"/>
                <a:gd name="T63" fmla="*/ 93 h 94"/>
                <a:gd name="T64" fmla="*/ 44 w 89"/>
                <a:gd name="T65" fmla="*/ 94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94"/>
                <a:gd name="T101" fmla="*/ 89 w 89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94">
                  <a:moveTo>
                    <a:pt x="44" y="94"/>
                  </a:moveTo>
                  <a:lnTo>
                    <a:pt x="53" y="93"/>
                  </a:lnTo>
                  <a:lnTo>
                    <a:pt x="61" y="91"/>
                  </a:lnTo>
                  <a:lnTo>
                    <a:pt x="68" y="87"/>
                  </a:lnTo>
                  <a:lnTo>
                    <a:pt x="76" y="80"/>
                  </a:lnTo>
                  <a:lnTo>
                    <a:pt x="82" y="72"/>
                  </a:lnTo>
                  <a:lnTo>
                    <a:pt x="85" y="65"/>
                  </a:lnTo>
                  <a:lnTo>
                    <a:pt x="88" y="56"/>
                  </a:lnTo>
                  <a:lnTo>
                    <a:pt x="89" y="47"/>
                  </a:lnTo>
                  <a:lnTo>
                    <a:pt x="88" y="38"/>
                  </a:lnTo>
                  <a:lnTo>
                    <a:pt x="85" y="28"/>
                  </a:lnTo>
                  <a:lnTo>
                    <a:pt x="82" y="21"/>
                  </a:lnTo>
                  <a:lnTo>
                    <a:pt x="76" y="13"/>
                  </a:lnTo>
                  <a:lnTo>
                    <a:pt x="68" y="8"/>
                  </a:lnTo>
                  <a:lnTo>
                    <a:pt x="61" y="4"/>
                  </a:lnTo>
                  <a:lnTo>
                    <a:pt x="53" y="1"/>
                  </a:lnTo>
                  <a:lnTo>
                    <a:pt x="44" y="0"/>
                  </a:lnTo>
                  <a:lnTo>
                    <a:pt x="36" y="1"/>
                  </a:lnTo>
                  <a:lnTo>
                    <a:pt x="27" y="4"/>
                  </a:lnTo>
                  <a:lnTo>
                    <a:pt x="20" y="8"/>
                  </a:lnTo>
                  <a:lnTo>
                    <a:pt x="14" y="13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2" y="56"/>
                  </a:lnTo>
                  <a:lnTo>
                    <a:pt x="4" y="65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20" y="87"/>
                  </a:lnTo>
                  <a:lnTo>
                    <a:pt x="27" y="91"/>
                  </a:lnTo>
                  <a:lnTo>
                    <a:pt x="36" y="93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8" name="Freeform 165"/>
            <p:cNvSpPr>
              <a:spLocks/>
            </p:cNvSpPr>
            <p:nvPr/>
          </p:nvSpPr>
          <p:spPr bwMode="auto">
            <a:xfrm>
              <a:off x="2356" y="3188"/>
              <a:ext cx="333" cy="94"/>
            </a:xfrm>
            <a:custGeom>
              <a:avLst/>
              <a:gdLst>
                <a:gd name="T0" fmla="*/ 333 w 333"/>
                <a:gd name="T1" fmla="*/ 88 h 94"/>
                <a:gd name="T2" fmla="*/ 329 w 333"/>
                <a:gd name="T3" fmla="*/ 70 h 94"/>
                <a:gd name="T4" fmla="*/ 320 w 333"/>
                <a:gd name="T5" fmla="*/ 54 h 94"/>
                <a:gd name="T6" fmla="*/ 305 w 333"/>
                <a:gd name="T7" fmla="*/ 38 h 94"/>
                <a:gd name="T8" fmla="*/ 285 w 333"/>
                <a:gd name="T9" fmla="*/ 26 h 94"/>
                <a:gd name="T10" fmla="*/ 260 w 333"/>
                <a:gd name="T11" fmla="*/ 15 h 94"/>
                <a:gd name="T12" fmla="*/ 231 w 333"/>
                <a:gd name="T13" fmla="*/ 6 h 94"/>
                <a:gd name="T14" fmla="*/ 201 w 333"/>
                <a:gd name="T15" fmla="*/ 1 h 94"/>
                <a:gd name="T16" fmla="*/ 167 w 333"/>
                <a:gd name="T17" fmla="*/ 0 h 94"/>
                <a:gd name="T18" fmla="*/ 133 w 333"/>
                <a:gd name="T19" fmla="*/ 1 h 94"/>
                <a:gd name="T20" fmla="*/ 102 w 333"/>
                <a:gd name="T21" fmla="*/ 6 h 94"/>
                <a:gd name="T22" fmla="*/ 74 w 333"/>
                <a:gd name="T23" fmla="*/ 15 h 94"/>
                <a:gd name="T24" fmla="*/ 50 w 333"/>
                <a:gd name="T25" fmla="*/ 26 h 94"/>
                <a:gd name="T26" fmla="*/ 29 w 333"/>
                <a:gd name="T27" fmla="*/ 38 h 94"/>
                <a:gd name="T28" fmla="*/ 13 w 333"/>
                <a:gd name="T29" fmla="*/ 54 h 94"/>
                <a:gd name="T30" fmla="*/ 4 w 333"/>
                <a:gd name="T31" fmla="*/ 70 h 94"/>
                <a:gd name="T32" fmla="*/ 0 w 333"/>
                <a:gd name="T33" fmla="*/ 88 h 94"/>
                <a:gd name="T34" fmla="*/ 1 w 333"/>
                <a:gd name="T35" fmla="*/ 89 h 94"/>
                <a:gd name="T36" fmla="*/ 5 w 333"/>
                <a:gd name="T37" fmla="*/ 93 h 94"/>
                <a:gd name="T38" fmla="*/ 10 w 333"/>
                <a:gd name="T39" fmla="*/ 92 h 94"/>
                <a:gd name="T40" fmla="*/ 18 w 333"/>
                <a:gd name="T41" fmla="*/ 84 h 94"/>
                <a:gd name="T42" fmla="*/ 19 w 333"/>
                <a:gd name="T43" fmla="*/ 82 h 94"/>
                <a:gd name="T44" fmla="*/ 31 w 333"/>
                <a:gd name="T45" fmla="*/ 72 h 94"/>
                <a:gd name="T46" fmla="*/ 45 w 333"/>
                <a:gd name="T47" fmla="*/ 64 h 94"/>
                <a:gd name="T48" fmla="*/ 62 w 333"/>
                <a:gd name="T49" fmla="*/ 55 h 94"/>
                <a:gd name="T50" fmla="*/ 80 w 333"/>
                <a:gd name="T51" fmla="*/ 49 h 94"/>
                <a:gd name="T52" fmla="*/ 99 w 333"/>
                <a:gd name="T53" fmla="*/ 44 h 94"/>
                <a:gd name="T54" fmla="*/ 121 w 333"/>
                <a:gd name="T55" fmla="*/ 40 h 94"/>
                <a:gd name="T56" fmla="*/ 143 w 333"/>
                <a:gd name="T57" fmla="*/ 37 h 94"/>
                <a:gd name="T58" fmla="*/ 167 w 333"/>
                <a:gd name="T59" fmla="*/ 36 h 94"/>
                <a:gd name="T60" fmla="*/ 191 w 333"/>
                <a:gd name="T61" fmla="*/ 37 h 94"/>
                <a:gd name="T62" fmla="*/ 214 w 333"/>
                <a:gd name="T63" fmla="*/ 40 h 94"/>
                <a:gd name="T64" fmla="*/ 235 w 333"/>
                <a:gd name="T65" fmla="*/ 44 h 94"/>
                <a:gd name="T66" fmla="*/ 256 w 333"/>
                <a:gd name="T67" fmla="*/ 49 h 94"/>
                <a:gd name="T68" fmla="*/ 274 w 333"/>
                <a:gd name="T69" fmla="*/ 57 h 94"/>
                <a:gd name="T70" fmla="*/ 289 w 333"/>
                <a:gd name="T71" fmla="*/ 64 h 94"/>
                <a:gd name="T72" fmla="*/ 303 w 333"/>
                <a:gd name="T73" fmla="*/ 73 h 94"/>
                <a:gd name="T74" fmla="*/ 315 w 333"/>
                <a:gd name="T75" fmla="*/ 84 h 94"/>
                <a:gd name="T76" fmla="*/ 317 w 333"/>
                <a:gd name="T77" fmla="*/ 86 h 94"/>
                <a:gd name="T78" fmla="*/ 322 w 333"/>
                <a:gd name="T79" fmla="*/ 92 h 94"/>
                <a:gd name="T80" fmla="*/ 328 w 333"/>
                <a:gd name="T81" fmla="*/ 94 h 94"/>
                <a:gd name="T82" fmla="*/ 333 w 333"/>
                <a:gd name="T83" fmla="*/ 88 h 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3"/>
                <a:gd name="T127" fmla="*/ 0 h 94"/>
                <a:gd name="T128" fmla="*/ 333 w 333"/>
                <a:gd name="T129" fmla="*/ 94 h 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3" h="94">
                  <a:moveTo>
                    <a:pt x="333" y="88"/>
                  </a:moveTo>
                  <a:lnTo>
                    <a:pt x="329" y="70"/>
                  </a:lnTo>
                  <a:lnTo>
                    <a:pt x="320" y="54"/>
                  </a:lnTo>
                  <a:lnTo>
                    <a:pt x="305" y="38"/>
                  </a:lnTo>
                  <a:lnTo>
                    <a:pt x="285" y="26"/>
                  </a:lnTo>
                  <a:lnTo>
                    <a:pt x="260" y="15"/>
                  </a:lnTo>
                  <a:lnTo>
                    <a:pt x="231" y="6"/>
                  </a:lnTo>
                  <a:lnTo>
                    <a:pt x="201" y="1"/>
                  </a:lnTo>
                  <a:lnTo>
                    <a:pt x="167" y="0"/>
                  </a:lnTo>
                  <a:lnTo>
                    <a:pt x="133" y="1"/>
                  </a:lnTo>
                  <a:lnTo>
                    <a:pt x="102" y="6"/>
                  </a:lnTo>
                  <a:lnTo>
                    <a:pt x="74" y="15"/>
                  </a:lnTo>
                  <a:lnTo>
                    <a:pt x="50" y="26"/>
                  </a:lnTo>
                  <a:lnTo>
                    <a:pt x="29" y="38"/>
                  </a:lnTo>
                  <a:lnTo>
                    <a:pt x="13" y="54"/>
                  </a:lnTo>
                  <a:lnTo>
                    <a:pt x="4" y="70"/>
                  </a:lnTo>
                  <a:lnTo>
                    <a:pt x="0" y="88"/>
                  </a:lnTo>
                  <a:lnTo>
                    <a:pt x="1" y="89"/>
                  </a:lnTo>
                  <a:lnTo>
                    <a:pt x="5" y="93"/>
                  </a:lnTo>
                  <a:lnTo>
                    <a:pt x="10" y="92"/>
                  </a:lnTo>
                  <a:lnTo>
                    <a:pt x="18" y="84"/>
                  </a:lnTo>
                  <a:lnTo>
                    <a:pt x="19" y="82"/>
                  </a:lnTo>
                  <a:lnTo>
                    <a:pt x="31" y="72"/>
                  </a:lnTo>
                  <a:lnTo>
                    <a:pt x="45" y="64"/>
                  </a:lnTo>
                  <a:lnTo>
                    <a:pt x="62" y="55"/>
                  </a:lnTo>
                  <a:lnTo>
                    <a:pt x="80" y="49"/>
                  </a:lnTo>
                  <a:lnTo>
                    <a:pt x="99" y="44"/>
                  </a:lnTo>
                  <a:lnTo>
                    <a:pt x="121" y="40"/>
                  </a:lnTo>
                  <a:lnTo>
                    <a:pt x="143" y="37"/>
                  </a:lnTo>
                  <a:lnTo>
                    <a:pt x="167" y="36"/>
                  </a:lnTo>
                  <a:lnTo>
                    <a:pt x="191" y="37"/>
                  </a:lnTo>
                  <a:lnTo>
                    <a:pt x="214" y="40"/>
                  </a:lnTo>
                  <a:lnTo>
                    <a:pt x="235" y="44"/>
                  </a:lnTo>
                  <a:lnTo>
                    <a:pt x="256" y="49"/>
                  </a:lnTo>
                  <a:lnTo>
                    <a:pt x="274" y="57"/>
                  </a:lnTo>
                  <a:lnTo>
                    <a:pt x="289" y="64"/>
                  </a:lnTo>
                  <a:lnTo>
                    <a:pt x="303" y="73"/>
                  </a:lnTo>
                  <a:lnTo>
                    <a:pt x="315" y="84"/>
                  </a:lnTo>
                  <a:lnTo>
                    <a:pt x="317" y="86"/>
                  </a:lnTo>
                  <a:lnTo>
                    <a:pt x="322" y="92"/>
                  </a:lnTo>
                  <a:lnTo>
                    <a:pt x="328" y="94"/>
                  </a:lnTo>
                  <a:lnTo>
                    <a:pt x="333" y="88"/>
                  </a:lnTo>
                  <a:close/>
                </a:path>
              </a:pathLst>
            </a:custGeom>
            <a:solidFill>
              <a:srgbClr val="BFCC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09" name="Freeform 166"/>
            <p:cNvSpPr>
              <a:spLocks/>
            </p:cNvSpPr>
            <p:nvPr/>
          </p:nvSpPr>
          <p:spPr bwMode="auto">
            <a:xfrm>
              <a:off x="2523" y="3182"/>
              <a:ext cx="171" cy="94"/>
            </a:xfrm>
            <a:custGeom>
              <a:avLst/>
              <a:gdLst>
                <a:gd name="T0" fmla="*/ 0 w 171"/>
                <a:gd name="T1" fmla="*/ 11 h 94"/>
                <a:gd name="T2" fmla="*/ 0 w 171"/>
                <a:gd name="T3" fmla="*/ 11 h 94"/>
                <a:gd name="T4" fmla="*/ 34 w 171"/>
                <a:gd name="T5" fmla="*/ 11 h 94"/>
                <a:gd name="T6" fmla="*/ 64 w 171"/>
                <a:gd name="T7" fmla="*/ 16 h 94"/>
                <a:gd name="T8" fmla="*/ 92 w 171"/>
                <a:gd name="T9" fmla="*/ 25 h 94"/>
                <a:gd name="T10" fmla="*/ 116 w 171"/>
                <a:gd name="T11" fmla="*/ 35 h 94"/>
                <a:gd name="T12" fmla="*/ 136 w 171"/>
                <a:gd name="T13" fmla="*/ 48 h 94"/>
                <a:gd name="T14" fmla="*/ 149 w 171"/>
                <a:gd name="T15" fmla="*/ 63 h 94"/>
                <a:gd name="T16" fmla="*/ 159 w 171"/>
                <a:gd name="T17" fmla="*/ 77 h 94"/>
                <a:gd name="T18" fmla="*/ 161 w 171"/>
                <a:gd name="T19" fmla="*/ 94 h 94"/>
                <a:gd name="T20" fmla="*/ 171 w 171"/>
                <a:gd name="T21" fmla="*/ 94 h 94"/>
                <a:gd name="T22" fmla="*/ 166 w 171"/>
                <a:gd name="T23" fmla="*/ 74 h 94"/>
                <a:gd name="T24" fmla="*/ 156 w 171"/>
                <a:gd name="T25" fmla="*/ 57 h 94"/>
                <a:gd name="T26" fmla="*/ 141 w 171"/>
                <a:gd name="T27" fmla="*/ 41 h 94"/>
                <a:gd name="T28" fmla="*/ 119 w 171"/>
                <a:gd name="T29" fmla="*/ 28 h 94"/>
                <a:gd name="T30" fmla="*/ 95 w 171"/>
                <a:gd name="T31" fmla="*/ 17 h 94"/>
                <a:gd name="T32" fmla="*/ 64 w 171"/>
                <a:gd name="T33" fmla="*/ 8 h 94"/>
                <a:gd name="T34" fmla="*/ 34 w 171"/>
                <a:gd name="T35" fmla="*/ 3 h 94"/>
                <a:gd name="T36" fmla="*/ 0 w 171"/>
                <a:gd name="T37" fmla="*/ 0 h 94"/>
                <a:gd name="T38" fmla="*/ 0 w 171"/>
                <a:gd name="T39" fmla="*/ 0 h 94"/>
                <a:gd name="T40" fmla="*/ 0 w 171"/>
                <a:gd name="T41" fmla="*/ 11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1"/>
                <a:gd name="T64" fmla="*/ 0 h 94"/>
                <a:gd name="T65" fmla="*/ 171 w 171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1" h="94">
                  <a:moveTo>
                    <a:pt x="0" y="11"/>
                  </a:moveTo>
                  <a:lnTo>
                    <a:pt x="0" y="11"/>
                  </a:lnTo>
                  <a:lnTo>
                    <a:pt x="34" y="11"/>
                  </a:lnTo>
                  <a:lnTo>
                    <a:pt x="64" y="16"/>
                  </a:lnTo>
                  <a:lnTo>
                    <a:pt x="92" y="25"/>
                  </a:lnTo>
                  <a:lnTo>
                    <a:pt x="116" y="35"/>
                  </a:lnTo>
                  <a:lnTo>
                    <a:pt x="136" y="48"/>
                  </a:lnTo>
                  <a:lnTo>
                    <a:pt x="149" y="63"/>
                  </a:lnTo>
                  <a:lnTo>
                    <a:pt x="159" y="77"/>
                  </a:lnTo>
                  <a:lnTo>
                    <a:pt x="161" y="94"/>
                  </a:lnTo>
                  <a:lnTo>
                    <a:pt x="171" y="94"/>
                  </a:lnTo>
                  <a:lnTo>
                    <a:pt x="166" y="74"/>
                  </a:lnTo>
                  <a:lnTo>
                    <a:pt x="156" y="57"/>
                  </a:lnTo>
                  <a:lnTo>
                    <a:pt x="141" y="41"/>
                  </a:lnTo>
                  <a:lnTo>
                    <a:pt x="119" y="28"/>
                  </a:lnTo>
                  <a:lnTo>
                    <a:pt x="95" y="17"/>
                  </a:lnTo>
                  <a:lnTo>
                    <a:pt x="64" y="8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10" name="Freeform 167"/>
            <p:cNvSpPr>
              <a:spLocks/>
            </p:cNvSpPr>
            <p:nvPr/>
          </p:nvSpPr>
          <p:spPr bwMode="auto">
            <a:xfrm>
              <a:off x="2351" y="3182"/>
              <a:ext cx="172" cy="95"/>
            </a:xfrm>
            <a:custGeom>
              <a:avLst/>
              <a:gdLst>
                <a:gd name="T0" fmla="*/ 9 w 172"/>
                <a:gd name="T1" fmla="*/ 92 h 95"/>
                <a:gd name="T2" fmla="*/ 10 w 172"/>
                <a:gd name="T3" fmla="*/ 94 h 95"/>
                <a:gd name="T4" fmla="*/ 12 w 172"/>
                <a:gd name="T5" fmla="*/ 77 h 95"/>
                <a:gd name="T6" fmla="*/ 22 w 172"/>
                <a:gd name="T7" fmla="*/ 63 h 95"/>
                <a:gd name="T8" fmla="*/ 36 w 172"/>
                <a:gd name="T9" fmla="*/ 48 h 95"/>
                <a:gd name="T10" fmla="*/ 56 w 172"/>
                <a:gd name="T11" fmla="*/ 35 h 95"/>
                <a:gd name="T12" fmla="*/ 80 w 172"/>
                <a:gd name="T13" fmla="*/ 25 h 95"/>
                <a:gd name="T14" fmla="*/ 107 w 172"/>
                <a:gd name="T15" fmla="*/ 16 h 95"/>
                <a:gd name="T16" fmla="*/ 138 w 172"/>
                <a:gd name="T17" fmla="*/ 11 h 95"/>
                <a:gd name="T18" fmla="*/ 172 w 172"/>
                <a:gd name="T19" fmla="*/ 11 h 95"/>
                <a:gd name="T20" fmla="*/ 172 w 172"/>
                <a:gd name="T21" fmla="*/ 0 h 95"/>
                <a:gd name="T22" fmla="*/ 138 w 172"/>
                <a:gd name="T23" fmla="*/ 3 h 95"/>
                <a:gd name="T24" fmla="*/ 107 w 172"/>
                <a:gd name="T25" fmla="*/ 8 h 95"/>
                <a:gd name="T26" fmla="*/ 78 w 172"/>
                <a:gd name="T27" fmla="*/ 17 h 95"/>
                <a:gd name="T28" fmla="*/ 53 w 172"/>
                <a:gd name="T29" fmla="*/ 28 h 95"/>
                <a:gd name="T30" fmla="*/ 32 w 172"/>
                <a:gd name="T31" fmla="*/ 41 h 95"/>
                <a:gd name="T32" fmla="*/ 15 w 172"/>
                <a:gd name="T33" fmla="*/ 57 h 95"/>
                <a:gd name="T34" fmla="*/ 5 w 172"/>
                <a:gd name="T35" fmla="*/ 74 h 95"/>
                <a:gd name="T36" fmla="*/ 0 w 172"/>
                <a:gd name="T37" fmla="*/ 94 h 95"/>
                <a:gd name="T38" fmla="*/ 1 w 172"/>
                <a:gd name="T39" fmla="*/ 95 h 95"/>
                <a:gd name="T40" fmla="*/ 9 w 172"/>
                <a:gd name="T41" fmla="*/ 92 h 9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2"/>
                <a:gd name="T64" fmla="*/ 0 h 95"/>
                <a:gd name="T65" fmla="*/ 172 w 172"/>
                <a:gd name="T66" fmla="*/ 95 h 9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2" h="95">
                  <a:moveTo>
                    <a:pt x="9" y="92"/>
                  </a:moveTo>
                  <a:lnTo>
                    <a:pt x="10" y="94"/>
                  </a:lnTo>
                  <a:lnTo>
                    <a:pt x="12" y="77"/>
                  </a:lnTo>
                  <a:lnTo>
                    <a:pt x="22" y="63"/>
                  </a:lnTo>
                  <a:lnTo>
                    <a:pt x="36" y="48"/>
                  </a:lnTo>
                  <a:lnTo>
                    <a:pt x="56" y="35"/>
                  </a:lnTo>
                  <a:lnTo>
                    <a:pt x="80" y="25"/>
                  </a:lnTo>
                  <a:lnTo>
                    <a:pt x="107" y="16"/>
                  </a:lnTo>
                  <a:lnTo>
                    <a:pt x="138" y="11"/>
                  </a:lnTo>
                  <a:lnTo>
                    <a:pt x="172" y="11"/>
                  </a:lnTo>
                  <a:lnTo>
                    <a:pt x="172" y="0"/>
                  </a:lnTo>
                  <a:lnTo>
                    <a:pt x="138" y="3"/>
                  </a:lnTo>
                  <a:lnTo>
                    <a:pt x="107" y="8"/>
                  </a:lnTo>
                  <a:lnTo>
                    <a:pt x="78" y="17"/>
                  </a:lnTo>
                  <a:lnTo>
                    <a:pt x="53" y="28"/>
                  </a:lnTo>
                  <a:lnTo>
                    <a:pt x="32" y="41"/>
                  </a:lnTo>
                  <a:lnTo>
                    <a:pt x="15" y="57"/>
                  </a:lnTo>
                  <a:lnTo>
                    <a:pt x="5" y="74"/>
                  </a:lnTo>
                  <a:lnTo>
                    <a:pt x="0" y="94"/>
                  </a:lnTo>
                  <a:lnTo>
                    <a:pt x="1" y="95"/>
                  </a:lnTo>
                  <a:lnTo>
                    <a:pt x="9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11" name="Freeform 168"/>
            <p:cNvSpPr>
              <a:spLocks/>
            </p:cNvSpPr>
            <p:nvPr/>
          </p:nvSpPr>
          <p:spPr bwMode="auto">
            <a:xfrm>
              <a:off x="2352" y="3269"/>
              <a:ext cx="26" cy="16"/>
            </a:xfrm>
            <a:custGeom>
              <a:avLst/>
              <a:gdLst>
                <a:gd name="T0" fmla="*/ 20 w 26"/>
                <a:gd name="T1" fmla="*/ 0 h 16"/>
                <a:gd name="T2" fmla="*/ 18 w 26"/>
                <a:gd name="T3" fmla="*/ 0 h 16"/>
                <a:gd name="T4" fmla="*/ 11 w 26"/>
                <a:gd name="T5" fmla="*/ 7 h 16"/>
                <a:gd name="T6" fmla="*/ 10 w 26"/>
                <a:gd name="T7" fmla="*/ 8 h 16"/>
                <a:gd name="T8" fmla="*/ 8 w 26"/>
                <a:gd name="T9" fmla="*/ 5 h 16"/>
                <a:gd name="T10" fmla="*/ 8 w 26"/>
                <a:gd name="T11" fmla="*/ 5 h 16"/>
                <a:gd name="T12" fmla="*/ 0 w 26"/>
                <a:gd name="T13" fmla="*/ 8 h 16"/>
                <a:gd name="T14" fmla="*/ 3 w 26"/>
                <a:gd name="T15" fmla="*/ 11 h 16"/>
                <a:gd name="T16" fmla="*/ 8 w 26"/>
                <a:gd name="T17" fmla="*/ 16 h 16"/>
                <a:gd name="T18" fmla="*/ 16 w 26"/>
                <a:gd name="T19" fmla="*/ 14 h 16"/>
                <a:gd name="T20" fmla="*/ 26 w 26"/>
                <a:gd name="T21" fmla="*/ 5 h 16"/>
                <a:gd name="T22" fmla="*/ 24 w 26"/>
                <a:gd name="T23" fmla="*/ 5 h 16"/>
                <a:gd name="T24" fmla="*/ 20 w 26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6"/>
                <a:gd name="T41" fmla="*/ 26 w 26"/>
                <a:gd name="T42" fmla="*/ 16 h 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6">
                  <a:moveTo>
                    <a:pt x="20" y="0"/>
                  </a:moveTo>
                  <a:lnTo>
                    <a:pt x="18" y="0"/>
                  </a:lnTo>
                  <a:lnTo>
                    <a:pt x="11" y="7"/>
                  </a:lnTo>
                  <a:lnTo>
                    <a:pt x="10" y="8"/>
                  </a:lnTo>
                  <a:lnTo>
                    <a:pt x="8" y="5"/>
                  </a:lnTo>
                  <a:lnTo>
                    <a:pt x="0" y="8"/>
                  </a:lnTo>
                  <a:lnTo>
                    <a:pt x="3" y="11"/>
                  </a:lnTo>
                  <a:lnTo>
                    <a:pt x="8" y="16"/>
                  </a:lnTo>
                  <a:lnTo>
                    <a:pt x="16" y="14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12" name="Freeform 169"/>
            <p:cNvSpPr>
              <a:spLocks/>
            </p:cNvSpPr>
            <p:nvPr/>
          </p:nvSpPr>
          <p:spPr bwMode="auto">
            <a:xfrm>
              <a:off x="2372" y="3268"/>
              <a:ext cx="6" cy="6"/>
            </a:xfrm>
            <a:custGeom>
              <a:avLst/>
              <a:gdLst>
                <a:gd name="T0" fmla="*/ 1 w 6"/>
                <a:gd name="T1" fmla="*/ 0 h 6"/>
                <a:gd name="T2" fmla="*/ 1 w 6"/>
                <a:gd name="T3" fmla="*/ 0 h 6"/>
                <a:gd name="T4" fmla="*/ 0 w 6"/>
                <a:gd name="T5" fmla="*/ 1 h 6"/>
                <a:gd name="T6" fmla="*/ 4 w 6"/>
                <a:gd name="T7" fmla="*/ 6 h 6"/>
                <a:gd name="T8" fmla="*/ 6 w 6"/>
                <a:gd name="T9" fmla="*/ 5 h 6"/>
                <a:gd name="T10" fmla="*/ 6 w 6"/>
                <a:gd name="T11" fmla="*/ 5 h 6"/>
                <a:gd name="T12" fmla="*/ 1 w 6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6"/>
                <a:gd name="T23" fmla="*/ 6 w 6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6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6"/>
                  </a:lnTo>
                  <a:lnTo>
                    <a:pt x="6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13" name="Freeform 170"/>
            <p:cNvSpPr>
              <a:spLocks/>
            </p:cNvSpPr>
            <p:nvPr/>
          </p:nvSpPr>
          <p:spPr bwMode="auto">
            <a:xfrm>
              <a:off x="2373" y="3219"/>
              <a:ext cx="150" cy="54"/>
            </a:xfrm>
            <a:custGeom>
              <a:avLst/>
              <a:gdLst>
                <a:gd name="T0" fmla="*/ 150 w 150"/>
                <a:gd name="T1" fmla="*/ 0 h 54"/>
                <a:gd name="T2" fmla="*/ 150 w 150"/>
                <a:gd name="T3" fmla="*/ 0 h 54"/>
                <a:gd name="T4" fmla="*/ 126 w 150"/>
                <a:gd name="T5" fmla="*/ 2 h 54"/>
                <a:gd name="T6" fmla="*/ 104 w 150"/>
                <a:gd name="T7" fmla="*/ 5 h 54"/>
                <a:gd name="T8" fmla="*/ 82 w 150"/>
                <a:gd name="T9" fmla="*/ 9 h 54"/>
                <a:gd name="T10" fmla="*/ 62 w 150"/>
                <a:gd name="T11" fmla="*/ 14 h 54"/>
                <a:gd name="T12" fmla="*/ 43 w 150"/>
                <a:gd name="T13" fmla="*/ 20 h 54"/>
                <a:gd name="T14" fmla="*/ 27 w 150"/>
                <a:gd name="T15" fmla="*/ 29 h 54"/>
                <a:gd name="T16" fmla="*/ 12 w 150"/>
                <a:gd name="T17" fmla="*/ 37 h 54"/>
                <a:gd name="T18" fmla="*/ 0 w 150"/>
                <a:gd name="T19" fmla="*/ 49 h 54"/>
                <a:gd name="T20" fmla="*/ 5 w 150"/>
                <a:gd name="T21" fmla="*/ 54 h 54"/>
                <a:gd name="T22" fmla="*/ 17 w 150"/>
                <a:gd name="T23" fmla="*/ 45 h 54"/>
                <a:gd name="T24" fmla="*/ 29 w 150"/>
                <a:gd name="T25" fmla="*/ 37 h 54"/>
                <a:gd name="T26" fmla="*/ 46 w 150"/>
                <a:gd name="T27" fmla="*/ 28 h 54"/>
                <a:gd name="T28" fmla="*/ 64 w 150"/>
                <a:gd name="T29" fmla="*/ 22 h 54"/>
                <a:gd name="T30" fmla="*/ 82 w 150"/>
                <a:gd name="T31" fmla="*/ 17 h 54"/>
                <a:gd name="T32" fmla="*/ 104 w 150"/>
                <a:gd name="T33" fmla="*/ 13 h 54"/>
                <a:gd name="T34" fmla="*/ 126 w 150"/>
                <a:gd name="T35" fmla="*/ 10 h 54"/>
                <a:gd name="T36" fmla="*/ 150 w 150"/>
                <a:gd name="T37" fmla="*/ 10 h 54"/>
                <a:gd name="T38" fmla="*/ 150 w 150"/>
                <a:gd name="T39" fmla="*/ 10 h 54"/>
                <a:gd name="T40" fmla="*/ 150 w 150"/>
                <a:gd name="T41" fmla="*/ 0 h 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54"/>
                <a:gd name="T65" fmla="*/ 150 w 150"/>
                <a:gd name="T66" fmla="*/ 54 h 5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54">
                  <a:moveTo>
                    <a:pt x="150" y="0"/>
                  </a:moveTo>
                  <a:lnTo>
                    <a:pt x="150" y="0"/>
                  </a:lnTo>
                  <a:lnTo>
                    <a:pt x="126" y="2"/>
                  </a:lnTo>
                  <a:lnTo>
                    <a:pt x="104" y="5"/>
                  </a:lnTo>
                  <a:lnTo>
                    <a:pt x="82" y="9"/>
                  </a:lnTo>
                  <a:lnTo>
                    <a:pt x="62" y="14"/>
                  </a:lnTo>
                  <a:lnTo>
                    <a:pt x="43" y="20"/>
                  </a:lnTo>
                  <a:lnTo>
                    <a:pt x="27" y="29"/>
                  </a:lnTo>
                  <a:lnTo>
                    <a:pt x="12" y="37"/>
                  </a:lnTo>
                  <a:lnTo>
                    <a:pt x="0" y="49"/>
                  </a:lnTo>
                  <a:lnTo>
                    <a:pt x="5" y="54"/>
                  </a:lnTo>
                  <a:lnTo>
                    <a:pt x="17" y="45"/>
                  </a:lnTo>
                  <a:lnTo>
                    <a:pt x="29" y="37"/>
                  </a:lnTo>
                  <a:lnTo>
                    <a:pt x="46" y="28"/>
                  </a:lnTo>
                  <a:lnTo>
                    <a:pt x="64" y="22"/>
                  </a:lnTo>
                  <a:lnTo>
                    <a:pt x="82" y="17"/>
                  </a:lnTo>
                  <a:lnTo>
                    <a:pt x="104" y="13"/>
                  </a:lnTo>
                  <a:lnTo>
                    <a:pt x="126" y="10"/>
                  </a:lnTo>
                  <a:lnTo>
                    <a:pt x="150" y="1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14" name="Freeform 171"/>
            <p:cNvSpPr>
              <a:spLocks/>
            </p:cNvSpPr>
            <p:nvPr/>
          </p:nvSpPr>
          <p:spPr bwMode="auto">
            <a:xfrm>
              <a:off x="2523" y="3219"/>
              <a:ext cx="152" cy="55"/>
            </a:xfrm>
            <a:custGeom>
              <a:avLst/>
              <a:gdLst>
                <a:gd name="T0" fmla="*/ 152 w 152"/>
                <a:gd name="T1" fmla="*/ 50 h 55"/>
                <a:gd name="T2" fmla="*/ 150 w 152"/>
                <a:gd name="T3" fmla="*/ 50 h 55"/>
                <a:gd name="T4" fmla="*/ 138 w 152"/>
                <a:gd name="T5" fmla="*/ 39 h 55"/>
                <a:gd name="T6" fmla="*/ 124 w 152"/>
                <a:gd name="T7" fmla="*/ 29 h 55"/>
                <a:gd name="T8" fmla="*/ 108 w 152"/>
                <a:gd name="T9" fmla="*/ 22 h 55"/>
                <a:gd name="T10" fmla="*/ 90 w 152"/>
                <a:gd name="T11" fmla="*/ 14 h 55"/>
                <a:gd name="T12" fmla="*/ 68 w 152"/>
                <a:gd name="T13" fmla="*/ 9 h 55"/>
                <a:gd name="T14" fmla="*/ 47 w 152"/>
                <a:gd name="T15" fmla="*/ 5 h 55"/>
                <a:gd name="T16" fmla="*/ 24 w 152"/>
                <a:gd name="T17" fmla="*/ 2 h 55"/>
                <a:gd name="T18" fmla="*/ 0 w 152"/>
                <a:gd name="T19" fmla="*/ 0 h 55"/>
                <a:gd name="T20" fmla="*/ 0 w 152"/>
                <a:gd name="T21" fmla="*/ 10 h 55"/>
                <a:gd name="T22" fmla="*/ 24 w 152"/>
                <a:gd name="T23" fmla="*/ 10 h 55"/>
                <a:gd name="T24" fmla="*/ 47 w 152"/>
                <a:gd name="T25" fmla="*/ 13 h 55"/>
                <a:gd name="T26" fmla="*/ 68 w 152"/>
                <a:gd name="T27" fmla="*/ 17 h 55"/>
                <a:gd name="T28" fmla="*/ 87 w 152"/>
                <a:gd name="T29" fmla="*/ 22 h 55"/>
                <a:gd name="T30" fmla="*/ 106 w 152"/>
                <a:gd name="T31" fmla="*/ 29 h 55"/>
                <a:gd name="T32" fmla="*/ 121 w 152"/>
                <a:gd name="T33" fmla="*/ 37 h 55"/>
                <a:gd name="T34" fmla="*/ 133 w 152"/>
                <a:gd name="T35" fmla="*/ 46 h 55"/>
                <a:gd name="T36" fmla="*/ 146 w 152"/>
                <a:gd name="T37" fmla="*/ 55 h 55"/>
                <a:gd name="T38" fmla="*/ 144 w 152"/>
                <a:gd name="T39" fmla="*/ 55 h 55"/>
                <a:gd name="T40" fmla="*/ 152 w 152"/>
                <a:gd name="T41" fmla="*/ 50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"/>
                <a:gd name="T64" fmla="*/ 0 h 55"/>
                <a:gd name="T65" fmla="*/ 152 w 152"/>
                <a:gd name="T66" fmla="*/ 55 h 5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" h="55">
                  <a:moveTo>
                    <a:pt x="152" y="50"/>
                  </a:moveTo>
                  <a:lnTo>
                    <a:pt x="150" y="50"/>
                  </a:lnTo>
                  <a:lnTo>
                    <a:pt x="138" y="39"/>
                  </a:lnTo>
                  <a:lnTo>
                    <a:pt x="124" y="29"/>
                  </a:lnTo>
                  <a:lnTo>
                    <a:pt x="108" y="22"/>
                  </a:lnTo>
                  <a:lnTo>
                    <a:pt x="90" y="14"/>
                  </a:lnTo>
                  <a:lnTo>
                    <a:pt x="68" y="9"/>
                  </a:lnTo>
                  <a:lnTo>
                    <a:pt x="47" y="5"/>
                  </a:lnTo>
                  <a:lnTo>
                    <a:pt x="24" y="2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4" y="10"/>
                  </a:lnTo>
                  <a:lnTo>
                    <a:pt x="47" y="13"/>
                  </a:lnTo>
                  <a:lnTo>
                    <a:pt x="68" y="17"/>
                  </a:lnTo>
                  <a:lnTo>
                    <a:pt x="87" y="22"/>
                  </a:lnTo>
                  <a:lnTo>
                    <a:pt x="106" y="29"/>
                  </a:lnTo>
                  <a:lnTo>
                    <a:pt x="121" y="37"/>
                  </a:lnTo>
                  <a:lnTo>
                    <a:pt x="133" y="46"/>
                  </a:lnTo>
                  <a:lnTo>
                    <a:pt x="146" y="55"/>
                  </a:lnTo>
                  <a:lnTo>
                    <a:pt x="144" y="55"/>
                  </a:lnTo>
                  <a:lnTo>
                    <a:pt x="152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15" name="Freeform 172"/>
            <p:cNvSpPr>
              <a:spLocks/>
            </p:cNvSpPr>
            <p:nvPr/>
          </p:nvSpPr>
          <p:spPr bwMode="auto">
            <a:xfrm>
              <a:off x="2667" y="3269"/>
              <a:ext cx="27" cy="17"/>
            </a:xfrm>
            <a:custGeom>
              <a:avLst/>
              <a:gdLst>
                <a:gd name="T0" fmla="*/ 17 w 27"/>
                <a:gd name="T1" fmla="*/ 7 h 17"/>
                <a:gd name="T2" fmla="*/ 18 w 27"/>
                <a:gd name="T3" fmla="*/ 5 h 17"/>
                <a:gd name="T4" fmla="*/ 16 w 27"/>
                <a:gd name="T5" fmla="*/ 9 h 17"/>
                <a:gd name="T6" fmla="*/ 14 w 27"/>
                <a:gd name="T7" fmla="*/ 7 h 17"/>
                <a:gd name="T8" fmla="*/ 9 w 27"/>
                <a:gd name="T9" fmla="*/ 3 h 17"/>
                <a:gd name="T10" fmla="*/ 8 w 27"/>
                <a:gd name="T11" fmla="*/ 0 h 17"/>
                <a:gd name="T12" fmla="*/ 0 w 27"/>
                <a:gd name="T13" fmla="*/ 5 h 17"/>
                <a:gd name="T14" fmla="*/ 4 w 27"/>
                <a:gd name="T15" fmla="*/ 8 h 17"/>
                <a:gd name="T16" fmla="*/ 9 w 27"/>
                <a:gd name="T17" fmla="*/ 14 h 17"/>
                <a:gd name="T18" fmla="*/ 18 w 27"/>
                <a:gd name="T19" fmla="*/ 17 h 17"/>
                <a:gd name="T20" fmla="*/ 26 w 27"/>
                <a:gd name="T21" fmla="*/ 8 h 17"/>
                <a:gd name="T22" fmla="*/ 27 w 27"/>
                <a:gd name="T23" fmla="*/ 7 h 17"/>
                <a:gd name="T24" fmla="*/ 26 w 27"/>
                <a:gd name="T25" fmla="*/ 8 h 17"/>
                <a:gd name="T26" fmla="*/ 26 w 27"/>
                <a:gd name="T27" fmla="*/ 7 h 17"/>
                <a:gd name="T28" fmla="*/ 27 w 27"/>
                <a:gd name="T29" fmla="*/ 7 h 17"/>
                <a:gd name="T30" fmla="*/ 17 w 27"/>
                <a:gd name="T31" fmla="*/ 7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"/>
                <a:gd name="T49" fmla="*/ 0 h 17"/>
                <a:gd name="T50" fmla="*/ 27 w 27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" h="17">
                  <a:moveTo>
                    <a:pt x="17" y="7"/>
                  </a:moveTo>
                  <a:lnTo>
                    <a:pt x="18" y="5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5"/>
                  </a:lnTo>
                  <a:lnTo>
                    <a:pt x="4" y="8"/>
                  </a:lnTo>
                  <a:lnTo>
                    <a:pt x="9" y="14"/>
                  </a:lnTo>
                  <a:lnTo>
                    <a:pt x="18" y="17"/>
                  </a:lnTo>
                  <a:lnTo>
                    <a:pt x="26" y="8"/>
                  </a:lnTo>
                  <a:lnTo>
                    <a:pt x="27" y="7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16" name="Freeform 173"/>
            <p:cNvSpPr>
              <a:spLocks/>
            </p:cNvSpPr>
            <p:nvPr/>
          </p:nvSpPr>
          <p:spPr bwMode="auto">
            <a:xfrm>
              <a:off x="2419" y="3188"/>
              <a:ext cx="229" cy="62"/>
            </a:xfrm>
            <a:custGeom>
              <a:avLst/>
              <a:gdLst>
                <a:gd name="T0" fmla="*/ 11 w 229"/>
                <a:gd name="T1" fmla="*/ 51 h 62"/>
                <a:gd name="T2" fmla="*/ 35 w 229"/>
                <a:gd name="T3" fmla="*/ 44 h 62"/>
                <a:gd name="T4" fmla="*/ 60 w 229"/>
                <a:gd name="T5" fmla="*/ 38 h 62"/>
                <a:gd name="T6" fmla="*/ 90 w 229"/>
                <a:gd name="T7" fmla="*/ 36 h 62"/>
                <a:gd name="T8" fmla="*/ 120 w 229"/>
                <a:gd name="T9" fmla="*/ 36 h 62"/>
                <a:gd name="T10" fmla="*/ 151 w 229"/>
                <a:gd name="T11" fmla="*/ 40 h 62"/>
                <a:gd name="T12" fmla="*/ 180 w 229"/>
                <a:gd name="T13" fmla="*/ 45 h 62"/>
                <a:gd name="T14" fmla="*/ 206 w 229"/>
                <a:gd name="T15" fmla="*/ 54 h 62"/>
                <a:gd name="T16" fmla="*/ 226 w 229"/>
                <a:gd name="T17" fmla="*/ 62 h 62"/>
                <a:gd name="T18" fmla="*/ 228 w 229"/>
                <a:gd name="T19" fmla="*/ 54 h 62"/>
                <a:gd name="T20" fmla="*/ 218 w 229"/>
                <a:gd name="T21" fmla="*/ 36 h 62"/>
                <a:gd name="T22" fmla="*/ 208 w 229"/>
                <a:gd name="T23" fmla="*/ 22 h 62"/>
                <a:gd name="T24" fmla="*/ 195 w 229"/>
                <a:gd name="T25" fmla="*/ 15 h 62"/>
                <a:gd name="T26" fmla="*/ 172 w 229"/>
                <a:gd name="T27" fmla="*/ 7 h 62"/>
                <a:gd name="T28" fmla="*/ 147 w 229"/>
                <a:gd name="T29" fmla="*/ 2 h 62"/>
                <a:gd name="T30" fmla="*/ 119 w 229"/>
                <a:gd name="T31" fmla="*/ 0 h 62"/>
                <a:gd name="T32" fmla="*/ 90 w 229"/>
                <a:gd name="T33" fmla="*/ 0 h 62"/>
                <a:gd name="T34" fmla="*/ 62 w 229"/>
                <a:gd name="T35" fmla="*/ 2 h 62"/>
                <a:gd name="T36" fmla="*/ 36 w 229"/>
                <a:gd name="T37" fmla="*/ 7 h 62"/>
                <a:gd name="T38" fmla="*/ 13 w 229"/>
                <a:gd name="T39" fmla="*/ 14 h 62"/>
                <a:gd name="T40" fmla="*/ 2 w 229"/>
                <a:gd name="T41" fmla="*/ 19 h 62"/>
                <a:gd name="T42" fmla="*/ 8 w 229"/>
                <a:gd name="T43" fmla="*/ 22 h 62"/>
                <a:gd name="T44" fmla="*/ 20 w 229"/>
                <a:gd name="T45" fmla="*/ 24 h 62"/>
                <a:gd name="T46" fmla="*/ 44 w 229"/>
                <a:gd name="T47" fmla="*/ 20 h 62"/>
                <a:gd name="T48" fmla="*/ 75 w 229"/>
                <a:gd name="T49" fmla="*/ 10 h 62"/>
                <a:gd name="T50" fmla="*/ 96 w 229"/>
                <a:gd name="T51" fmla="*/ 7 h 62"/>
                <a:gd name="T52" fmla="*/ 105 w 229"/>
                <a:gd name="T53" fmla="*/ 11 h 62"/>
                <a:gd name="T54" fmla="*/ 105 w 229"/>
                <a:gd name="T55" fmla="*/ 16 h 62"/>
                <a:gd name="T56" fmla="*/ 105 w 229"/>
                <a:gd name="T57" fmla="*/ 18 h 62"/>
                <a:gd name="T58" fmla="*/ 111 w 229"/>
                <a:gd name="T59" fmla="*/ 11 h 62"/>
                <a:gd name="T60" fmla="*/ 111 w 229"/>
                <a:gd name="T61" fmla="*/ 5 h 62"/>
                <a:gd name="T62" fmla="*/ 130 w 229"/>
                <a:gd name="T63" fmla="*/ 7 h 62"/>
                <a:gd name="T64" fmla="*/ 155 w 229"/>
                <a:gd name="T65" fmla="*/ 13 h 62"/>
                <a:gd name="T66" fmla="*/ 177 w 229"/>
                <a:gd name="T67" fmla="*/ 22 h 62"/>
                <a:gd name="T68" fmla="*/ 189 w 229"/>
                <a:gd name="T69" fmla="*/ 36 h 62"/>
                <a:gd name="T70" fmla="*/ 179 w 229"/>
                <a:gd name="T71" fmla="*/ 38 h 62"/>
                <a:gd name="T72" fmla="*/ 161 w 229"/>
                <a:gd name="T73" fmla="*/ 35 h 62"/>
                <a:gd name="T74" fmla="*/ 142 w 229"/>
                <a:gd name="T75" fmla="*/ 32 h 62"/>
                <a:gd name="T76" fmla="*/ 120 w 229"/>
                <a:gd name="T77" fmla="*/ 29 h 62"/>
                <a:gd name="T78" fmla="*/ 102 w 229"/>
                <a:gd name="T79" fmla="*/ 29 h 62"/>
                <a:gd name="T80" fmla="*/ 90 w 229"/>
                <a:gd name="T81" fmla="*/ 32 h 62"/>
                <a:gd name="T82" fmla="*/ 91 w 229"/>
                <a:gd name="T83" fmla="*/ 26 h 62"/>
                <a:gd name="T84" fmla="*/ 94 w 229"/>
                <a:gd name="T85" fmla="*/ 23 h 62"/>
                <a:gd name="T86" fmla="*/ 81 w 229"/>
                <a:gd name="T87" fmla="*/ 26 h 62"/>
                <a:gd name="T88" fmla="*/ 67 w 229"/>
                <a:gd name="T89" fmla="*/ 36 h 62"/>
                <a:gd name="T90" fmla="*/ 47 w 229"/>
                <a:gd name="T91" fmla="*/ 37 h 62"/>
                <a:gd name="T92" fmla="*/ 39 w 229"/>
                <a:gd name="T93" fmla="*/ 37 h 62"/>
                <a:gd name="T94" fmla="*/ 29 w 229"/>
                <a:gd name="T95" fmla="*/ 38 h 62"/>
                <a:gd name="T96" fmla="*/ 17 w 229"/>
                <a:gd name="T97" fmla="*/ 42 h 62"/>
                <a:gd name="T98" fmla="*/ 5 w 229"/>
                <a:gd name="T99" fmla="*/ 49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29"/>
                <a:gd name="T151" fmla="*/ 0 h 62"/>
                <a:gd name="T152" fmla="*/ 229 w 229"/>
                <a:gd name="T153" fmla="*/ 62 h 6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29" h="62">
                  <a:moveTo>
                    <a:pt x="0" y="55"/>
                  </a:moveTo>
                  <a:lnTo>
                    <a:pt x="11" y="51"/>
                  </a:lnTo>
                  <a:lnTo>
                    <a:pt x="23" y="48"/>
                  </a:lnTo>
                  <a:lnTo>
                    <a:pt x="35" y="44"/>
                  </a:lnTo>
                  <a:lnTo>
                    <a:pt x="47" y="41"/>
                  </a:lnTo>
                  <a:lnTo>
                    <a:pt x="60" y="38"/>
                  </a:lnTo>
                  <a:lnTo>
                    <a:pt x="75" y="37"/>
                  </a:lnTo>
                  <a:lnTo>
                    <a:pt x="90" y="36"/>
                  </a:lnTo>
                  <a:lnTo>
                    <a:pt x="104" y="36"/>
                  </a:lnTo>
                  <a:lnTo>
                    <a:pt x="120" y="36"/>
                  </a:lnTo>
                  <a:lnTo>
                    <a:pt x="136" y="37"/>
                  </a:lnTo>
                  <a:lnTo>
                    <a:pt x="151" y="40"/>
                  </a:lnTo>
                  <a:lnTo>
                    <a:pt x="166" y="42"/>
                  </a:lnTo>
                  <a:lnTo>
                    <a:pt x="180" y="45"/>
                  </a:lnTo>
                  <a:lnTo>
                    <a:pt x="193" y="50"/>
                  </a:lnTo>
                  <a:lnTo>
                    <a:pt x="206" y="54"/>
                  </a:lnTo>
                  <a:lnTo>
                    <a:pt x="217" y="59"/>
                  </a:lnTo>
                  <a:lnTo>
                    <a:pt x="226" y="62"/>
                  </a:lnTo>
                  <a:lnTo>
                    <a:pt x="229" y="60"/>
                  </a:lnTo>
                  <a:lnTo>
                    <a:pt x="228" y="54"/>
                  </a:lnTo>
                  <a:lnTo>
                    <a:pt x="224" y="45"/>
                  </a:lnTo>
                  <a:lnTo>
                    <a:pt x="218" y="36"/>
                  </a:lnTo>
                  <a:lnTo>
                    <a:pt x="212" y="28"/>
                  </a:lnTo>
                  <a:lnTo>
                    <a:pt x="208" y="22"/>
                  </a:lnTo>
                  <a:lnTo>
                    <a:pt x="206" y="19"/>
                  </a:lnTo>
                  <a:lnTo>
                    <a:pt x="195" y="15"/>
                  </a:lnTo>
                  <a:lnTo>
                    <a:pt x="184" y="11"/>
                  </a:lnTo>
                  <a:lnTo>
                    <a:pt x="172" y="7"/>
                  </a:lnTo>
                  <a:lnTo>
                    <a:pt x="160" y="5"/>
                  </a:lnTo>
                  <a:lnTo>
                    <a:pt x="147" y="2"/>
                  </a:lnTo>
                  <a:lnTo>
                    <a:pt x="133" y="1"/>
                  </a:lnTo>
                  <a:lnTo>
                    <a:pt x="119" y="0"/>
                  </a:lnTo>
                  <a:lnTo>
                    <a:pt x="104" y="0"/>
                  </a:lnTo>
                  <a:lnTo>
                    <a:pt x="90" y="0"/>
                  </a:lnTo>
                  <a:lnTo>
                    <a:pt x="76" y="1"/>
                  </a:lnTo>
                  <a:lnTo>
                    <a:pt x="62" y="2"/>
                  </a:lnTo>
                  <a:lnTo>
                    <a:pt x="50" y="5"/>
                  </a:lnTo>
                  <a:lnTo>
                    <a:pt x="36" y="7"/>
                  </a:lnTo>
                  <a:lnTo>
                    <a:pt x="24" y="10"/>
                  </a:lnTo>
                  <a:lnTo>
                    <a:pt x="13" y="14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3" y="24"/>
                  </a:lnTo>
                  <a:lnTo>
                    <a:pt x="20" y="24"/>
                  </a:lnTo>
                  <a:lnTo>
                    <a:pt x="31" y="24"/>
                  </a:lnTo>
                  <a:lnTo>
                    <a:pt x="44" y="20"/>
                  </a:lnTo>
                  <a:lnTo>
                    <a:pt x="59" y="15"/>
                  </a:lnTo>
                  <a:lnTo>
                    <a:pt x="75" y="10"/>
                  </a:lnTo>
                  <a:lnTo>
                    <a:pt x="87" y="7"/>
                  </a:lnTo>
                  <a:lnTo>
                    <a:pt x="96" y="7"/>
                  </a:lnTo>
                  <a:lnTo>
                    <a:pt x="102" y="9"/>
                  </a:lnTo>
                  <a:lnTo>
                    <a:pt x="105" y="11"/>
                  </a:lnTo>
                  <a:lnTo>
                    <a:pt x="107" y="14"/>
                  </a:lnTo>
                  <a:lnTo>
                    <a:pt x="105" y="16"/>
                  </a:lnTo>
                  <a:lnTo>
                    <a:pt x="103" y="19"/>
                  </a:lnTo>
                  <a:lnTo>
                    <a:pt x="105" y="18"/>
                  </a:lnTo>
                  <a:lnTo>
                    <a:pt x="109" y="15"/>
                  </a:lnTo>
                  <a:lnTo>
                    <a:pt x="111" y="11"/>
                  </a:lnTo>
                  <a:lnTo>
                    <a:pt x="109" y="5"/>
                  </a:lnTo>
                  <a:lnTo>
                    <a:pt x="111" y="5"/>
                  </a:lnTo>
                  <a:lnTo>
                    <a:pt x="119" y="6"/>
                  </a:lnTo>
                  <a:lnTo>
                    <a:pt x="130" y="7"/>
                  </a:lnTo>
                  <a:lnTo>
                    <a:pt x="142" y="10"/>
                  </a:lnTo>
                  <a:lnTo>
                    <a:pt x="155" y="13"/>
                  </a:lnTo>
                  <a:lnTo>
                    <a:pt x="167" y="16"/>
                  </a:lnTo>
                  <a:lnTo>
                    <a:pt x="177" y="22"/>
                  </a:lnTo>
                  <a:lnTo>
                    <a:pt x="184" y="27"/>
                  </a:lnTo>
                  <a:lnTo>
                    <a:pt x="189" y="36"/>
                  </a:lnTo>
                  <a:lnTo>
                    <a:pt x="187" y="38"/>
                  </a:lnTo>
                  <a:lnTo>
                    <a:pt x="179" y="38"/>
                  </a:lnTo>
                  <a:lnTo>
                    <a:pt x="168" y="36"/>
                  </a:lnTo>
                  <a:lnTo>
                    <a:pt x="161" y="35"/>
                  </a:lnTo>
                  <a:lnTo>
                    <a:pt x="153" y="33"/>
                  </a:lnTo>
                  <a:lnTo>
                    <a:pt x="142" y="32"/>
                  </a:lnTo>
                  <a:lnTo>
                    <a:pt x="131" y="31"/>
                  </a:lnTo>
                  <a:lnTo>
                    <a:pt x="120" y="29"/>
                  </a:lnTo>
                  <a:lnTo>
                    <a:pt x="109" y="29"/>
                  </a:lnTo>
                  <a:lnTo>
                    <a:pt x="102" y="29"/>
                  </a:lnTo>
                  <a:lnTo>
                    <a:pt x="96" y="31"/>
                  </a:lnTo>
                  <a:lnTo>
                    <a:pt x="90" y="32"/>
                  </a:lnTo>
                  <a:lnTo>
                    <a:pt x="88" y="29"/>
                  </a:lnTo>
                  <a:lnTo>
                    <a:pt x="91" y="26"/>
                  </a:lnTo>
                  <a:lnTo>
                    <a:pt x="97" y="23"/>
                  </a:lnTo>
                  <a:lnTo>
                    <a:pt x="94" y="23"/>
                  </a:lnTo>
                  <a:lnTo>
                    <a:pt x="88" y="23"/>
                  </a:lnTo>
                  <a:lnTo>
                    <a:pt x="81" y="26"/>
                  </a:lnTo>
                  <a:lnTo>
                    <a:pt x="74" y="31"/>
                  </a:lnTo>
                  <a:lnTo>
                    <a:pt x="67" y="36"/>
                  </a:lnTo>
                  <a:lnTo>
                    <a:pt x="57" y="37"/>
                  </a:lnTo>
                  <a:lnTo>
                    <a:pt x="47" y="37"/>
                  </a:lnTo>
                  <a:lnTo>
                    <a:pt x="41" y="37"/>
                  </a:lnTo>
                  <a:lnTo>
                    <a:pt x="39" y="37"/>
                  </a:lnTo>
                  <a:lnTo>
                    <a:pt x="34" y="38"/>
                  </a:lnTo>
                  <a:lnTo>
                    <a:pt x="29" y="38"/>
                  </a:lnTo>
                  <a:lnTo>
                    <a:pt x="23" y="40"/>
                  </a:lnTo>
                  <a:lnTo>
                    <a:pt x="17" y="42"/>
                  </a:lnTo>
                  <a:lnTo>
                    <a:pt x="11" y="45"/>
                  </a:lnTo>
                  <a:lnTo>
                    <a:pt x="5" y="49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17" name="Freeform 174"/>
            <p:cNvSpPr>
              <a:spLocks/>
            </p:cNvSpPr>
            <p:nvPr/>
          </p:nvSpPr>
          <p:spPr bwMode="auto">
            <a:xfrm>
              <a:off x="2467" y="3304"/>
              <a:ext cx="111" cy="47"/>
            </a:xfrm>
            <a:custGeom>
              <a:avLst/>
              <a:gdLst>
                <a:gd name="T0" fmla="*/ 111 w 111"/>
                <a:gd name="T1" fmla="*/ 38 h 47"/>
                <a:gd name="T2" fmla="*/ 95 w 111"/>
                <a:gd name="T3" fmla="*/ 43 h 47"/>
                <a:gd name="T4" fmla="*/ 79 w 111"/>
                <a:gd name="T5" fmla="*/ 45 h 47"/>
                <a:gd name="T6" fmla="*/ 65 w 111"/>
                <a:gd name="T7" fmla="*/ 47 h 47"/>
                <a:gd name="T8" fmla="*/ 50 w 111"/>
                <a:gd name="T9" fmla="*/ 47 h 47"/>
                <a:gd name="T10" fmla="*/ 36 w 111"/>
                <a:gd name="T11" fmla="*/ 47 h 47"/>
                <a:gd name="T12" fmla="*/ 23 w 111"/>
                <a:gd name="T13" fmla="*/ 44 h 47"/>
                <a:gd name="T14" fmla="*/ 11 w 111"/>
                <a:gd name="T15" fmla="*/ 42 h 47"/>
                <a:gd name="T16" fmla="*/ 0 w 111"/>
                <a:gd name="T17" fmla="*/ 38 h 47"/>
                <a:gd name="T18" fmla="*/ 0 w 111"/>
                <a:gd name="T19" fmla="*/ 0 h 47"/>
                <a:gd name="T20" fmla="*/ 11 w 111"/>
                <a:gd name="T21" fmla="*/ 4 h 47"/>
                <a:gd name="T22" fmla="*/ 23 w 111"/>
                <a:gd name="T23" fmla="*/ 8 h 47"/>
                <a:gd name="T24" fmla="*/ 36 w 111"/>
                <a:gd name="T25" fmla="*/ 9 h 47"/>
                <a:gd name="T26" fmla="*/ 50 w 111"/>
                <a:gd name="T27" fmla="*/ 10 h 47"/>
                <a:gd name="T28" fmla="*/ 65 w 111"/>
                <a:gd name="T29" fmla="*/ 9 h 47"/>
                <a:gd name="T30" fmla="*/ 79 w 111"/>
                <a:gd name="T31" fmla="*/ 8 h 47"/>
                <a:gd name="T32" fmla="*/ 95 w 111"/>
                <a:gd name="T33" fmla="*/ 5 h 47"/>
                <a:gd name="T34" fmla="*/ 111 w 111"/>
                <a:gd name="T35" fmla="*/ 0 h 47"/>
                <a:gd name="T36" fmla="*/ 111 w 111"/>
                <a:gd name="T37" fmla="*/ 38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1"/>
                <a:gd name="T58" fmla="*/ 0 h 47"/>
                <a:gd name="T59" fmla="*/ 111 w 111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1" h="47">
                  <a:moveTo>
                    <a:pt x="111" y="38"/>
                  </a:moveTo>
                  <a:lnTo>
                    <a:pt x="95" y="43"/>
                  </a:lnTo>
                  <a:lnTo>
                    <a:pt x="79" y="45"/>
                  </a:lnTo>
                  <a:lnTo>
                    <a:pt x="65" y="47"/>
                  </a:lnTo>
                  <a:lnTo>
                    <a:pt x="50" y="47"/>
                  </a:lnTo>
                  <a:lnTo>
                    <a:pt x="36" y="47"/>
                  </a:lnTo>
                  <a:lnTo>
                    <a:pt x="23" y="44"/>
                  </a:lnTo>
                  <a:lnTo>
                    <a:pt x="11" y="42"/>
                  </a:lnTo>
                  <a:lnTo>
                    <a:pt x="0" y="38"/>
                  </a:lnTo>
                  <a:lnTo>
                    <a:pt x="0" y="0"/>
                  </a:lnTo>
                  <a:lnTo>
                    <a:pt x="11" y="4"/>
                  </a:lnTo>
                  <a:lnTo>
                    <a:pt x="23" y="8"/>
                  </a:lnTo>
                  <a:lnTo>
                    <a:pt x="36" y="9"/>
                  </a:lnTo>
                  <a:lnTo>
                    <a:pt x="50" y="10"/>
                  </a:lnTo>
                  <a:lnTo>
                    <a:pt x="65" y="9"/>
                  </a:lnTo>
                  <a:lnTo>
                    <a:pt x="79" y="8"/>
                  </a:lnTo>
                  <a:lnTo>
                    <a:pt x="95" y="5"/>
                  </a:lnTo>
                  <a:lnTo>
                    <a:pt x="111" y="0"/>
                  </a:lnTo>
                  <a:lnTo>
                    <a:pt x="111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34" name="Text Box 175"/>
          <p:cNvSpPr txBox="1">
            <a:spLocks noChangeArrowheads="1"/>
          </p:cNvSpPr>
          <p:nvPr/>
        </p:nvSpPr>
        <p:spPr bwMode="auto">
          <a:xfrm>
            <a:off x="1676400" y="1312863"/>
            <a:ext cx="2819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«Золотые правила» при работе за компьютером</a:t>
            </a:r>
            <a:endParaRPr lang="ru-RU" sz="2400">
              <a:latin typeface="Times New Roman" pitchFamily="18" charset="0"/>
            </a:endParaRPr>
          </a:p>
        </p:txBody>
      </p:sp>
      <p:pic>
        <p:nvPicPr>
          <p:cNvPr id="18435" name="Picture 176" descr="BD0497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3400425"/>
            <a:ext cx="25146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77" descr="Рис_4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3733800"/>
            <a:ext cx="2590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8" name="Rectangle 178"/>
          <p:cNvSpPr>
            <a:spLocks noChangeArrowheads="1"/>
          </p:cNvSpPr>
          <p:nvPr/>
        </p:nvSpPr>
        <p:spPr bwMode="auto">
          <a:xfrm>
            <a:off x="4800600" y="838200"/>
            <a:ext cx="2819400" cy="5035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b="1"/>
              <a:t>Правильная посадка за компьютером.</a:t>
            </a:r>
          </a:p>
          <a:p>
            <a:pPr marL="342900" indent="-342900"/>
            <a:r>
              <a:rPr lang="ru-RU"/>
              <a:t>1. Сядьте прямо.</a:t>
            </a:r>
          </a:p>
          <a:p>
            <a:pPr marL="342900" indent="-342900"/>
            <a:r>
              <a:rPr lang="ru-RU"/>
              <a:t>2. Спину держите ровно.</a:t>
            </a:r>
          </a:p>
          <a:p>
            <a:pPr marL="342900" indent="-342900"/>
            <a:r>
              <a:rPr lang="ru-RU"/>
              <a:t>3.Ноги не скрещивайте.      </a:t>
            </a:r>
          </a:p>
          <a:p>
            <a:pPr marL="342900" indent="-342900"/>
            <a:r>
              <a:rPr lang="ru-RU"/>
              <a:t>4. Поясница слегка выгнута.</a:t>
            </a:r>
          </a:p>
          <a:p>
            <a:pPr marL="342900" indent="-342900"/>
            <a:r>
              <a:rPr lang="ru-RU"/>
              <a:t>5. Расслабьте корпус и ноги. </a:t>
            </a:r>
          </a:p>
          <a:p>
            <a:pPr marL="342900" indent="-342900"/>
            <a:r>
              <a:rPr lang="ru-RU"/>
              <a:t>6. Расслабьте плечи, руки расслабленно положите на стол (или клавиатуру), расслабьте пальцы.</a:t>
            </a:r>
          </a:p>
          <a:p>
            <a:pPr marL="342900" indent="-342900"/>
            <a:r>
              <a:rPr lang="ru-RU"/>
              <a:t>7. Клавиатуру поместите ниже локтей. Голову держите прямо.</a:t>
            </a:r>
            <a:endParaRPr lang="ru-RU">
              <a:latin typeface="Times New Roman" pitchFamily="18" charset="0"/>
            </a:endParaRPr>
          </a:p>
          <a:p>
            <a:pPr marL="342900" indent="-342900" algn="ctr"/>
            <a:r>
              <a:rPr lang="ru-RU" b="1">
                <a:latin typeface="Times New Roman" pitchFamily="18" charset="0"/>
              </a:rPr>
              <a:t>-1-</a:t>
            </a:r>
          </a:p>
        </p:txBody>
      </p:sp>
      <p:sp>
        <p:nvSpPr>
          <p:cNvPr id="10419" name="Rectangle 179"/>
          <p:cNvSpPr>
            <a:spLocks noChangeArrowheads="1"/>
          </p:cNvSpPr>
          <p:nvPr/>
        </p:nvSpPr>
        <p:spPr bwMode="auto">
          <a:xfrm>
            <a:off x="4800600" y="838200"/>
            <a:ext cx="2819400" cy="5119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Правило первое:</a:t>
            </a:r>
            <a:r>
              <a:rPr lang="ru-RU" sz="2400" b="1"/>
              <a:t> перед работой за компьютером обязательно сделай разминку.</a:t>
            </a:r>
            <a:endParaRPr lang="ru-RU" sz="2400" b="1"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sz="2400" b="1"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b="1"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b="1">
              <a:latin typeface="Times New Roman" pitchFamily="18" charset="0"/>
            </a:endParaRPr>
          </a:p>
          <a:p>
            <a:pPr algn="ctr"/>
            <a:endParaRPr lang="ru-RU" b="1">
              <a:latin typeface="Times New Roman" pitchFamily="18" charset="0"/>
            </a:endParaRPr>
          </a:p>
          <a:p>
            <a:pPr algn="ctr"/>
            <a:endParaRPr lang="ru-RU" b="1">
              <a:latin typeface="Times New Roman" pitchFamily="18" charset="0"/>
            </a:endParaRPr>
          </a:p>
          <a:p>
            <a:pPr algn="ctr"/>
            <a:endParaRPr lang="ru-RU" b="1">
              <a:latin typeface="Times New Roman" pitchFamily="18" charset="0"/>
            </a:endParaRPr>
          </a:p>
          <a:p>
            <a:pPr algn="ctr"/>
            <a:r>
              <a:rPr lang="ru-RU" b="1">
                <a:latin typeface="Times New Roman" pitchFamily="18" charset="0"/>
              </a:rPr>
              <a:t>-2-</a:t>
            </a:r>
          </a:p>
        </p:txBody>
      </p:sp>
      <p:sp>
        <p:nvSpPr>
          <p:cNvPr id="10420" name="Rectangle 180"/>
          <p:cNvSpPr>
            <a:spLocks noChangeArrowheads="1"/>
          </p:cNvSpPr>
          <p:nvPr/>
        </p:nvSpPr>
        <p:spPr bwMode="auto">
          <a:xfrm>
            <a:off x="4800600" y="838200"/>
            <a:ext cx="2895600" cy="5116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/>
          </a:p>
          <a:p>
            <a:pPr algn="ctr"/>
            <a:endParaRPr lang="ru-RU" sz="2400" b="1"/>
          </a:p>
          <a:p>
            <a:pPr algn="ctr"/>
            <a:endParaRPr lang="ru-RU" sz="2400" b="1"/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Правило второе:</a:t>
            </a:r>
            <a:r>
              <a:rPr lang="ru-RU" sz="2400" b="1"/>
              <a:t> когда работаешь - сиди расслабленно</a:t>
            </a:r>
          </a:p>
          <a:p>
            <a:pPr algn="ctr"/>
            <a:endParaRPr lang="ru-RU" sz="2400" b="1"/>
          </a:p>
          <a:p>
            <a:pPr algn="ctr"/>
            <a:endParaRPr lang="ru-RU" sz="2400" b="1"/>
          </a:p>
          <a:p>
            <a:pPr algn="ctr"/>
            <a:endParaRPr lang="ru-RU" sz="2400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r>
              <a:rPr lang="ru-RU" b="1">
                <a:latin typeface="Times New Roman" pitchFamily="18" charset="0"/>
              </a:rPr>
              <a:t>-3-</a:t>
            </a:r>
          </a:p>
        </p:txBody>
      </p:sp>
      <p:sp>
        <p:nvSpPr>
          <p:cNvPr id="10421" name="Rectangle 181"/>
          <p:cNvSpPr>
            <a:spLocks noChangeArrowheads="1"/>
          </p:cNvSpPr>
          <p:nvPr/>
        </p:nvSpPr>
        <p:spPr bwMode="auto">
          <a:xfrm>
            <a:off x="4800600" y="838200"/>
            <a:ext cx="2895600" cy="5026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Правило третье:</a:t>
            </a:r>
            <a:r>
              <a:rPr lang="ru-RU" sz="2400" b="1"/>
              <a:t> чаще меняй позу, делай перерыв в работе</a:t>
            </a:r>
            <a:endParaRPr lang="ru-RU" sz="2400" b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ru-RU" sz="2400" b="1">
              <a:solidFill>
                <a:srgbClr val="660033"/>
              </a:solidFill>
              <a:latin typeface="Times New Roman" pitchFamily="18" charset="0"/>
            </a:endParaRPr>
          </a:p>
          <a:p>
            <a:pPr algn="ctr"/>
            <a:endParaRPr lang="ru-RU" sz="2400" b="1">
              <a:solidFill>
                <a:srgbClr val="660033"/>
              </a:solidFill>
              <a:latin typeface="Times New Roman" pitchFamily="18" charset="0"/>
            </a:endParaRPr>
          </a:p>
          <a:p>
            <a:pPr algn="ctr"/>
            <a:endParaRPr lang="ru-RU" b="1">
              <a:solidFill>
                <a:srgbClr val="660033"/>
              </a:solidFill>
              <a:latin typeface="Times New Roman" pitchFamily="18" charset="0"/>
            </a:endParaRPr>
          </a:p>
          <a:p>
            <a:pPr algn="ctr"/>
            <a:endParaRPr lang="ru-RU" b="1">
              <a:solidFill>
                <a:srgbClr val="660033"/>
              </a:solidFill>
              <a:latin typeface="Times New Roman" pitchFamily="18" charset="0"/>
            </a:endParaRPr>
          </a:p>
          <a:p>
            <a:pPr algn="ctr"/>
            <a:endParaRPr lang="ru-RU" b="1">
              <a:solidFill>
                <a:srgbClr val="660033"/>
              </a:solidFill>
              <a:latin typeface="Times New Roman" pitchFamily="18" charset="0"/>
            </a:endParaRPr>
          </a:p>
          <a:p>
            <a:pPr algn="ctr"/>
            <a:endParaRPr lang="ru-RU" b="1">
              <a:solidFill>
                <a:srgbClr val="660033"/>
              </a:solidFill>
              <a:latin typeface="Times New Roman" pitchFamily="18" charset="0"/>
            </a:endParaRPr>
          </a:p>
          <a:p>
            <a:pPr algn="ctr"/>
            <a:endParaRPr lang="ru-RU" b="1">
              <a:solidFill>
                <a:srgbClr val="660033"/>
              </a:solidFill>
              <a:latin typeface="Times New Roman" pitchFamily="18" charset="0"/>
            </a:endParaRPr>
          </a:p>
          <a:p>
            <a:pPr algn="ctr"/>
            <a:r>
              <a:rPr lang="ru-RU" b="1">
                <a:latin typeface="Times New Roman" pitchFamily="18" charset="0"/>
              </a:rPr>
              <a:t>-4-</a:t>
            </a:r>
          </a:p>
        </p:txBody>
      </p:sp>
      <p:sp>
        <p:nvSpPr>
          <p:cNvPr id="10422" name="Rectangle 182"/>
          <p:cNvSpPr>
            <a:spLocks noChangeArrowheads="1"/>
          </p:cNvSpPr>
          <p:nvPr/>
        </p:nvSpPr>
        <p:spPr bwMode="auto">
          <a:xfrm>
            <a:off x="4800600" y="838200"/>
            <a:ext cx="2895600" cy="5119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Правило четвертое:</a:t>
            </a:r>
            <a:r>
              <a:rPr lang="ru-RU" sz="2400" b="1"/>
              <a:t> пальцы должны быть легкими и расслабленными</a:t>
            </a:r>
            <a:endParaRPr lang="ru-RU" sz="2400" b="1">
              <a:solidFill>
                <a:srgbClr val="0000FF"/>
              </a:solidFill>
            </a:endParaRPr>
          </a:p>
          <a:p>
            <a:pPr algn="r">
              <a:buFontTx/>
              <a:buChar char="•"/>
            </a:pPr>
            <a:endParaRPr lang="ru-RU" b="1"/>
          </a:p>
          <a:p>
            <a:pPr algn="r"/>
            <a:endParaRPr lang="ru-RU" b="1">
              <a:solidFill>
                <a:srgbClr val="008000"/>
              </a:solidFill>
              <a:latin typeface="Times New Roman" pitchFamily="18" charset="0"/>
            </a:endParaRPr>
          </a:p>
          <a:p>
            <a:pPr algn="r"/>
            <a:endParaRPr lang="ru-RU" b="1">
              <a:solidFill>
                <a:srgbClr val="008000"/>
              </a:solidFill>
              <a:latin typeface="Times New Roman" pitchFamily="18" charset="0"/>
            </a:endParaRPr>
          </a:p>
          <a:p>
            <a:pPr algn="r"/>
            <a:endParaRPr lang="ru-RU" b="1">
              <a:solidFill>
                <a:srgbClr val="008000"/>
              </a:solidFill>
              <a:latin typeface="Times New Roman" pitchFamily="18" charset="0"/>
            </a:endParaRPr>
          </a:p>
          <a:p>
            <a:pPr algn="r"/>
            <a:endParaRPr lang="ru-RU" b="1">
              <a:solidFill>
                <a:srgbClr val="008000"/>
              </a:solidFill>
              <a:latin typeface="Times New Roman" pitchFamily="18" charset="0"/>
            </a:endParaRPr>
          </a:p>
          <a:p>
            <a:pPr algn="r"/>
            <a:endParaRPr lang="ru-RU" b="1">
              <a:solidFill>
                <a:srgbClr val="008000"/>
              </a:solidFill>
              <a:latin typeface="Times New Roman" pitchFamily="18" charset="0"/>
            </a:endParaRPr>
          </a:p>
          <a:p>
            <a:pPr algn="r"/>
            <a:endParaRPr lang="ru-RU" b="1">
              <a:solidFill>
                <a:srgbClr val="008000"/>
              </a:solidFill>
              <a:latin typeface="Times New Roman" pitchFamily="18" charset="0"/>
            </a:endParaRPr>
          </a:p>
          <a:p>
            <a:pPr algn="r">
              <a:buFontTx/>
              <a:buChar char="•"/>
            </a:pPr>
            <a:endParaRPr lang="ru-RU" b="1">
              <a:solidFill>
                <a:srgbClr val="008000"/>
              </a:solidFill>
              <a:latin typeface="Times New Roman" pitchFamily="18" charset="0"/>
            </a:endParaRPr>
          </a:p>
          <a:p>
            <a:pPr algn="ctr"/>
            <a:r>
              <a:rPr lang="ru-RU" b="1">
                <a:latin typeface="Times New Roman" pitchFamily="18" charset="0"/>
              </a:rPr>
              <a:t>-5-</a:t>
            </a:r>
          </a:p>
        </p:txBody>
      </p:sp>
      <p:sp>
        <p:nvSpPr>
          <p:cNvPr id="10423" name="Rectangle 183"/>
          <p:cNvSpPr>
            <a:spLocks noChangeArrowheads="1"/>
          </p:cNvSpPr>
          <p:nvPr/>
        </p:nvSpPr>
        <p:spPr bwMode="auto">
          <a:xfrm>
            <a:off x="4800600" y="838200"/>
            <a:ext cx="2819400" cy="5113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Правило пятое:</a:t>
            </a:r>
            <a:r>
              <a:rPr lang="ru-RU" sz="2400" b="1"/>
              <a:t> заботься о зрении при работе на компьютере.</a:t>
            </a:r>
          </a:p>
          <a:p>
            <a:pPr algn="ctr"/>
            <a:endParaRPr lang="ru-RU" sz="2400" b="1"/>
          </a:p>
          <a:p>
            <a:pPr algn="ctr"/>
            <a:endParaRPr lang="ru-RU" sz="2400" b="1"/>
          </a:p>
          <a:p>
            <a:pPr algn="ctr"/>
            <a:endParaRPr lang="ru-RU" sz="2400" b="1"/>
          </a:p>
          <a:p>
            <a:pPr algn="ctr"/>
            <a:endParaRPr lang="ru-RU" sz="2400" b="1"/>
          </a:p>
          <a:p>
            <a:pPr algn="ctr"/>
            <a:endParaRPr lang="ru-RU" sz="2400" b="1">
              <a:solidFill>
                <a:srgbClr val="660066"/>
              </a:solidFill>
              <a:latin typeface="Times New Roman" pitchFamily="18" charset="0"/>
            </a:endParaRPr>
          </a:p>
          <a:p>
            <a:pPr algn="ctr"/>
            <a:r>
              <a:rPr lang="ru-RU" b="1">
                <a:solidFill>
                  <a:srgbClr val="660066"/>
                </a:solidFill>
                <a:latin typeface="Times New Roman" pitchFamily="18" charset="0"/>
              </a:rPr>
              <a:t>-6-</a:t>
            </a:r>
          </a:p>
        </p:txBody>
      </p:sp>
      <p:sp>
        <p:nvSpPr>
          <p:cNvPr id="10424" name="Rectangle 184"/>
          <p:cNvSpPr>
            <a:spLocks noChangeArrowheads="1"/>
          </p:cNvSpPr>
          <p:nvPr/>
        </p:nvSpPr>
        <p:spPr bwMode="auto">
          <a:xfrm>
            <a:off x="4800600" y="914400"/>
            <a:ext cx="2819400" cy="5210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endParaRPr lang="ru-RU" sz="2400" b="1">
              <a:solidFill>
                <a:srgbClr val="FF0000"/>
              </a:solidFill>
            </a:endParaRP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Правило шестое:</a:t>
            </a:r>
            <a:r>
              <a:rPr lang="ru-RU" sz="2400" b="1"/>
              <a:t> закончил занятие – сделай разминку.</a:t>
            </a:r>
            <a:endParaRPr lang="ru-RU" sz="2400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sz="2400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sz="2400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>
              <a:buFontTx/>
              <a:buChar char="•"/>
            </a:pPr>
            <a:endParaRPr lang="ru-RU" b="1">
              <a:solidFill>
                <a:schemeClr val="accent2"/>
              </a:solidFill>
              <a:latin typeface="Times New Roman" pitchFamily="18" charset="0"/>
            </a:endParaRPr>
          </a:p>
          <a:p>
            <a:pPr algn="ctr"/>
            <a:endParaRPr lang="ru-RU" b="1">
              <a:latin typeface="Times New Roman" pitchFamily="18" charset="0"/>
            </a:endParaRPr>
          </a:p>
          <a:p>
            <a:pPr algn="ctr"/>
            <a:r>
              <a:rPr lang="ru-RU" b="1">
                <a:latin typeface="Times New Roman" pitchFamily="18" charset="0"/>
              </a:rPr>
              <a:t>-7-</a:t>
            </a:r>
          </a:p>
        </p:txBody>
      </p:sp>
      <p:sp>
        <p:nvSpPr>
          <p:cNvPr id="10425" name="AutoShape 185"/>
          <p:cNvSpPr>
            <a:spLocks noChangeArrowheads="1"/>
          </p:cNvSpPr>
          <p:nvPr/>
        </p:nvSpPr>
        <p:spPr bwMode="auto">
          <a:xfrm>
            <a:off x="0" y="914400"/>
            <a:ext cx="4572000" cy="2743200"/>
          </a:xfrm>
          <a:prstGeom prst="cloudCallout">
            <a:avLst>
              <a:gd name="adj1" fmla="val 17917"/>
              <a:gd name="adj2" fmla="val 6209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2000" b="1">
                <a:solidFill>
                  <a:srgbClr val="000099"/>
                </a:solidFill>
              </a:rPr>
              <a:t>6 – 7 лет – 10 минут</a:t>
            </a:r>
          </a:p>
          <a:p>
            <a:r>
              <a:rPr lang="ru-RU" sz="2000" b="1">
                <a:solidFill>
                  <a:srgbClr val="000099"/>
                </a:solidFill>
              </a:rPr>
              <a:t>2-3 класс - 15 минут;</a:t>
            </a:r>
          </a:p>
          <a:p>
            <a:r>
              <a:rPr lang="ru-RU" sz="2000" b="1">
                <a:solidFill>
                  <a:srgbClr val="000099"/>
                </a:solidFill>
              </a:rPr>
              <a:t>4-6 класс - 20 минут;</a:t>
            </a:r>
          </a:p>
          <a:p>
            <a:r>
              <a:rPr lang="ru-RU" sz="2000" b="1">
                <a:solidFill>
                  <a:srgbClr val="000099"/>
                </a:solidFill>
              </a:rPr>
              <a:t>8-9 класс - 25 минут;</a:t>
            </a:r>
          </a:p>
          <a:p>
            <a:r>
              <a:rPr lang="ru-RU" sz="2000" b="1">
                <a:solidFill>
                  <a:srgbClr val="000099"/>
                </a:solidFill>
              </a:rPr>
              <a:t>10-11 класс - 30 минут.</a:t>
            </a:r>
          </a:p>
        </p:txBody>
      </p:sp>
      <p:sp>
        <p:nvSpPr>
          <p:cNvPr id="10428" name="AutoShape 188"/>
          <p:cNvSpPr>
            <a:spLocks noChangeArrowheads="1"/>
          </p:cNvSpPr>
          <p:nvPr/>
        </p:nvSpPr>
        <p:spPr bwMode="auto">
          <a:xfrm>
            <a:off x="-304800" y="838200"/>
            <a:ext cx="5105400" cy="3124200"/>
          </a:xfrm>
          <a:prstGeom prst="cloudCallout">
            <a:avLst>
              <a:gd name="adj1" fmla="val 16106"/>
              <a:gd name="adj2" fmla="val 10875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>
                <a:solidFill>
                  <a:srgbClr val="9900CC"/>
                </a:solidFill>
              </a:rPr>
              <a:t>Освещение рабочего места.</a:t>
            </a:r>
          </a:p>
          <a:p>
            <a:pPr algn="ctr">
              <a:buFontTx/>
              <a:buChar char="•"/>
            </a:pPr>
            <a:r>
              <a:rPr lang="ru-RU">
                <a:solidFill>
                  <a:srgbClr val="9900CC"/>
                </a:solidFill>
              </a:rPr>
              <a:t> Питание для глаз – черника, смородина, морковь, печень трески, зелень, шиповник, клюква.</a:t>
            </a:r>
          </a:p>
          <a:p>
            <a:pPr algn="ctr">
              <a:buFontTx/>
              <a:buChar char="•"/>
            </a:pPr>
            <a:r>
              <a:rPr lang="ru-RU">
                <a:solidFill>
                  <a:srgbClr val="9900CC"/>
                </a:solidFill>
              </a:rPr>
              <a:t> Гимнастика для глаз.</a:t>
            </a:r>
          </a:p>
          <a:p>
            <a:pPr algn="ctr"/>
            <a:endParaRPr lang="ru-RU">
              <a:solidFill>
                <a:srgbClr val="99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0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10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18" grpId="0" animBg="1"/>
      <p:bldP spid="10419" grpId="0" animBg="1"/>
      <p:bldP spid="10420" grpId="0" animBg="1"/>
      <p:bldP spid="10421" grpId="0" animBg="1"/>
      <p:bldP spid="10422" grpId="0" animBg="1"/>
      <p:bldP spid="10423" grpId="0" animBg="1"/>
      <p:bldP spid="10424" grpId="0" animBg="1"/>
      <p:bldP spid="10425" grpId="0" animBg="1"/>
      <p:bldP spid="10425" grpId="1" animBg="1"/>
      <p:bldP spid="10428" grpId="0" animBg="1"/>
      <p:bldP spid="1042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609600"/>
            <a:ext cx="31273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5800" y="3657600"/>
            <a:ext cx="2971800" cy="1600200"/>
          </a:xfrm>
          <a:prstGeom prst="upArrowCallout">
            <a:avLst>
              <a:gd name="adj1" fmla="val 46429"/>
              <a:gd name="adj2" fmla="val 46429"/>
              <a:gd name="adj3" fmla="val 16667"/>
              <a:gd name="adj4" fmla="val 66667"/>
            </a:avLst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FF"/>
                </a:solidFill>
              </a:rPr>
              <a:t>Синдром </a:t>
            </a:r>
          </a:p>
          <a:p>
            <a:pPr algn="ctr"/>
            <a:r>
              <a:rPr lang="ru-RU" sz="2400" b="1">
                <a:solidFill>
                  <a:srgbClr val="0000FF"/>
                </a:solidFill>
              </a:rPr>
              <a:t>компьютерного </a:t>
            </a:r>
          </a:p>
          <a:p>
            <a:pPr algn="ctr"/>
            <a:r>
              <a:rPr lang="ru-RU" sz="2400" b="1">
                <a:solidFill>
                  <a:srgbClr val="0000FF"/>
                </a:solidFill>
              </a:rPr>
              <a:t>стресса</a:t>
            </a:r>
          </a:p>
        </p:txBody>
      </p:sp>
      <p:sp>
        <p:nvSpPr>
          <p:cNvPr id="19459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29200" y="3733800"/>
            <a:ext cx="2971800" cy="1600200"/>
          </a:xfrm>
          <a:prstGeom prst="upArrowCallout">
            <a:avLst>
              <a:gd name="adj1" fmla="val 46429"/>
              <a:gd name="adj2" fmla="val 46429"/>
              <a:gd name="adj3" fmla="val 16667"/>
              <a:gd name="adj4" fmla="val 66667"/>
            </a:avLst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FF"/>
                </a:solidFill>
              </a:rPr>
              <a:t>Компьютерная </a:t>
            </a:r>
          </a:p>
          <a:p>
            <a:pPr algn="ctr"/>
            <a:r>
              <a:rPr lang="ru-RU" sz="2400" b="1">
                <a:solidFill>
                  <a:srgbClr val="0000FF"/>
                </a:solidFill>
              </a:rPr>
              <a:t>зависимость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ln w="38100"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008000"/>
                </a:solidFill>
                <a:latin typeface="Blackadder ITC" pitchFamily="82" charset="0"/>
              </a:rPr>
              <a:t>Синдром компьютерного стресса</a:t>
            </a:r>
            <a:r>
              <a:rPr lang="ru-RU" sz="4000" smtClean="0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Нарушение памяти, бессонница, ухудшение зрения, головные боли, хроническая усталость, депрессионное состояние, проблемы в общении</a:t>
            </a:r>
          </a:p>
        </p:txBody>
      </p:sp>
      <p:sp>
        <p:nvSpPr>
          <p:cNvPr id="20483" name="AutoShape 4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304800" y="6172200"/>
            <a:ext cx="360363" cy="360363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2286000" y="3886200"/>
            <a:ext cx="42291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Как противостоять?</a:t>
            </a: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228600" y="4716463"/>
            <a:ext cx="3810000" cy="2006600"/>
          </a:xfrm>
          <a:prstGeom prst="cloudCallout">
            <a:avLst>
              <a:gd name="adj1" fmla="val 34083"/>
              <a:gd name="adj2" fmla="val -63449"/>
            </a:avLst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/>
              <a:t>Переключить внимание.</a:t>
            </a:r>
          </a:p>
          <a:p>
            <a:pPr algn="ctr"/>
            <a:r>
              <a:rPr lang="ru-RU" sz="1600" b="1"/>
              <a:t>Общение с природой.</a:t>
            </a:r>
          </a:p>
          <a:p>
            <a:pPr algn="ctr"/>
            <a:r>
              <a:rPr lang="ru-RU" sz="1600" b="1"/>
              <a:t>Спорт, музыка.</a:t>
            </a:r>
          </a:p>
          <a:p>
            <a:pPr algn="ctr"/>
            <a:r>
              <a:rPr lang="ru-RU" sz="1600" b="1"/>
              <a:t>Настой трав.</a:t>
            </a: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5105400" y="4876800"/>
            <a:ext cx="3810000" cy="1630363"/>
          </a:xfrm>
          <a:prstGeom prst="cloudCallout">
            <a:avLst>
              <a:gd name="adj1" fmla="val -29708"/>
              <a:gd name="adj2" fmla="val -80282"/>
            </a:avLst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/>
              <a:t>Шиацу – точечный массаж.</a:t>
            </a:r>
          </a:p>
          <a:p>
            <a:pPr algn="ctr"/>
            <a:r>
              <a:rPr lang="ru-RU" sz="1600" b="1"/>
              <a:t>Антистрессовые напитки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1" grpId="0" animBg="1"/>
      <p:bldP spid="1639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609600" y="381000"/>
            <a:ext cx="7467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/>
                <a:cs typeface="Arial"/>
              </a:rPr>
              <a:t>компьютерная зависимость</a:t>
            </a:r>
          </a:p>
        </p:txBody>
      </p:sp>
      <p:sp>
        <p:nvSpPr>
          <p:cNvPr id="11267" name="Rectangle 3"/>
          <p:cNvSpPr>
            <a:spLocks noChangeAspect="1" noChangeArrowheads="1"/>
          </p:cNvSpPr>
          <p:nvPr/>
        </p:nvSpPr>
        <p:spPr bwMode="auto">
          <a:xfrm>
            <a:off x="228600" y="2057400"/>
            <a:ext cx="8534400" cy="4495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 typeface="Symbol" pitchFamily="18" charset="2"/>
              <a:buChar char=""/>
            </a:pPr>
            <a:r>
              <a:rPr lang="ru-RU" sz="2400">
                <a:solidFill>
                  <a:srgbClr val="000000"/>
                </a:solidFill>
              </a:rPr>
              <a:t>- </a:t>
            </a: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ест, пьет чай, готовит уроки у компьютера; </a:t>
            </a:r>
            <a:endParaRPr lang="ru-RU" sz="2400">
              <a:solidFill>
                <a:srgbClr val="000000"/>
              </a:solidFill>
            </a:endParaRPr>
          </a:p>
          <a:p>
            <a:pPr algn="ctr">
              <a:buFont typeface="Symbol" pitchFamily="18" charset="2"/>
              <a:buChar char=""/>
            </a:pPr>
            <a:r>
              <a:rPr lang="ru-RU" sz="2400">
                <a:solidFill>
                  <a:srgbClr val="000000"/>
                </a:solidFill>
              </a:rPr>
              <a:t>- </a:t>
            </a: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провел хотя бы одну ночь у компьютера; </a:t>
            </a:r>
            <a:endParaRPr lang="ru-RU" sz="2400">
              <a:solidFill>
                <a:srgbClr val="000000"/>
              </a:solidFill>
            </a:endParaRPr>
          </a:p>
          <a:p>
            <a:pPr algn="ctr">
              <a:buFont typeface="Symbol" pitchFamily="18" charset="2"/>
              <a:buChar char=""/>
            </a:pPr>
            <a:r>
              <a:rPr lang="ru-RU" sz="2400">
                <a:solidFill>
                  <a:srgbClr val="000000"/>
                </a:solidFill>
              </a:rPr>
              <a:t>- </a:t>
            </a: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прогулял школу – сидел за компьютером; </a:t>
            </a:r>
            <a:endParaRPr lang="ru-RU" sz="2400">
              <a:solidFill>
                <a:srgbClr val="000000"/>
              </a:solidFill>
            </a:endParaRPr>
          </a:p>
          <a:p>
            <a:pPr algn="ctr">
              <a:buFont typeface="Symbol" pitchFamily="18" charset="2"/>
              <a:buChar char=""/>
            </a:pPr>
            <a:r>
              <a:rPr lang="ru-RU" sz="2400">
                <a:solidFill>
                  <a:srgbClr val="000000"/>
                </a:solidFill>
              </a:rPr>
              <a:t>- </a:t>
            </a: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приходит домой и сразу садится за компьютер; </a:t>
            </a:r>
            <a:endParaRPr lang="ru-RU" sz="2400">
              <a:solidFill>
                <a:srgbClr val="000000"/>
              </a:solidFill>
            </a:endParaRPr>
          </a:p>
          <a:p>
            <a:pPr algn="ctr">
              <a:buFont typeface="Symbol" pitchFamily="18" charset="2"/>
              <a:buChar char=""/>
            </a:pPr>
            <a:r>
              <a:rPr lang="ru-RU" sz="2400">
                <a:solidFill>
                  <a:srgbClr val="000000"/>
                </a:solidFill>
              </a:rPr>
              <a:t>- </a:t>
            </a: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забыл поесть, почистить зубы (раньше такого не наблюдалось); </a:t>
            </a:r>
            <a:endParaRPr lang="ru-RU" sz="2400">
              <a:solidFill>
                <a:srgbClr val="000000"/>
              </a:solidFill>
            </a:endParaRPr>
          </a:p>
          <a:p>
            <a:pPr algn="ctr">
              <a:buFont typeface="Symbol" pitchFamily="18" charset="2"/>
              <a:buChar char=""/>
            </a:pPr>
            <a:r>
              <a:rPr lang="ru-RU" sz="2400">
                <a:solidFill>
                  <a:srgbClr val="000000"/>
                </a:solidFill>
              </a:rPr>
              <a:t>- </a:t>
            </a: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пребывает в плохом, раздраженном настроении, не может ничем заняться, если компьютер сломался; </a:t>
            </a:r>
            <a:endParaRPr lang="ru-RU" sz="2400">
              <a:solidFill>
                <a:srgbClr val="000000"/>
              </a:solidFill>
            </a:endParaRPr>
          </a:p>
          <a:p>
            <a:pPr algn="ctr">
              <a:buFont typeface="Symbol" pitchFamily="18" charset="2"/>
              <a:buChar char=""/>
            </a:pPr>
            <a:r>
              <a:rPr lang="ru-RU" sz="2400">
                <a:solidFill>
                  <a:srgbClr val="000000"/>
                </a:solidFill>
              </a:rPr>
              <a:t>- </a:t>
            </a: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конфликтует, угрожает, шантажирует в ответ на запрет сидеть за компьютером.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914400" y="914400"/>
            <a:ext cx="7467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/>
                <a:cs typeface="Arial"/>
              </a:rPr>
              <a:t>компьютерная зависимость</a:t>
            </a:r>
          </a:p>
        </p:txBody>
      </p:sp>
      <p:pic>
        <p:nvPicPr>
          <p:cNvPr id="22530" name="Picture 5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819400"/>
            <a:ext cx="26384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6" descr="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905000"/>
            <a:ext cx="2519363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WordArt 7"/>
          <p:cNvSpPr>
            <a:spLocks noChangeArrowheads="1" noChangeShapeType="1" noTextEdit="1"/>
          </p:cNvSpPr>
          <p:nvPr/>
        </p:nvSpPr>
        <p:spPr bwMode="auto">
          <a:xfrm>
            <a:off x="609600" y="5638800"/>
            <a:ext cx="2428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сетеголизм</a:t>
            </a:r>
          </a:p>
        </p:txBody>
      </p:sp>
      <p:sp>
        <p:nvSpPr>
          <p:cNvPr id="22533" name="WordArt 8"/>
          <p:cNvSpPr>
            <a:spLocks noChangeArrowheads="1" noChangeShapeType="1" noTextEdit="1"/>
          </p:cNvSpPr>
          <p:nvPr/>
        </p:nvSpPr>
        <p:spPr bwMode="auto">
          <a:xfrm>
            <a:off x="5410200" y="5410200"/>
            <a:ext cx="325755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кибераддикция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00FF"/>
                </a:solidFill>
              </a:rPr>
              <a:t>Сетеголизм – зависимость от Интернета</a:t>
            </a:r>
            <a:r>
              <a:rPr lang="ru-RU" sz="4000" smtClean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 </a:t>
            </a:r>
          </a:p>
          <a:p>
            <a:pPr eaLnBrk="1" hangingPunct="1">
              <a:buFontTx/>
              <a:buNone/>
            </a:pPr>
            <a:r>
              <a:rPr lang="ru-RU" smtClean="0"/>
              <a:t>     </a:t>
            </a:r>
            <a:r>
              <a:rPr lang="ru-RU" smtClean="0">
                <a:solidFill>
                  <a:srgbClr val="FF6600"/>
                </a:solidFill>
              </a:rPr>
              <a:t>Самоизоляция, потеря внутренних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6600"/>
                </a:solidFill>
              </a:rPr>
              <a:t>ориентиров, неуравновешенность,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6600"/>
                </a:solidFill>
              </a:rPr>
              <a:t>рассеянность, неряшливость, огромные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6600"/>
                </a:solidFill>
              </a:rPr>
              <a:t>расходы за услуги провайдеров.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FF6600"/>
                </a:solidFill>
              </a:rPr>
              <a:t>      </a:t>
            </a:r>
          </a:p>
        </p:txBody>
      </p:sp>
      <p:pic>
        <p:nvPicPr>
          <p:cNvPr id="23555" name="Picture 4" descr="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343400"/>
            <a:ext cx="21590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AutoShape 5">
            <a:hlinkClick r:id="rId3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304800" y="6096000"/>
            <a:ext cx="360363" cy="360363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399</Words>
  <Application>Microsoft Office PowerPoint</Application>
  <PresentationFormat>Экран (4:3)</PresentationFormat>
  <Paragraphs>156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Wingdings</vt:lpstr>
      <vt:lpstr>Arial Unicode MS</vt:lpstr>
      <vt:lpstr>Times New Roman</vt:lpstr>
      <vt:lpstr>Blackadder ITC</vt:lpstr>
      <vt:lpstr>Symbol</vt:lpstr>
      <vt:lpstr>1_Оформление по умолчанию</vt:lpstr>
      <vt:lpstr>Слайд 1</vt:lpstr>
      <vt:lpstr>Слайд 2</vt:lpstr>
      <vt:lpstr>Слайд 3</vt:lpstr>
      <vt:lpstr>Слайд 4</vt:lpstr>
      <vt:lpstr>Слайд 5</vt:lpstr>
      <vt:lpstr>Синдром компьютерного стресса </vt:lpstr>
      <vt:lpstr>Слайд 7</vt:lpstr>
      <vt:lpstr>Слайд 8</vt:lpstr>
      <vt:lpstr>Сетеголизм – зависимость от Интернета </vt:lpstr>
      <vt:lpstr>Кибераддикция – психологическая зависимость от компьютерных игр</vt:lpstr>
      <vt:lpstr>Кибераддикция – психологическая зависимость от компьютерных игр</vt:lpstr>
      <vt:lpstr>Предотвращение развития зависимости от компьютера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11</cp:revision>
  <cp:lastPrinted>1601-01-01T00:00:00Z</cp:lastPrinted>
  <dcterms:created xsi:type="dcterms:W3CDTF">1601-01-01T00:00:00Z</dcterms:created>
  <dcterms:modified xsi:type="dcterms:W3CDTF">2020-04-16T20:07:15Z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