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327" r:id="rId3"/>
    <p:sldId id="257" r:id="rId4"/>
    <p:sldId id="258" r:id="rId5"/>
    <p:sldId id="259" r:id="rId6"/>
    <p:sldId id="261" r:id="rId7"/>
    <p:sldId id="262" r:id="rId8"/>
    <p:sldId id="309" r:id="rId9"/>
    <p:sldId id="264" r:id="rId10"/>
    <p:sldId id="317" r:id="rId11"/>
    <p:sldId id="318" r:id="rId12"/>
    <p:sldId id="285" r:id="rId13"/>
    <p:sldId id="286" r:id="rId14"/>
    <p:sldId id="319" r:id="rId15"/>
    <p:sldId id="324" r:id="rId16"/>
    <p:sldId id="328" r:id="rId17"/>
    <p:sldId id="329" r:id="rId18"/>
    <p:sldId id="331" r:id="rId19"/>
    <p:sldId id="316" r:id="rId20"/>
    <p:sldId id="314" r:id="rId21"/>
    <p:sldId id="267" r:id="rId22"/>
    <p:sldId id="268" r:id="rId23"/>
    <p:sldId id="281" r:id="rId24"/>
    <p:sldId id="310" r:id="rId25"/>
    <p:sldId id="311" r:id="rId26"/>
    <p:sldId id="312" r:id="rId27"/>
    <p:sldId id="321" r:id="rId28"/>
    <p:sldId id="322" r:id="rId29"/>
    <p:sldId id="282" r:id="rId30"/>
    <p:sldId id="326" r:id="rId31"/>
    <p:sldId id="332" r:id="rId32"/>
    <p:sldId id="333" r:id="rId33"/>
    <p:sldId id="275" r:id="rId34"/>
    <p:sldId id="334" r:id="rId35"/>
    <p:sldId id="336" r:id="rId36"/>
    <p:sldId id="335" r:id="rId37"/>
    <p:sldId id="320" r:id="rId38"/>
    <p:sldId id="323" r:id="rId39"/>
    <p:sldId id="337" r:id="rId40"/>
    <p:sldId id="330" r:id="rId41"/>
    <p:sldId id="279" r:id="rId42"/>
    <p:sldId id="338" r:id="rId43"/>
    <p:sldId id="339" r:id="rId44"/>
    <p:sldId id="280" r:id="rId45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95" autoAdjust="0"/>
  </p:normalViewPr>
  <p:slideViewPr>
    <p:cSldViewPr>
      <p:cViewPr varScale="1">
        <p:scale>
          <a:sx n="66" d="100"/>
          <a:sy n="66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E531E1-AE00-46F7-9D4A-5D27B260D8FC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001548-7377-443B-89D9-0879D2BFC00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14D09-476C-4C65-8B3A-33525734FAA4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5BED3-3618-4A5A-998C-02A2425C787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6757A-4490-4110-9FBC-7472BA52D830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0D1DB-B4D9-4D63-A8EA-F29FE1A0245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85FC7-9E14-47B6-992F-9F77AB213877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21D74-E499-4193-B206-8766A09EE09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0AACC-D99F-4E28-95EE-4D96BB7BB50E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5BA3-28E4-4F29-9066-EF865857FF0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9C00C-64DB-4353-ACC4-0EFEB02D7DCD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87549-8ACF-4CC1-9144-B9E34EB2F6B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5C09C-04A1-40E0-A5BB-C271BD3A1E68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FE9A7-8960-4E73-9054-0462785BC9F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F88A-6726-490F-98BD-51C055F7EB95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67465-B887-4113-AD4A-1A25FAAB671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8E73C-387D-4ADA-9844-A18A98DB79CA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967F8-503E-413F-A1EB-75F7F0F23B5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D16D-F0A8-4A14-B3EA-7800F04EAF61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F578-3779-4A97-A05A-235C1AE8DE7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630D4-5D86-47D9-B3A8-526BE65B1744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619DC-CAA1-4877-996E-C01A4996BD9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9C356-4FDD-4746-A8A0-8202EAE6F53F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69AF-A057-44DB-BD40-FDA43D57A77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B2392439-2B39-40D7-AB69-248F91C175E5}" type="datetimeFigureOut">
              <a:rPr lang="uk-UA"/>
              <a:pPr>
                <a:defRPr/>
              </a:pPr>
              <a:t>16.04.2020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691E21D7-ED34-4CF2-9AB5-6D5DC6D29D0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260350"/>
            <a:ext cx="8569325" cy="17287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sz="4800" i="1" smtClean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РАСТИТЕЛЬНЫЙ МИР  </a:t>
            </a:r>
            <a:br>
              <a:rPr lang="uk-UA" sz="4800" i="1" smtClean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800" i="1" smtClean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ДОНБАССА</a:t>
            </a:r>
            <a:endParaRPr lang="uk-UA" sz="2000" i="1" smtClean="0">
              <a:effectLst>
                <a:outerShdw blurRad="38100" dist="38100" dir="2700000" algn="tl">
                  <a:srgbClr val="24285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375025"/>
            <a:ext cx="6172200" cy="685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uk-UA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78138"/>
            <a:ext cx="43211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130425"/>
            <a:ext cx="424815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724400"/>
            <a:ext cx="7543800" cy="17287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Ков</a:t>
            </a:r>
            <a:r>
              <a:rPr lang="ru-RU" sz="2400" dirty="0"/>
              <a:t>ы</a:t>
            </a:r>
            <a:r>
              <a:rPr lang="ru-RU" sz="2400" dirty="0" smtClean="0"/>
              <a:t>ль узколистный</a:t>
            </a:r>
            <a:r>
              <a:rPr lang="ru-RU" sz="2400" dirty="0"/>
              <a:t>, или Ковыль </a:t>
            </a:r>
            <a:r>
              <a:rPr lang="ru-RU" sz="2400" dirty="0" err="1" smtClean="0"/>
              <a:t>длиннолистный</a:t>
            </a:r>
            <a:r>
              <a:rPr lang="ru-RU" sz="2400" dirty="0" smtClean="0"/>
              <a:t>, </a:t>
            </a:r>
            <a:r>
              <a:rPr lang="ru-RU" sz="2400" dirty="0" err="1" smtClean="0"/>
              <a:t>тырса</a:t>
            </a:r>
            <a:r>
              <a:rPr lang="ru-RU" sz="2400" dirty="0" smtClean="0"/>
              <a:t>. Редчайший вид, </a:t>
            </a:r>
            <a:r>
              <a:rPr lang="ru-RU" sz="2400" dirty="0" err="1" smtClean="0"/>
              <a:t>произростает</a:t>
            </a:r>
            <a:r>
              <a:rPr lang="ru-RU" sz="2400" dirty="0" smtClean="0"/>
              <a:t> в </a:t>
            </a:r>
            <a:r>
              <a:rPr lang="ru-RU" sz="2400" dirty="0" err="1" smtClean="0"/>
              <a:t>Провальской</a:t>
            </a:r>
            <a:r>
              <a:rPr lang="ru-RU" sz="2400" dirty="0" smtClean="0"/>
              <a:t> степи на каменистых участках (Луганщина)</a:t>
            </a:r>
            <a:endParaRPr lang="uk-UA" sz="2400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3375"/>
            <a:ext cx="7705725" cy="40100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750" y="4508500"/>
            <a:ext cx="7781925" cy="20891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Ковыль </a:t>
            </a:r>
            <a:r>
              <a:rPr lang="ru-RU" sz="2400" dirty="0" smtClean="0"/>
              <a:t>Лессинга.  Произрастает</a:t>
            </a:r>
            <a:r>
              <a:rPr lang="en-US" sz="2400" dirty="0" smtClean="0"/>
              <a:t> </a:t>
            </a:r>
            <a:r>
              <a:rPr lang="ru-RU" sz="2400" smtClean="0"/>
              <a:t>в </a:t>
            </a:r>
            <a:r>
              <a:rPr lang="ru-RU" sz="2400" dirty="0"/>
              <a:t>степях, на травянистых и каменистых </a:t>
            </a:r>
            <a:r>
              <a:rPr lang="ru-RU" sz="2400" dirty="0" smtClean="0"/>
              <a:t>склонах, обычно </a:t>
            </a:r>
            <a:r>
              <a:rPr lang="ru-RU" sz="2400" dirty="0"/>
              <a:t>во всех </a:t>
            </a:r>
            <a:r>
              <a:rPr lang="ru-RU" sz="2400" dirty="0" smtClean="0"/>
              <a:t>районах. Интересные </a:t>
            </a:r>
            <a:r>
              <a:rPr lang="ru-RU" sz="2400" dirty="0"/>
              <a:t>факты Латинское родовое название произошло от греч. </a:t>
            </a:r>
            <a:r>
              <a:rPr lang="ru-RU" sz="2400" dirty="0" err="1"/>
              <a:t>stupeion</a:t>
            </a:r>
            <a:r>
              <a:rPr lang="ru-RU" sz="2400" dirty="0"/>
              <a:t> – пакля. </a:t>
            </a:r>
            <a:r>
              <a:rPr lang="ru-RU" sz="2400" dirty="0" smtClean="0"/>
              <a:t>В </a:t>
            </a:r>
            <a:r>
              <a:rPr lang="ru-RU" sz="2400" dirty="0"/>
              <a:t>массе с лёгким фиолетовым оттенком.</a:t>
            </a:r>
            <a:endParaRPr lang="uk-UA" sz="24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3375"/>
            <a:ext cx="7777162" cy="40100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720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Ятрышник шлемоносный </a:t>
            </a:r>
            <a:r>
              <a:rPr lang="ru-RU" sz="2800" dirty="0"/>
              <a:t>(лат. </a:t>
            </a:r>
            <a:r>
              <a:rPr lang="ru-RU" sz="2800" dirty="0" err="1"/>
              <a:t>Órchis</a:t>
            </a:r>
            <a:r>
              <a:rPr lang="ru-RU" sz="2800" dirty="0"/>
              <a:t> </a:t>
            </a:r>
            <a:r>
              <a:rPr lang="ru-RU" sz="2800" dirty="0" err="1"/>
              <a:t>militáris</a:t>
            </a:r>
            <a:r>
              <a:rPr lang="ru-RU" sz="2800" dirty="0"/>
              <a:t>) — многолетнее травянистое растение, типовой вид рода Ятрышник (</a:t>
            </a:r>
            <a:r>
              <a:rPr lang="ru-RU" sz="2800" dirty="0" err="1"/>
              <a:t>Orchis</a:t>
            </a:r>
            <a:r>
              <a:rPr lang="ru-RU" sz="2800" dirty="0"/>
              <a:t>) семейства </a:t>
            </a:r>
            <a:r>
              <a:rPr lang="ru-RU" sz="2800" dirty="0" smtClean="0"/>
              <a:t>Орхидные. Донбасс. </a:t>
            </a:r>
            <a:endParaRPr lang="uk-UA" sz="2800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333375"/>
            <a:ext cx="7416800" cy="431958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5300663"/>
            <a:ext cx="7543800" cy="1223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    Костяника - реликт </a:t>
            </a:r>
            <a:r>
              <a:rPr lang="ru-RU" sz="2800" dirty="0"/>
              <a:t>ледниковой эпохи, Широко распространена в лесной </a:t>
            </a:r>
            <a:r>
              <a:rPr lang="ru-RU" sz="2800" dirty="0" smtClean="0"/>
              <a:t>зоне, встречается на Донбассе.</a:t>
            </a:r>
            <a:endParaRPr lang="uk-UA" sz="2800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260350"/>
            <a:ext cx="7272338" cy="468153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7922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vi-VN" sz="2400" dirty="0" smtClean="0"/>
              <a:t>Норичник меловой</a:t>
            </a:r>
            <a:r>
              <a:rPr lang="ru-RU" sz="2400" dirty="0" smtClean="0"/>
              <a:t> - реликтовый </a:t>
            </a:r>
            <a:r>
              <a:rPr lang="ru-RU" sz="2400" dirty="0"/>
              <a:t>вид, </a:t>
            </a:r>
            <a:r>
              <a:rPr lang="ru-RU" sz="2400" dirty="0" err="1"/>
              <a:t>донецко</a:t>
            </a:r>
            <a:r>
              <a:rPr lang="ru-RU" sz="2400" dirty="0"/>
              <a:t>-донской эндемик. Произрастает на </a:t>
            </a:r>
            <a:r>
              <a:rPr lang="ru-RU" sz="2400" dirty="0" smtClean="0"/>
              <a:t>Донбассе </a:t>
            </a:r>
            <a:r>
              <a:rPr lang="ru-RU" sz="2400" dirty="0"/>
              <a:t>в бассейне Северского Донца. Предпочитает расти на меловых склонах, обнажениях и осыпях, по степным балкам, оврагам.</a:t>
            </a:r>
            <a:endParaRPr lang="uk-UA" sz="2400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476250"/>
            <a:ext cx="7561262" cy="40322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188" y="4724400"/>
            <a:ext cx="7543800" cy="15636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vi-VN" sz="2400" dirty="0" smtClean="0"/>
              <a:t>Льнянка меловая </a:t>
            </a:r>
            <a:r>
              <a:rPr lang="uk-UA" sz="2400" dirty="0" smtClean="0"/>
              <a:t> - </a:t>
            </a:r>
            <a:r>
              <a:rPr lang="uk-UA" sz="2400" dirty="0" err="1" smtClean="0"/>
              <a:t>реликтовый</a:t>
            </a:r>
            <a:r>
              <a:rPr lang="uk-UA" sz="2400" dirty="0" smtClean="0"/>
              <a:t> </a:t>
            </a:r>
            <a:r>
              <a:rPr lang="uk-UA" sz="2400" dirty="0"/>
              <a:t>вид</a:t>
            </a:r>
            <a:r>
              <a:rPr lang="uk-UA" sz="2400" dirty="0" smtClean="0"/>
              <a:t>, </a:t>
            </a:r>
            <a:r>
              <a:rPr lang="ru-RU" sz="2400" dirty="0"/>
              <a:t>произрастает на </a:t>
            </a:r>
            <a:r>
              <a:rPr lang="ru-RU" sz="2400" dirty="0" smtClean="0"/>
              <a:t>Донбассе  </a:t>
            </a:r>
            <a:r>
              <a:rPr lang="ru-RU" sz="2400" dirty="0"/>
              <a:t>в бассейне Северского Донца, </a:t>
            </a:r>
            <a:r>
              <a:rPr lang="ru-RU" sz="2400" dirty="0" smtClean="0"/>
              <a:t>растёт </a:t>
            </a:r>
            <a:r>
              <a:rPr lang="ru-RU" sz="2400" dirty="0"/>
              <a:t>на </a:t>
            </a:r>
            <a:r>
              <a:rPr lang="ru-RU" sz="2400" dirty="0" smtClean="0"/>
              <a:t>меловых отложениях.</a:t>
            </a:r>
            <a:endParaRPr lang="uk-UA" sz="2400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476250"/>
            <a:ext cx="7632700" cy="403225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750" y="4876800"/>
            <a:ext cx="8424863" cy="1720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vi-VN" sz="2400" dirty="0"/>
              <a:t>Смолёвка </a:t>
            </a:r>
            <a:r>
              <a:rPr lang="vi-VN" sz="2400" dirty="0" smtClean="0"/>
              <a:t>меловая  </a:t>
            </a:r>
            <a:r>
              <a:rPr lang="vi-VN" sz="2400" dirty="0"/>
              <a:t>— многолетнее растение, вид рода Смолёвка (</a:t>
            </a:r>
            <a:r>
              <a:rPr lang="en-US" sz="2400" dirty="0" err="1"/>
              <a:t>Silene</a:t>
            </a:r>
            <a:r>
              <a:rPr lang="en-US" sz="2400" dirty="0"/>
              <a:t>) </a:t>
            </a:r>
            <a:r>
              <a:rPr lang="vi-VN" sz="2400" dirty="0"/>
              <a:t>семейства Гвоздичные (</a:t>
            </a:r>
            <a:r>
              <a:rPr lang="en-US" sz="2400" dirty="0" err="1"/>
              <a:t>Caryophyllaceae</a:t>
            </a:r>
            <a:r>
              <a:rPr lang="en-US" sz="2400" dirty="0" smtClean="0"/>
              <a:t>)</a:t>
            </a:r>
            <a:r>
              <a:rPr lang="ru-RU" sz="2400" dirty="0"/>
              <a:t>, </a:t>
            </a:r>
            <a:r>
              <a:rPr lang="ru-RU" sz="2400" dirty="0" smtClean="0"/>
              <a:t>реликт, произрастает в бассейне реки Северский Донец. Кальцефил</a:t>
            </a:r>
            <a:r>
              <a:rPr lang="ru-RU" sz="2400" dirty="0"/>
              <a:t>, растёт на меловых </a:t>
            </a:r>
            <a:r>
              <a:rPr lang="ru-RU" sz="2400" dirty="0" smtClean="0"/>
              <a:t>обнажениях</a:t>
            </a:r>
            <a:r>
              <a:rPr lang="ru-RU" sz="2400" dirty="0"/>
              <a:t>.</a:t>
            </a:r>
          </a:p>
        </p:txBody>
      </p:sp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1788"/>
            <a:ext cx="7777162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3" y="4797425"/>
            <a:ext cx="7991475" cy="1800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err="1" smtClean="0"/>
              <a:t>Курчавка</a:t>
            </a:r>
            <a:r>
              <a:rPr lang="ru-RU" sz="2400" dirty="0" smtClean="0"/>
              <a:t> отогнутая – реликт, встречается </a:t>
            </a:r>
            <a:r>
              <a:rPr lang="ru-RU" sz="2400" dirty="0"/>
              <a:t>на обнажениях мела </a:t>
            </a:r>
            <a:r>
              <a:rPr lang="ru-RU" sz="2400" dirty="0" smtClean="0"/>
              <a:t>в бассейне реки Северский Донец: между с. Большой Суходол и с. Давыдово-Никольское  </a:t>
            </a:r>
            <a:r>
              <a:rPr lang="ru-RU" sz="2400" dirty="0" err="1" smtClean="0"/>
              <a:t>Краснодонского</a:t>
            </a:r>
            <a:r>
              <a:rPr lang="ru-RU" sz="2400" dirty="0" smtClean="0"/>
              <a:t> района и около  г. Антрацит, очень редкий у нас вид, исчезающий и уязвимый.</a:t>
            </a:r>
            <a:endParaRPr lang="ru-RU" sz="2400" dirty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3375"/>
            <a:ext cx="74818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850" y="4876800"/>
            <a:ext cx="8280400" cy="16478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vi-VN" sz="2000" dirty="0" smtClean="0"/>
              <a:t>Эремурус представительный</a:t>
            </a:r>
            <a:r>
              <a:rPr lang="ru-RU" sz="2000" dirty="0" smtClean="0"/>
              <a:t> – </a:t>
            </a:r>
            <a:r>
              <a:rPr lang="ru-RU" sz="2000" dirty="0"/>
              <a:t>реликтовый вид, </a:t>
            </a:r>
            <a:r>
              <a:rPr lang="ru-RU" sz="2000" dirty="0" smtClean="0"/>
              <a:t>произрастает </a:t>
            </a:r>
            <a:r>
              <a:rPr lang="ru-RU" sz="2000" dirty="0"/>
              <a:t>на сухих, хорошо прогреваемых каменистых склонах, в горных степях, на скалах и осыпях, по склонам балок. </a:t>
            </a:r>
            <a:r>
              <a:rPr lang="ru-RU" sz="2000" dirty="0" smtClean="0"/>
              <a:t>На Донбассе встречается в долине реки </a:t>
            </a:r>
            <a:r>
              <a:rPr lang="ru-RU" sz="2000" dirty="0" err="1" smtClean="0"/>
              <a:t>Деркул</a:t>
            </a:r>
            <a:r>
              <a:rPr lang="ru-RU" sz="2000" dirty="0" smtClean="0"/>
              <a:t> в урочище Гришино (</a:t>
            </a:r>
            <a:r>
              <a:rPr lang="ru-RU" sz="2000" dirty="0" err="1"/>
              <a:t>Л</a:t>
            </a:r>
            <a:r>
              <a:rPr lang="ru-RU" sz="2000" dirty="0" err="1" smtClean="0"/>
              <a:t>уганщина</a:t>
            </a:r>
            <a:r>
              <a:rPr lang="ru-RU" sz="2000" dirty="0" smtClean="0"/>
              <a:t>) и в долине реки Крынка в </a:t>
            </a:r>
            <a:r>
              <a:rPr lang="ru-RU" sz="2000" dirty="0"/>
              <a:t>Б</a:t>
            </a:r>
            <a:r>
              <a:rPr lang="ru-RU" sz="2000" dirty="0" smtClean="0"/>
              <a:t>алке Горькой (</a:t>
            </a:r>
            <a:r>
              <a:rPr lang="ru-RU" sz="2000" dirty="0" err="1" smtClean="0"/>
              <a:t>Донетчина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576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2400" dirty="0" err="1"/>
              <a:t>Скумпия</a:t>
            </a:r>
            <a:r>
              <a:rPr lang="uk-UA" sz="2400" dirty="0"/>
              <a:t> </a:t>
            </a:r>
            <a:r>
              <a:rPr lang="uk-UA" sz="2400" dirty="0" err="1" smtClean="0"/>
              <a:t>кожевенная</a:t>
            </a:r>
            <a:r>
              <a:rPr lang="uk-UA" sz="2400" dirty="0" smtClean="0"/>
              <a:t> – </a:t>
            </a:r>
            <a:r>
              <a:rPr lang="uk-UA" sz="2400" dirty="0" err="1" smtClean="0"/>
              <a:t>реликт</a:t>
            </a:r>
            <a:r>
              <a:rPr lang="uk-UA" sz="2400" dirty="0" smtClean="0"/>
              <a:t>,</a:t>
            </a:r>
            <a:r>
              <a:rPr lang="ru-RU" sz="2400" dirty="0"/>
              <a:t> п</a:t>
            </a:r>
            <a:r>
              <a:rPr lang="ru-RU" sz="2400" dirty="0" smtClean="0"/>
              <a:t>роизрастает </a:t>
            </a:r>
            <a:r>
              <a:rPr lang="ru-RU" sz="2400" dirty="0"/>
              <a:t>по каменистым склонам. Компонент редколесий и аридных </a:t>
            </a:r>
            <a:r>
              <a:rPr lang="ru-RU" sz="2400" dirty="0" smtClean="0"/>
              <a:t>лесов Донбасса.</a:t>
            </a:r>
            <a:endParaRPr lang="uk-UA" sz="2400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7848600" cy="460851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188913"/>
            <a:ext cx="8064500" cy="1871662"/>
          </a:xfrm>
        </p:spPr>
        <p:txBody>
          <a:bodyPr/>
          <a:lstStyle/>
          <a:p>
            <a:pPr marL="18288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/>
              <a:t>Донецкий бассейн и сопредельные с ним территории в границах </a:t>
            </a:r>
            <a:r>
              <a:rPr lang="ru-RU" dirty="0" err="1" smtClean="0"/>
              <a:t>Луганщины</a:t>
            </a:r>
            <a:r>
              <a:rPr lang="ru-RU" dirty="0" smtClean="0"/>
              <a:t>  </a:t>
            </a:r>
            <a:r>
              <a:rPr lang="ru-RU" dirty="0"/>
              <a:t>и </a:t>
            </a:r>
            <a:r>
              <a:rPr lang="ru-RU" dirty="0" err="1" smtClean="0"/>
              <a:t>Донетчины</a:t>
            </a:r>
            <a:r>
              <a:rPr lang="ru-RU" dirty="0" smtClean="0"/>
              <a:t>,  расположенный </a:t>
            </a:r>
            <a:r>
              <a:rPr lang="ru-RU" dirty="0"/>
              <a:t>в зоне разнотравно-типчаково-ковыльных степей </a:t>
            </a:r>
            <a:r>
              <a:rPr lang="ru-RU" dirty="0" smtClean="0"/>
              <a:t> и входит </a:t>
            </a:r>
            <a:r>
              <a:rPr lang="ru-RU" dirty="0"/>
              <a:t>в состав трех флористических историко-географических </a:t>
            </a:r>
            <a:r>
              <a:rPr lang="ru-RU" dirty="0" smtClean="0"/>
              <a:t>районов: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850" y="1773238"/>
            <a:ext cx="8064500" cy="4608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1. Донецкий </a:t>
            </a:r>
            <a:r>
              <a:rPr lang="ru-RU" sz="2000" dirty="0"/>
              <a:t>флористический район, связанный с Донецким кряжем; характеризуется большой степенью обособленности древних лесных и степных эндемических и </a:t>
            </a:r>
            <a:r>
              <a:rPr lang="ru-RU" sz="2000" dirty="0" err="1" smtClean="0"/>
              <a:t>полуэндемических</a:t>
            </a:r>
            <a:r>
              <a:rPr lang="ru-RU" sz="2000" dirty="0" smtClean="0"/>
              <a:t> видов;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2. Доно-Донецкий </a:t>
            </a:r>
            <a:r>
              <a:rPr lang="ru-RU" sz="2000" dirty="0"/>
              <a:t>флористический район; характеризуется ярко выраженным </a:t>
            </a:r>
            <a:r>
              <a:rPr lang="ru-RU" sz="2000" dirty="0" err="1"/>
              <a:t>псаммофильным</a:t>
            </a:r>
            <a:r>
              <a:rPr lang="ru-RU" sz="2000" dirty="0"/>
              <a:t> (растения, которые приспособлены для жизни на песках) и наиболее пышно развитым меловым комплексом с собственными </a:t>
            </a:r>
            <a:r>
              <a:rPr lang="ru-RU" sz="2000" dirty="0" err="1"/>
              <a:t>эндемами</a:t>
            </a:r>
            <a:r>
              <a:rPr lang="ru-RU" sz="2000" dirty="0" smtClean="0"/>
              <a:t>;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3. Приазовский </a:t>
            </a:r>
            <a:r>
              <a:rPr lang="ru-RU" sz="2000" dirty="0"/>
              <a:t>флористический район; обладает собственными гранитным и сублиторальным (прибрежным) комплексами.</a:t>
            </a:r>
            <a:br>
              <a:rPr lang="ru-RU" sz="2000" dirty="0"/>
            </a:br>
            <a:endParaRPr lang="uk-UA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750" y="4652963"/>
            <a:ext cx="7781925" cy="20161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Граб – реликт, </a:t>
            </a:r>
            <a:r>
              <a:rPr lang="ru-RU" sz="2400" dirty="0" err="1" smtClean="0"/>
              <a:t>произростает</a:t>
            </a:r>
            <a:r>
              <a:rPr lang="ru-RU" sz="2400" dirty="0" smtClean="0"/>
              <a:t>  на лесном массиве «</a:t>
            </a:r>
            <a:r>
              <a:rPr lang="ru-RU" sz="2400" dirty="0" err="1" smtClean="0"/>
              <a:t>Грабово</a:t>
            </a:r>
            <a:r>
              <a:rPr lang="ru-RU" sz="2400" dirty="0" smtClean="0"/>
              <a:t>» в </a:t>
            </a:r>
            <a:r>
              <a:rPr lang="ru-RU" sz="2400" dirty="0" err="1" smtClean="0"/>
              <a:t>Торезском</a:t>
            </a:r>
            <a:r>
              <a:rPr lang="ru-RU" sz="2400" dirty="0" smtClean="0"/>
              <a:t> лесничестве на </a:t>
            </a:r>
            <a:r>
              <a:rPr lang="ru-RU" sz="2400" dirty="0" err="1" smtClean="0"/>
              <a:t>Донетчине</a:t>
            </a:r>
            <a:r>
              <a:rPr lang="ru-RU" sz="2400" dirty="0"/>
              <a:t>. Граб остался на Донецком кряже как реликт Рисс — </a:t>
            </a:r>
            <a:r>
              <a:rPr lang="ru-RU" sz="2400" dirty="0" err="1"/>
              <a:t>Вьюрмского</a:t>
            </a:r>
            <a:r>
              <a:rPr lang="ru-RU" sz="2400" dirty="0"/>
              <a:t> (</a:t>
            </a:r>
            <a:r>
              <a:rPr lang="ru-RU" sz="2400" dirty="0" err="1"/>
              <a:t>Днепровско</a:t>
            </a:r>
            <a:r>
              <a:rPr lang="ru-RU" sz="2400" dirty="0"/>
              <a:t> — Валдайского) </a:t>
            </a:r>
            <a:r>
              <a:rPr lang="ru-RU" sz="2400" dirty="0" err="1"/>
              <a:t>межледниковья</a:t>
            </a:r>
            <a:r>
              <a:rPr lang="ru-RU" sz="2400" dirty="0"/>
              <a:t>.</a:t>
            </a:r>
            <a:endParaRPr lang="uk-UA" sz="2400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7777163" cy="424815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260350"/>
            <a:ext cx="8208963" cy="4968875"/>
          </a:xfrm>
        </p:spPr>
        <p:txBody>
          <a:bodyPr>
            <a:noAutofit/>
          </a:bodyPr>
          <a:lstStyle/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/>
              <a:t>Эндемики (от греч. </a:t>
            </a:r>
            <a:r>
              <a:rPr lang="ru-RU" sz="2000" dirty="0" err="1"/>
              <a:t>ἔνδημος</a:t>
            </a:r>
            <a:r>
              <a:rPr lang="ru-RU" sz="2000" dirty="0"/>
              <a:t> — местный) — таксоны (животных или растений) , представители которых обитают на относительно ограниченном ареале. Такая характеристика таксона — как обитание на ограниченном ареале называется эндемизмом. Эндемизму противопоставляется космополитизм.</a:t>
            </a:r>
          </a:p>
          <a:p>
            <a:pPr marL="274320" indent="-256032" algn="just" fontAlgn="auto">
              <a:spcAft>
                <a:spcPts val="0"/>
              </a:spcAft>
              <a:defRPr/>
            </a:pPr>
            <a:endParaRPr lang="ru-RU" sz="2000" dirty="0"/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/>
              <a:t>Ареалы эндемиков ограничены биотическими, климатическими или геологическими барьерами. Наиболее богаты эндемичными формами океанические острова, изолированные горные долины и водоёмы, изолированные от других аналогичных по биотическим характеристикам водоёмов. В частности, на острове Святой Елены около 85 % видов эндемичны, а на </a:t>
            </a:r>
            <a:r>
              <a:rPr lang="ru-RU" sz="2000" dirty="0" err="1"/>
              <a:t>Галапагосских</a:t>
            </a:r>
            <a:r>
              <a:rPr lang="ru-RU" sz="2000" dirty="0"/>
              <a:t> островах — до 97 %. Различают </a:t>
            </a:r>
            <a:r>
              <a:rPr lang="ru-RU" sz="2000" dirty="0" err="1"/>
              <a:t>палеоэндемики</a:t>
            </a:r>
            <a:r>
              <a:rPr lang="ru-RU" sz="2000" dirty="0"/>
              <a:t> и </a:t>
            </a:r>
            <a:r>
              <a:rPr lang="ru-RU" sz="2000" dirty="0" err="1"/>
              <a:t>неоэндемики</a:t>
            </a:r>
            <a:r>
              <a:rPr lang="ru-RU" sz="2000" dirty="0"/>
              <a:t>.</a:t>
            </a:r>
            <a:endParaRPr lang="uk-UA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288" y="5373688"/>
            <a:ext cx="7926387" cy="6477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/>
              <a:t>Эндемики - </a:t>
            </a:r>
            <a:r>
              <a:rPr lang="ru-RU" sz="2000" dirty="0" smtClean="0"/>
              <a:t>растения </a:t>
            </a:r>
            <a:r>
              <a:rPr lang="ru-RU" sz="2000" dirty="0"/>
              <a:t>или животные, встречающиеся только в определенной географической местности.</a:t>
            </a: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750" y="685800"/>
            <a:ext cx="7689850" cy="3657600"/>
          </a:xfrm>
        </p:spPr>
        <p:txBody>
          <a:bodyPr/>
          <a:lstStyle/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err="1"/>
              <a:t>Палеоэндемики</a:t>
            </a:r>
            <a:r>
              <a:rPr lang="ru-RU" sz="2400" dirty="0"/>
              <a:t> — это представители древних таксонов, как правило, сохранившиеся до настоящего времени благодаря изолированности их мест обитания от более прогрессивных групп. </a:t>
            </a:r>
            <a:endParaRPr lang="ru-RU" sz="2400" dirty="0" smtClean="0"/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/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К </a:t>
            </a:r>
            <a:r>
              <a:rPr lang="ru-RU" sz="2400" dirty="0" err="1"/>
              <a:t>неоэндемикам</a:t>
            </a:r>
            <a:r>
              <a:rPr lang="ru-RU" sz="2400" dirty="0"/>
              <a:t> относятся молодые виды, образовавшиеся на изолированном ареале.</a:t>
            </a:r>
            <a:endParaRPr lang="uk-UA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750" y="4876800"/>
            <a:ext cx="7781925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В целом </a:t>
            </a:r>
            <a:r>
              <a:rPr lang="ru-RU" sz="2400" dirty="0" err="1"/>
              <a:t>палеоэндемизм</a:t>
            </a:r>
            <a:r>
              <a:rPr lang="ru-RU" sz="2400" dirty="0"/>
              <a:t> – признак угасания вида, а </a:t>
            </a:r>
            <a:r>
              <a:rPr lang="ru-RU" sz="2400" dirty="0" err="1"/>
              <a:t>неоэндемизм</a:t>
            </a:r>
            <a:r>
              <a:rPr lang="ru-RU" sz="2400" dirty="0"/>
              <a:t> – развития.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5157788"/>
            <a:ext cx="7543800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Дрок – лиственный кустарник, эндемик Донбасса, произрастает на меловых отложениях Северского Донца</a:t>
            </a:r>
            <a:endParaRPr lang="uk-UA" sz="2800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7416800" cy="4392612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8653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Гиацинт </a:t>
            </a:r>
            <a:r>
              <a:rPr lang="ru-RU" sz="2400" dirty="0" err="1" smtClean="0"/>
              <a:t>Паласса</a:t>
            </a:r>
            <a:r>
              <a:rPr lang="ru-RU" sz="2400" dirty="0" smtClean="0"/>
              <a:t> </a:t>
            </a:r>
            <a:r>
              <a:rPr lang="ru-RU" sz="2400" dirty="0"/>
              <a:t>- эндемик Донецкого кряжа и Приазовской возвышенности. Вид назван в честь Петера Симона Палласа (1741—1811), немецкого и российского учёного-энциклопедиста, прославившегося научными экспедициями по территории России.</a:t>
            </a:r>
            <a:endParaRPr lang="uk-UA" sz="2400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333375"/>
            <a:ext cx="7545387" cy="39624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Хвойник </a:t>
            </a:r>
            <a:r>
              <a:rPr lang="ru-RU" sz="2400" dirty="0" err="1" smtClean="0"/>
              <a:t>двухколосковый</a:t>
            </a:r>
            <a:r>
              <a:rPr lang="ru-RU" sz="2400" dirty="0"/>
              <a:t>, или </a:t>
            </a:r>
            <a:r>
              <a:rPr lang="ru-RU" sz="2400" dirty="0" smtClean="0"/>
              <a:t>Эфедра </a:t>
            </a:r>
            <a:r>
              <a:rPr lang="ru-RU" sz="2400" dirty="0" err="1" smtClean="0"/>
              <a:t>двухколосковая</a:t>
            </a:r>
            <a:r>
              <a:rPr lang="ru-RU" sz="2400" dirty="0" smtClean="0"/>
              <a:t> – эндемик, </a:t>
            </a:r>
            <a:r>
              <a:rPr lang="ru-RU" sz="2400" dirty="0" err="1" smtClean="0"/>
              <a:t>произростает</a:t>
            </a:r>
            <a:r>
              <a:rPr lang="ru-RU" sz="2400" dirty="0" smtClean="0"/>
              <a:t> в </a:t>
            </a:r>
            <a:r>
              <a:rPr lang="ru-RU" sz="2400" dirty="0" err="1" smtClean="0"/>
              <a:t>Хоиутовской</a:t>
            </a:r>
            <a:r>
              <a:rPr lang="ru-RU" sz="2400" dirty="0" smtClean="0"/>
              <a:t> степи на </a:t>
            </a:r>
            <a:r>
              <a:rPr lang="ru-RU" sz="2400" dirty="0" err="1" smtClean="0"/>
              <a:t>Донетчине</a:t>
            </a:r>
            <a:r>
              <a:rPr lang="ru-RU" sz="2400" dirty="0" smtClean="0"/>
              <a:t>.</a:t>
            </a:r>
            <a:endParaRPr lang="uk-UA" sz="24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333375"/>
            <a:ext cx="7416800" cy="4535488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err="1" smtClean="0"/>
              <a:t>Парохиния</a:t>
            </a:r>
            <a:r>
              <a:rPr lang="ru-RU" sz="2400" dirty="0" smtClean="0"/>
              <a:t> головчатая – эндемик, произрастает в  </a:t>
            </a:r>
            <a:r>
              <a:rPr lang="ru-RU" sz="2400" dirty="0" err="1" smtClean="0"/>
              <a:t>Хомутовской</a:t>
            </a:r>
            <a:r>
              <a:rPr lang="ru-RU" sz="2400" dirty="0" smtClean="0"/>
              <a:t> степи, </a:t>
            </a:r>
            <a:r>
              <a:rPr lang="ru-RU" sz="2400" dirty="0" err="1" smtClean="0"/>
              <a:t>Донетчина</a:t>
            </a:r>
            <a:r>
              <a:rPr lang="ru-RU" sz="2400" dirty="0" smtClean="0"/>
              <a:t>.</a:t>
            </a:r>
            <a:endParaRPr lang="uk-UA" sz="2400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476250"/>
            <a:ext cx="7489825" cy="403225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3604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Тюльпан змеелистный — эндемическое растение — обнаружен недавно в заповеднике </a:t>
            </a:r>
            <a:r>
              <a:rPr lang="ru-RU" sz="2400" dirty="0" err="1"/>
              <a:t>Провальская</a:t>
            </a:r>
            <a:r>
              <a:rPr lang="ru-RU" sz="2400" dirty="0"/>
              <a:t> степь </a:t>
            </a:r>
            <a:r>
              <a:rPr lang="ru-RU" sz="2400" dirty="0" smtClean="0"/>
              <a:t>(Луганщина) по </a:t>
            </a:r>
            <a:r>
              <a:rPr lang="ru-RU" sz="2400" dirty="0"/>
              <a:t>каменистым склонам балок. </a:t>
            </a:r>
            <a:endParaRPr lang="uk-UA" sz="2400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7488238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581525"/>
            <a:ext cx="7543800" cy="15843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vi-VN" sz="2400" dirty="0" smtClean="0"/>
              <a:t>Астрагал яйцеплодный</a:t>
            </a:r>
            <a:r>
              <a:rPr lang="uk-UA" sz="2400" dirty="0" smtClean="0"/>
              <a:t>, </a:t>
            </a:r>
            <a:r>
              <a:rPr lang="uk-UA" sz="2400" dirty="0" err="1" smtClean="0"/>
              <a:t>произростает</a:t>
            </a:r>
            <a:r>
              <a:rPr lang="uk-UA" sz="2400" dirty="0" smtClean="0"/>
              <a:t>  на </a:t>
            </a:r>
            <a:r>
              <a:rPr lang="uk-UA" sz="2400" dirty="0" err="1" smtClean="0"/>
              <a:t>Калиновском</a:t>
            </a:r>
            <a:r>
              <a:rPr lang="uk-UA" sz="2400" dirty="0" smtClean="0"/>
              <a:t> </a:t>
            </a:r>
            <a:r>
              <a:rPr lang="uk-UA" sz="2400" dirty="0" err="1" smtClean="0"/>
              <a:t>участке</a:t>
            </a:r>
            <a:r>
              <a:rPr lang="uk-UA" sz="2400" dirty="0" smtClean="0"/>
              <a:t>  </a:t>
            </a:r>
            <a:r>
              <a:rPr lang="uk-UA" sz="2400" dirty="0" err="1" smtClean="0"/>
              <a:t>Провальской</a:t>
            </a:r>
            <a:r>
              <a:rPr lang="uk-UA" sz="2400" dirty="0" smtClean="0"/>
              <a:t> степи, </a:t>
            </a:r>
            <a:r>
              <a:rPr lang="ru-RU" sz="2400" dirty="0" smtClean="0"/>
              <a:t>вид </a:t>
            </a:r>
            <a:r>
              <a:rPr lang="ru-RU" sz="2400" dirty="0"/>
              <a:t>входит в «Список регионально редких растений </a:t>
            </a:r>
            <a:r>
              <a:rPr lang="ru-RU" sz="2400" dirty="0" err="1" smtClean="0"/>
              <a:t>Луганщины</a:t>
            </a:r>
            <a:r>
              <a:rPr lang="ru-RU" sz="2400" dirty="0" smtClean="0"/>
              <a:t>»</a:t>
            </a:r>
            <a:endParaRPr lang="uk-UA" sz="2400" dirty="0"/>
          </a:p>
        </p:txBody>
      </p:sp>
      <p:pic>
        <p:nvPicPr>
          <p:cNvPr id="4198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476250"/>
            <a:ext cx="7489825" cy="386715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825" y="4797425"/>
            <a:ext cx="8785225" cy="18716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Пырей </a:t>
            </a:r>
            <a:r>
              <a:rPr lang="ru-RU" sz="2400" dirty="0" err="1" smtClean="0"/>
              <a:t>ковылелистный</a:t>
            </a:r>
            <a:r>
              <a:rPr lang="ru-RU" sz="2400" dirty="0"/>
              <a:t>, или Пырей </a:t>
            </a:r>
            <a:r>
              <a:rPr lang="ru-RU" sz="2400" dirty="0" smtClean="0"/>
              <a:t>меловой, дерновинный </a:t>
            </a:r>
            <a:r>
              <a:rPr lang="ru-RU" sz="2400" dirty="0"/>
              <a:t>многолетник, обитающий в разнотравно-типчаково-ковыльных и типчаково-ковыльных степях на чернозёмах, реже на обнажениях мела и известняка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r>
              <a:rPr lang="ru-RU" sz="2400" dirty="0" smtClean="0"/>
              <a:t>Эндемичный </a:t>
            </a:r>
            <a:r>
              <a:rPr lang="ru-RU" sz="2400" dirty="0"/>
              <a:t>вид Донбасса</a:t>
            </a:r>
            <a:r>
              <a:rPr lang="ru-RU" sz="2400" dirty="0" smtClean="0"/>
              <a:t>. </a:t>
            </a:r>
            <a:endParaRPr lang="uk-UA" sz="2400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7416800" cy="43195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685800"/>
            <a:ext cx="7704137" cy="3679825"/>
          </a:xfrm>
        </p:spPr>
        <p:txBody>
          <a:bodyPr/>
          <a:lstStyle/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РЕЛИКТЫ </a:t>
            </a:r>
            <a:r>
              <a:rPr lang="ru-RU" dirty="0"/>
              <a:t>(лат. </a:t>
            </a:r>
            <a:r>
              <a:rPr lang="ru-RU" dirty="0" err="1"/>
              <a:t>relictum</a:t>
            </a:r>
            <a:r>
              <a:rPr lang="ru-RU" dirty="0"/>
              <a:t> — остаток) в биологии — живые организмы, сохранившиеся в современной </a:t>
            </a:r>
            <a:r>
              <a:rPr lang="ru-RU" dirty="0" err="1"/>
              <a:t>биоте</a:t>
            </a:r>
            <a:r>
              <a:rPr lang="ru-RU" dirty="0"/>
              <a:t> или в определённом регионе как остаток предковой группы, более широко распространённой или игравшей большую роль в экосистемах в прошедшие геологические эпохи</a:t>
            </a:r>
            <a:r>
              <a:rPr lang="ru-RU" dirty="0" smtClean="0"/>
              <a:t>.</a:t>
            </a:r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/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РЕЛИКТ </a:t>
            </a:r>
            <a:r>
              <a:rPr lang="ru-RU" dirty="0"/>
              <a:t>— остаточное проявление прошлого в наше время.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750" y="4076700"/>
            <a:ext cx="7759700" cy="2305050"/>
          </a:xfrm>
        </p:spPr>
        <p:txBody>
          <a:bodyPr/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000" dirty="0"/>
              <a:t>РЕЛИКТЫ — в биологии виды растений и животных, входящие в состав растительного покрова и животного мира данной страны или области как пережитки флор и фаун минувших эпох. Часто находятся в некотором несоответствии с современными условиями существования.…</a:t>
            </a: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err="1"/>
              <a:t>Двурядник</a:t>
            </a:r>
            <a:r>
              <a:rPr lang="ru-RU" sz="2400" dirty="0"/>
              <a:t> меловой – эндемик, крайне редкий вид, резко снижающий численность. Произрастает на меловых отложениях в бассейне Северского </a:t>
            </a:r>
            <a:r>
              <a:rPr lang="ru-RU" sz="2400" dirty="0" smtClean="0"/>
              <a:t>Донца.</a:t>
            </a:r>
            <a:endParaRPr lang="uk-UA" sz="2400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476250"/>
            <a:ext cx="7545387" cy="4176713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652963"/>
            <a:ext cx="7543800" cy="18716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Астрагал </a:t>
            </a:r>
            <a:r>
              <a:rPr lang="ru-RU" sz="2400" dirty="0" err="1" smtClean="0"/>
              <a:t>мелолюбивый</a:t>
            </a:r>
            <a:r>
              <a:rPr lang="ru-RU" sz="2400" dirty="0" smtClean="0"/>
              <a:t> – эндемичный вид, произрастает в бассейне реки Северский Донец на меловых отложениях, обрывах, реже на  песках, </a:t>
            </a:r>
            <a:r>
              <a:rPr lang="ru-RU" sz="2400" dirty="0"/>
              <a:t>заходит на солонцы. Ксерофит. Кальцефил</a:t>
            </a:r>
            <a:r>
              <a:rPr lang="ru-RU" sz="2400" dirty="0" smtClean="0"/>
              <a:t>. Лекарственное растение.</a:t>
            </a:r>
            <a:endParaRPr lang="ru-RU" sz="2400" dirty="0"/>
          </a:p>
        </p:txBody>
      </p:sp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549275"/>
            <a:ext cx="734377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5049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Астрагал донской – эндемичный вид, произрастает на песках левобережья Северского Донца на </a:t>
            </a:r>
            <a:r>
              <a:rPr lang="ru-RU" sz="2400" dirty="0" err="1" smtClean="0"/>
              <a:t>Луганщине</a:t>
            </a:r>
            <a:r>
              <a:rPr lang="ru-RU" sz="2400" dirty="0" smtClean="0"/>
              <a:t>. Занесен в Европейский Красный список.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60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92150"/>
            <a:ext cx="73437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5049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Тысячелистник голый –эндемик, редчайшее растение, которое произрастает в Донецких степях.</a:t>
            </a:r>
            <a:endParaRPr lang="uk-UA" sz="2800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260350"/>
            <a:ext cx="7489825" cy="4370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076450" y="665163"/>
            <a:ext cx="6096000" cy="3657600"/>
          </a:xfrm>
        </p:spPr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3" y="4797425"/>
            <a:ext cx="7991475" cy="1800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err="1" smtClean="0"/>
              <a:t>Майкараган</a:t>
            </a:r>
            <a:r>
              <a:rPr lang="ru-RU" sz="2400" dirty="0" smtClean="0"/>
              <a:t> волжский  - эндемичный вид, произрастает  на каменистых почвах, охраняется в </a:t>
            </a:r>
            <a:r>
              <a:rPr lang="ru-RU" sz="2400" dirty="0" err="1" smtClean="0"/>
              <a:t>Провальской</a:t>
            </a:r>
            <a:r>
              <a:rPr lang="ru-RU" sz="2400" dirty="0" smtClean="0"/>
              <a:t> Степи ( отделении Луганского природного заповедника), за пределами заповедника встречается очень редко.</a:t>
            </a:r>
            <a:endParaRPr lang="ru-RU" sz="2400" dirty="0"/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549275"/>
            <a:ext cx="7272337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724400"/>
            <a:ext cx="7543800" cy="1873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Иссоп меловой –  </a:t>
            </a:r>
            <a:r>
              <a:rPr lang="ru-RU" sz="2400" dirty="0"/>
              <a:t>редкий вид, имеющий узкую экологическую приуроченность. Эндемик меловых </a:t>
            </a:r>
            <a:r>
              <a:rPr lang="ru-RU" sz="2400" dirty="0" smtClean="0"/>
              <a:t>обнажений, произрастает в бассейне реки Северский Донец. Занесен в Европейский Красный список.</a:t>
            </a:r>
            <a:endParaRPr lang="ru-RU" sz="2400" dirty="0"/>
          </a:p>
        </p:txBody>
      </p:sp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60350"/>
            <a:ext cx="76200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576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Норичник донецкий – эндемичный вид</a:t>
            </a:r>
            <a:r>
              <a:rPr lang="ru-RU" sz="2400" dirty="0"/>
              <a:t>, встречается только на Донецком кряже и в районе </a:t>
            </a:r>
            <a:r>
              <a:rPr lang="ru-RU" sz="2400" dirty="0" smtClean="0"/>
              <a:t>Приазовья на сланцевых и гранитных отложениях. Занесен в Европейский Красный список.</a:t>
            </a:r>
            <a:endParaRPr lang="ru-RU" sz="2400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3375"/>
            <a:ext cx="7481888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508500"/>
            <a:ext cx="7543800" cy="20161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Очиток едкий, произрастает на Калиновском участке </a:t>
            </a:r>
            <a:r>
              <a:rPr lang="ru-RU" sz="2400" dirty="0" err="1" smtClean="0"/>
              <a:t>Провальской</a:t>
            </a:r>
            <a:r>
              <a:rPr lang="ru-RU" sz="2400" dirty="0" smtClean="0"/>
              <a:t> степи (Луганщина). Растёт </a:t>
            </a:r>
            <a:r>
              <a:rPr lang="ru-RU" sz="2400" dirty="0"/>
              <a:t>по сухим местам на песчаной почве, сухих полянах, опушках, пустырях, насыпях, обнажениях известняка, каменистых склонах. </a:t>
            </a:r>
            <a:endParaRPr lang="uk-UA" sz="2400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260350"/>
            <a:ext cx="7561263" cy="4176713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5049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Тимьян или чабрец </a:t>
            </a:r>
            <a:r>
              <a:rPr lang="ru-RU" sz="2400" dirty="0" err="1" smtClean="0"/>
              <a:t>кальмиусский</a:t>
            </a:r>
            <a:r>
              <a:rPr lang="ru-RU" sz="2400" dirty="0" smtClean="0"/>
              <a:t>  встречаются  на </a:t>
            </a:r>
            <a:r>
              <a:rPr lang="ru-RU" sz="2400" dirty="0"/>
              <a:t>гранитах по речке </a:t>
            </a:r>
            <a:r>
              <a:rPr lang="ru-RU" sz="2400" dirty="0" err="1" smtClean="0"/>
              <a:t>Кальмиус</a:t>
            </a:r>
            <a:r>
              <a:rPr lang="ru-RU" sz="2400" dirty="0" smtClean="0"/>
              <a:t>  (Луганщина). Подлежит </a:t>
            </a:r>
            <a:r>
              <a:rPr lang="ru-RU" sz="2400" dirty="0"/>
              <a:t>охране как </a:t>
            </a:r>
            <a:r>
              <a:rPr lang="ru-RU" sz="2400" dirty="0" smtClean="0"/>
              <a:t>редкий эндемичный  вид.</a:t>
            </a:r>
            <a:endParaRPr lang="uk-UA" sz="2400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476250"/>
            <a:ext cx="7632700" cy="4537075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288" y="4876800"/>
            <a:ext cx="8424862" cy="1720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Полынь беловойлочная - сокращающийся </a:t>
            </a:r>
            <a:r>
              <a:rPr lang="ru-RU" sz="2400" dirty="0"/>
              <a:t>в </a:t>
            </a:r>
            <a:r>
              <a:rPr lang="ru-RU" sz="2400" dirty="0" smtClean="0"/>
              <a:t>численности </a:t>
            </a:r>
            <a:r>
              <a:rPr lang="ru-RU" sz="2400" dirty="0" err="1"/>
              <a:t>Донецко</a:t>
            </a:r>
            <a:r>
              <a:rPr lang="ru-RU" sz="2400" dirty="0"/>
              <a:t>-донской </a:t>
            </a:r>
            <a:r>
              <a:rPr lang="ru-RU" sz="2400" dirty="0" smtClean="0"/>
              <a:t>эндемик, произрастает в бассейне реки </a:t>
            </a:r>
            <a:r>
              <a:rPr lang="ru-RU" sz="2400" dirty="0"/>
              <a:t>Северский </a:t>
            </a:r>
            <a:r>
              <a:rPr lang="ru-RU" sz="2400" dirty="0" smtClean="0"/>
              <a:t>Донец.  </a:t>
            </a:r>
            <a:r>
              <a:rPr lang="ru-RU" sz="2400" dirty="0"/>
              <a:t>Ксерофит. Приурочена только к выходам коренных плотных слоев мела: занимает крутые </a:t>
            </a:r>
            <a:r>
              <a:rPr lang="ru-RU" sz="2400" dirty="0" err="1"/>
              <a:t>взлобья</a:t>
            </a:r>
            <a:r>
              <a:rPr lang="ru-RU" sz="2400" dirty="0"/>
              <a:t> обнажений, </a:t>
            </a:r>
            <a:r>
              <a:rPr lang="ru-RU" sz="2400" dirty="0" smtClean="0"/>
              <a:t>растет </a:t>
            </a:r>
            <a:r>
              <a:rPr lang="ru-RU" sz="2400" dirty="0"/>
              <a:t>изолированными группами.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7913687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437063"/>
            <a:ext cx="7543800" cy="2016125"/>
          </a:xfrm>
        </p:spPr>
        <p:txBody>
          <a:bodyPr/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000" dirty="0"/>
              <a:t>    </a:t>
            </a:r>
            <a:r>
              <a:rPr lang="ru-RU" sz="2000" dirty="0" err="1"/>
              <a:t>Па́поротник</a:t>
            </a:r>
            <a:r>
              <a:rPr lang="ru-RU" sz="2000" dirty="0"/>
              <a:t> (лат. </a:t>
            </a:r>
            <a:r>
              <a:rPr lang="ru-RU" sz="2000" dirty="0" err="1"/>
              <a:t>Polypodióphyta</a:t>
            </a:r>
            <a:r>
              <a:rPr lang="ru-RU" sz="2000" dirty="0"/>
              <a:t>) — крупный класс высших растений, появившихся около 400 млн. лет назад, ещё в палеозойскую эру. Тогда гигантские древовидные папоротники определяли облик Земли. Современные папоротники сохранили лишь малую часть прежнего разнообразия. </a:t>
            </a:r>
            <a:endParaRPr lang="uk-UA" sz="20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333375"/>
            <a:ext cx="7704137" cy="395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650" y="4876800"/>
            <a:ext cx="7848600" cy="16478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err="1" smtClean="0"/>
              <a:t>Клеома</a:t>
            </a:r>
            <a:r>
              <a:rPr lang="ru-RU" sz="2400" dirty="0"/>
              <a:t> донецкая - редкий вид. Эндемик Донецкого </a:t>
            </a:r>
            <a:r>
              <a:rPr lang="ru-RU" sz="2400" dirty="0" smtClean="0"/>
              <a:t>кряжа. Ксерофит</a:t>
            </a:r>
            <a:r>
              <a:rPr lang="ru-RU" sz="2400" dirty="0"/>
              <a:t>, </a:t>
            </a:r>
            <a:r>
              <a:rPr lang="ru-RU" sz="2400" dirty="0" err="1"/>
              <a:t>петрофит</a:t>
            </a:r>
            <a:r>
              <a:rPr lang="ru-RU" sz="2400" dirty="0"/>
              <a:t>. Произрастает по каменистым и сланцевым обнажениям. Лучше развивается во влажные </a:t>
            </a:r>
            <a:r>
              <a:rPr lang="ru-RU" sz="2400" dirty="0" smtClean="0"/>
              <a:t>годы. </a:t>
            </a:r>
            <a:endParaRPr lang="ru-RU" sz="2400" dirty="0"/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33375"/>
            <a:ext cx="67675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941888"/>
            <a:ext cx="8351837" cy="15827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err="1" smtClean="0"/>
              <a:t>Висилек</a:t>
            </a:r>
            <a:r>
              <a:rPr lang="ru-RU" sz="2400" dirty="0" smtClean="0"/>
              <a:t> </a:t>
            </a:r>
            <a:r>
              <a:rPr lang="ru-RU" sz="2400" dirty="0" err="1" smtClean="0"/>
              <a:t>ложнобледночешуйчатый</a:t>
            </a:r>
            <a:r>
              <a:rPr lang="ru-RU" sz="2400" dirty="0"/>
              <a:t> </a:t>
            </a:r>
            <a:r>
              <a:rPr lang="ru-RU" sz="2400" dirty="0" smtClean="0"/>
              <a:t>- редкий </a:t>
            </a:r>
            <a:r>
              <a:rPr lang="ru-RU" sz="2400" dirty="0"/>
              <a:t>эндемический </a:t>
            </a:r>
            <a:r>
              <a:rPr lang="ru-RU" sz="2400" dirty="0" smtClean="0"/>
              <a:t>вид. Зарегистрирован </a:t>
            </a:r>
            <a:r>
              <a:rPr lang="ru-RU" sz="2400" dirty="0"/>
              <a:t>в Донбассе в заповеднике Каменные Могилы, где растет по гранитным осыпям, трещинам, на выходах гранита.</a:t>
            </a:r>
            <a:endParaRPr lang="uk-UA" sz="2400" dirty="0"/>
          </a:p>
        </p:txBody>
      </p:sp>
      <p:pic>
        <p:nvPicPr>
          <p:cNvPr id="5529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3375"/>
            <a:ext cx="7273925" cy="4535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35150" y="808038"/>
            <a:ext cx="3803650" cy="3657600"/>
          </a:xfrm>
        </p:spPr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825" y="4652963"/>
            <a:ext cx="8713788" cy="19446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Серпуха донская – редкий  </a:t>
            </a:r>
            <a:r>
              <a:rPr lang="ru-RU" sz="2000" dirty="0"/>
              <a:t>эндемичный вид бассейна Дона. В Донбассе растет по меловым осыпям береговых склонов Северского Донца, Айдара, Дернула. Вид описан для </a:t>
            </a:r>
            <a:r>
              <a:rPr lang="ru-RU" sz="2000" dirty="0" err="1"/>
              <a:t>Антрацитовского</a:t>
            </a:r>
            <a:r>
              <a:rPr lang="ru-RU" sz="2000" dirty="0"/>
              <a:t>, Свердловского и </a:t>
            </a:r>
            <a:r>
              <a:rPr lang="ru-RU" sz="2000" dirty="0" err="1"/>
              <a:t>Меловского</a:t>
            </a:r>
            <a:r>
              <a:rPr lang="ru-RU" sz="2000" dirty="0"/>
              <a:t> районов. В заповедниках </a:t>
            </a:r>
            <a:r>
              <a:rPr lang="ru-RU" sz="2000" dirty="0" err="1"/>
              <a:t>Стрельцовская</a:t>
            </a:r>
            <a:r>
              <a:rPr lang="ru-RU" sz="2000" dirty="0"/>
              <a:t> степь и </a:t>
            </a:r>
            <a:r>
              <a:rPr lang="ru-RU" sz="2000" dirty="0" err="1"/>
              <a:t>Провальская</a:t>
            </a:r>
            <a:r>
              <a:rPr lang="ru-RU" sz="2000" dirty="0"/>
              <a:t> степь довольно обычна в покрове. Реже попадается по балкам правого берега Крынки в окрестностях Амвросиевки.</a:t>
            </a:r>
          </a:p>
        </p:txBody>
      </p:sp>
      <p:pic>
        <p:nvPicPr>
          <p:cNvPr id="563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549275"/>
            <a:ext cx="6913563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933575"/>
            <a:ext cx="35052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750" y="4868863"/>
            <a:ext cx="8069263" cy="15763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Серпуха донецкая – реликтовый эндемический вид. Локальные </a:t>
            </a:r>
            <a:r>
              <a:rPr lang="ru-RU" sz="2400" dirty="0"/>
              <a:t>популяции немногочисленные (</a:t>
            </a:r>
            <a:r>
              <a:rPr lang="ru-RU" sz="2400" dirty="0" err="1"/>
              <a:t>окол</a:t>
            </a:r>
            <a:r>
              <a:rPr lang="ru-RU" sz="2400" dirty="0"/>
              <a:t>. с. Поповка </a:t>
            </a:r>
            <a:r>
              <a:rPr lang="ru-RU" sz="2400" dirty="0" err="1"/>
              <a:t>Краснодонского</a:t>
            </a:r>
            <a:r>
              <a:rPr lang="ru-RU" sz="2400" dirty="0"/>
              <a:t> района, с. </a:t>
            </a:r>
            <a:r>
              <a:rPr lang="ru-RU" sz="2400" dirty="0" err="1"/>
              <a:t>Стрельцовка</a:t>
            </a:r>
            <a:r>
              <a:rPr lang="ru-RU" sz="2400" dirty="0"/>
              <a:t> </a:t>
            </a:r>
            <a:r>
              <a:rPr lang="ru-RU" sz="2400" dirty="0" err="1" smtClean="0"/>
              <a:t>Меловского</a:t>
            </a:r>
            <a:r>
              <a:rPr lang="ru-RU" sz="2400" dirty="0" smtClean="0"/>
              <a:t> </a:t>
            </a:r>
            <a:r>
              <a:rPr lang="ru-RU" sz="2400" dirty="0"/>
              <a:t>р-на, с. Пропасть Свердловского </a:t>
            </a:r>
            <a:r>
              <a:rPr lang="ru-RU" sz="2400" dirty="0" smtClean="0"/>
              <a:t>р-на</a:t>
            </a:r>
            <a:r>
              <a:rPr lang="ru-RU" sz="2400" dirty="0"/>
              <a:t>.</a:t>
            </a:r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5596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3604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2400" dirty="0" err="1"/>
              <a:t>Головчатка</a:t>
            </a:r>
            <a:r>
              <a:rPr lang="uk-UA" sz="2400" dirty="0"/>
              <a:t> </a:t>
            </a:r>
            <a:r>
              <a:rPr lang="uk-UA" sz="2400" dirty="0" smtClean="0"/>
              <a:t>Литвинова, </a:t>
            </a:r>
            <a:r>
              <a:rPr lang="uk-UA" sz="2400" dirty="0" err="1" smtClean="0"/>
              <a:t>произростает</a:t>
            </a:r>
            <a:r>
              <a:rPr lang="uk-UA" sz="2400" dirty="0" smtClean="0"/>
              <a:t> </a:t>
            </a:r>
            <a:r>
              <a:rPr lang="ru-RU" sz="2400" dirty="0"/>
              <a:t>в бассейне реки Красной, левого притока Северского Донца, </a:t>
            </a:r>
            <a:r>
              <a:rPr lang="ru-RU" sz="2400" dirty="0" smtClean="0"/>
              <a:t>на </a:t>
            </a:r>
            <a:r>
              <a:rPr lang="ru-RU" sz="2400" dirty="0" err="1" smtClean="0"/>
              <a:t>Луганщине</a:t>
            </a:r>
            <a:r>
              <a:rPr lang="ru-RU" sz="2400" dirty="0" smtClean="0"/>
              <a:t>.</a:t>
            </a:r>
            <a:endParaRPr lang="uk-UA" sz="2400" dirty="0"/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4813"/>
            <a:ext cx="7345362" cy="4089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5049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3600" dirty="0" smtClean="0"/>
              <a:t>         </a:t>
            </a:r>
            <a:r>
              <a:rPr lang="uk-UA" sz="3600" dirty="0" err="1" smtClean="0"/>
              <a:t>Отпечаток</a:t>
            </a:r>
            <a:r>
              <a:rPr lang="uk-UA" sz="3600" dirty="0" smtClean="0"/>
              <a:t> </a:t>
            </a:r>
            <a:r>
              <a:rPr lang="uk-UA" sz="3600" dirty="0" err="1"/>
              <a:t>ископаемого</a:t>
            </a:r>
            <a:r>
              <a:rPr lang="uk-UA" sz="3600" dirty="0"/>
              <a:t> </a:t>
            </a:r>
            <a:r>
              <a:rPr lang="uk-UA" sz="3600" dirty="0" smtClean="0"/>
              <a:t>  </a:t>
            </a:r>
            <a:br>
              <a:rPr lang="uk-UA" sz="3600" dirty="0" smtClean="0"/>
            </a:br>
            <a:r>
              <a:rPr lang="uk-UA" sz="3600" dirty="0" smtClean="0"/>
              <a:t>                  папоротника</a:t>
            </a:r>
            <a:endParaRPr lang="uk-UA" sz="36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775575" cy="3892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5049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/>
              <a:t>Сосна меловая (</a:t>
            </a:r>
            <a:r>
              <a:rPr lang="ru-RU" sz="2000" dirty="0" err="1"/>
              <a:t>Pinus</a:t>
            </a:r>
            <a:r>
              <a:rPr lang="ru-RU" sz="2000" dirty="0"/>
              <a:t> </a:t>
            </a:r>
            <a:r>
              <a:rPr lang="ru-RU" sz="2000" dirty="0" err="1"/>
              <a:t>sylvestris</a:t>
            </a:r>
            <a:r>
              <a:rPr lang="ru-RU" sz="2000" dirty="0"/>
              <a:t> </a:t>
            </a:r>
            <a:r>
              <a:rPr lang="ru-RU" sz="2000" dirty="0" err="1"/>
              <a:t>var</a:t>
            </a:r>
            <a:r>
              <a:rPr lang="ru-RU" sz="2000" dirty="0"/>
              <a:t>. </a:t>
            </a:r>
            <a:r>
              <a:rPr lang="ru-RU" sz="2000" dirty="0" err="1"/>
              <a:t>cretacea</a:t>
            </a:r>
            <a:r>
              <a:rPr lang="ru-RU" sz="2000" dirty="0"/>
              <a:t>) — разновидность (экотип) сосны обыкновенной. Является третичным реликтом, находящимся под угрозой исчезновения, внесена в Красные книги РФ и Украины</a:t>
            </a:r>
            <a:r>
              <a:rPr lang="ru-RU" sz="2000" dirty="0" smtClean="0"/>
              <a:t>. На Донбассе произрастает вдоль берегов Северского Донца.</a:t>
            </a:r>
            <a:endParaRPr lang="uk-UA" sz="20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333375"/>
            <a:ext cx="7489825" cy="424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5013325"/>
            <a:ext cx="7543800" cy="15113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2000" dirty="0"/>
              <a:t> </a:t>
            </a:r>
            <a:r>
              <a:rPr lang="ru-RU" sz="2000" dirty="0"/>
              <a:t>Хвощи — древние сосудистые растения из отдела хвощевидных, представленные в современной флоре единственным родом Хвощ (</a:t>
            </a:r>
            <a:r>
              <a:rPr lang="ru-RU" sz="2000" dirty="0" err="1"/>
              <a:t>Equisetum</a:t>
            </a:r>
            <a:r>
              <a:rPr lang="ru-RU" sz="2000" dirty="0"/>
              <a:t>), включающем около 20 видов.</a:t>
            </a:r>
            <a:endParaRPr lang="uk-UA" sz="20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76250"/>
            <a:ext cx="7273925" cy="4321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3" y="4797425"/>
            <a:ext cx="7543800" cy="16557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Тюльпан гранитный – реликт Донбасса и Приазовья, </a:t>
            </a:r>
            <a:r>
              <a:rPr lang="ru-RU" sz="2800" dirty="0"/>
              <a:t> </a:t>
            </a:r>
            <a:r>
              <a:rPr lang="ru-RU" sz="2800" dirty="0" smtClean="0"/>
              <a:t>охраняется в заповеднике «Каменные Могилы».</a:t>
            </a:r>
            <a:endParaRPr lang="uk-UA" sz="28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8913"/>
            <a:ext cx="7704137" cy="431958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720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Ковыль </a:t>
            </a:r>
            <a:r>
              <a:rPr lang="ru-RU" sz="2000" dirty="0"/>
              <a:t>(лат. </a:t>
            </a:r>
            <a:r>
              <a:rPr lang="ru-RU" sz="2000" dirty="0" err="1"/>
              <a:t>Stipa</a:t>
            </a:r>
            <a:r>
              <a:rPr lang="ru-RU" sz="2000" dirty="0"/>
              <a:t>) — род многолетних однодольных травянистых растений из семейства Злаки, или </a:t>
            </a:r>
            <a:r>
              <a:rPr lang="ru-RU" sz="2000" dirty="0" smtClean="0"/>
              <a:t>Мятликовые. Род </a:t>
            </a:r>
            <a:r>
              <a:rPr lang="ru-RU" sz="2000" dirty="0"/>
              <a:t>составляет около 400 видов, включая до 100 сухолюбивых трав, произрастающих между </a:t>
            </a:r>
            <a:r>
              <a:rPr lang="ru-RU" sz="2000" dirty="0" smtClean="0"/>
              <a:t>тропиками, </a:t>
            </a:r>
            <a:r>
              <a:rPr lang="ru-RU" sz="2000" dirty="0"/>
              <a:t>7 видов находится под </a:t>
            </a:r>
            <a:r>
              <a:rPr lang="ru-RU" sz="2000" dirty="0" smtClean="0"/>
              <a:t>охраной (Донбасс).</a:t>
            </a:r>
            <a:endParaRPr lang="uk-UA" sz="2000" dirty="0"/>
          </a:p>
        </p:txBody>
      </p:sp>
      <p:pic>
        <p:nvPicPr>
          <p:cNvPr id="2253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260350"/>
            <a:ext cx="7416800" cy="4392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1052</TotalTime>
  <Words>1099</Words>
  <Application>Microsoft Office PowerPoint</Application>
  <PresentationFormat>Экран (4:3)</PresentationFormat>
  <Paragraphs>54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44</vt:i4>
      </vt:variant>
    </vt:vector>
  </HeadingPairs>
  <TitlesOfParts>
    <vt:vector size="55" baseType="lpstr">
      <vt:lpstr>Palatino Linotype</vt:lpstr>
      <vt:lpstr>Arial</vt:lpstr>
      <vt:lpstr>Wingdings</vt:lpstr>
      <vt:lpstr>Calibri</vt:lpstr>
      <vt:lpstr>Times New Roman</vt:lpstr>
      <vt:lpstr>Базовая</vt:lpstr>
      <vt:lpstr>Базовая</vt:lpstr>
      <vt:lpstr>Базовая</vt:lpstr>
      <vt:lpstr>Базовая</vt:lpstr>
      <vt:lpstr>Базовая</vt:lpstr>
      <vt:lpstr>Базовая</vt:lpstr>
      <vt:lpstr>РАСТИТЕЛЬНЫЙ МИР                                    ДОНБАССА</vt:lpstr>
      <vt:lpstr> 1. Донецкий флористический район, связанный с Донецким кряжем; характеризуется большой степенью обособленности древних лесных и степных эндемических и полуэндемических видов;  2. Доно-Донецкий флористический район; характеризуется ярко выраженным псаммофильным (растения, которые приспособлены для жизни на песках) и наиболее пышно развитым меловым комплексом с собственными эндемами;  3. Приазовский флористический район; обладает собственными гранитным и сублиторальным (прибрежным) комплексами. </vt:lpstr>
      <vt:lpstr>РЕЛИКТЫ — в биологии виды растений и животных, входящие в состав растительного покрова и животного мира данной страны или области как пережитки флор и фаун минувших эпох. Часто находятся в некотором несоответствии с современными условиями существования.…</vt:lpstr>
      <vt:lpstr>    Па́поротник (лат. Polypodióphyta) — крупный класс высших растений, появившихся около 400 млн. лет назад, ещё в палеозойскую эру. Тогда гигантские древовидные папоротники определяли облик Земли. Современные папоротники сохранили лишь малую часть прежнего разнообразия. </vt:lpstr>
      <vt:lpstr>         Отпечаток ископаемого                      папоротника</vt:lpstr>
      <vt:lpstr>Сосна меловая (Pinus sylvestris var. cretacea) — разновидность (экотип) сосны обыкновенной. Является третичным реликтом, находящимся под угрозой исчезновения, внесена в Красные книги РФ и Украины. На Донбассе произрастает вдоль берегов Северского Донца.</vt:lpstr>
      <vt:lpstr> Хвощи — древние сосудистые растения из отдела хвощевидных, представленные в современной флоре единственным родом Хвощ (Equisetum), включающем около 20 видов.</vt:lpstr>
      <vt:lpstr>Тюльпан гранитный – реликт Донбасса и Приазовья,  охраняется в заповеднике «Каменные Могилы».</vt:lpstr>
      <vt:lpstr>Ковыль (лат. Stipa) — род многолетних однодольных травянистых растений из семейства Злаки, или Мятликовые. Род составляет около 400 видов, включая до 100 сухолюбивых трав, произрастающих между тропиками, 7 видов находится под охраной (Донбасс).</vt:lpstr>
      <vt:lpstr>Ковыль узколистный, или Ковыль длиннолистный, тырса. Редчайший вид, произростает в Провальской степи на каменистых участках (Луганщина)</vt:lpstr>
      <vt:lpstr>Ковыль Лессинга.  Произрастает в степях, на травянистых и каменистых склонах, обычно во всех районах. Интересные факты Латинское родовое название произошло от греч. stupeion – пакля. В массе с лёгким фиолетовым оттенком.</vt:lpstr>
      <vt:lpstr>Ятрышник шлемоносный (лат. Órchis militáris) — многолетнее травянистое растение, типовой вид рода Ятрышник (Orchis) семейства Орхидные. Донбасс. </vt:lpstr>
      <vt:lpstr>    Костяника - реликт ледниковой эпохи, Широко распространена в лесной зоне, встречается на Донбассе.</vt:lpstr>
      <vt:lpstr>Норичник меловой - реликтовый вид, донецко-донской эндемик. Произрастает на Донбассе в бассейне Северского Донца. Предпочитает расти на меловых склонах, обнажениях и осыпях, по степным балкам, оврагам.</vt:lpstr>
      <vt:lpstr>Льнянка меловая  - реликтовый вид, произрастает на Донбассе  в бассейне Северского Донца, растёт на меловых отложениях.</vt:lpstr>
      <vt:lpstr>Смолёвка меловая  — многолетнее растение, вид рода Смолёвка (Silene) семейства Гвоздичные (Caryophyllaceae), реликт, произрастает в бассейне реки Северский Донец. Кальцефил, растёт на меловых обнажениях.</vt:lpstr>
      <vt:lpstr>Курчавка отогнутая – реликт, встречается на обнажениях мела в бассейне реки Северский Донец: между с. Большой Суходол и с. Давыдово-Никольское  Краснодонского района и около  г. Антрацит, очень редкий у нас вид, исчезающий и уязвимый.</vt:lpstr>
      <vt:lpstr>Эремурус представительный – реликтовый вид, произрастает на сухих, хорошо прогреваемых каменистых склонах, в горных степях, на скалах и осыпях, по склонам балок. На Донбассе встречается в долине реки Деркул в урочище Гришино (Луганщина) и в долине реки Крынка в Балке Горькой (Донетчина).</vt:lpstr>
      <vt:lpstr>Скумпия кожевенная – реликт, произрастает по каменистым склонам. Компонент редколесий и аридных лесов Донбасса.</vt:lpstr>
      <vt:lpstr>Граб – реликт, произростает  на лесном массиве «Грабово» в Торезском лесничестве на Донетчине. Граб остался на Донецком кряже как реликт Рисс — Вьюрмского (Днепровско — Валдайского) межледниковья.</vt:lpstr>
      <vt:lpstr>Эндемики - растения или животные, встречающиеся только в определенной географической местности.</vt:lpstr>
      <vt:lpstr>В целом палеоэндемизм – признак угасания вида, а неоэндемизм – развития.</vt:lpstr>
      <vt:lpstr>Дрок – лиственный кустарник, эндемик Донбасса, произрастает на меловых отложениях Северского Донца</vt:lpstr>
      <vt:lpstr>Гиацинт Паласса - эндемик Донецкого кряжа и Приазовской возвышенности. Вид назван в честь Петера Симона Палласа (1741—1811), немецкого и российского учёного-энциклопедиста, прославившегося научными экспедициями по территории России.</vt:lpstr>
      <vt:lpstr>Хвойник двухколосковый, или Эфедра двухколосковая – эндемик, произростает в Хоиутовской степи на Донетчине.</vt:lpstr>
      <vt:lpstr>Парохиния головчатая – эндемик, произрастает в  Хомутовской степи, Донетчина.</vt:lpstr>
      <vt:lpstr>Тюльпан змеелистный — эндемическое растение — обнаружен недавно в заповеднике Провальская степь (Луганщина) по каменистым склонам балок. </vt:lpstr>
      <vt:lpstr>Астрагал яйцеплодный, произростает  на Калиновском участке  Провальской степи, вид входит в «Список регионально редких растений Луганщины»</vt:lpstr>
      <vt:lpstr>Пырей ковылелистный, или Пырей меловой, дерновинный многолетник, обитающий в разнотравно-типчаково-ковыльных и типчаково-ковыльных степях на чернозёмах, реже на обнажениях мела и известняка. Эндемичный вид Донбасса. </vt:lpstr>
      <vt:lpstr>Двурядник меловой – эндемик, крайне редкий вид, резко снижающий численность. Произрастает на меловых отложениях в бассейне Северского Донца.</vt:lpstr>
      <vt:lpstr>Астрагал мелолюбивый – эндемичный вид, произрастает в бассейне реки Северский Донец на меловых отложениях, обрывах, реже на  песках, заходит на солонцы. Ксерофит. Кальцефил. Лекарственное растение.</vt:lpstr>
      <vt:lpstr>Астрагал донской – эндемичный вид, произрастает на песках левобережья Северского Донца на Луганщине. Занесен в Европейский Красный список.</vt:lpstr>
      <vt:lpstr>Тысячелистник голый –эндемик, редчайшее растение, которое произрастает в Донецких степях.</vt:lpstr>
      <vt:lpstr>Майкараган волжский  - эндемичный вид, произрастает  на каменистых почвах, охраняется в Провальской Степи ( отделении Луганского природного заповедника), за пределами заповедника встречается очень редко.</vt:lpstr>
      <vt:lpstr>Иссоп меловой –  редкий вид, имеющий узкую экологическую приуроченность. Эндемик меловых обнажений, произрастает в бассейне реки Северский Донец. Занесен в Европейский Красный список.</vt:lpstr>
      <vt:lpstr>Норичник донецкий – эндемичный вид, встречается только на Донецком кряже и в районе Приазовья на сланцевых и гранитных отложениях. Занесен в Европейский Красный список.</vt:lpstr>
      <vt:lpstr>Очиток едкий, произрастает на Калиновском участке Провальской степи (Луганщина). Растёт по сухим местам на песчаной почве, сухих полянах, опушках, пустырях, насыпях, обнажениях известняка, каменистых склонах. </vt:lpstr>
      <vt:lpstr>Тимьян или чабрец кальмиусский  встречаются  на гранитах по речке Кальмиус  (Луганщина). Подлежит охране как редкий эндемичный  вид.</vt:lpstr>
      <vt:lpstr>Полынь беловойлочная - сокращающийся в численности Донецко-донской эндемик, произрастает в бассейне реки Северский Донец.  Ксерофит. Приурочена только к выходам коренных плотных слоев мела: занимает крутые взлобья обнажений, растет изолированными группами.</vt:lpstr>
      <vt:lpstr>Клеома донецкая - редкий вид. Эндемик Донецкого кряжа. Ксерофит, петрофит. Произрастает по каменистым и сланцевым обнажениям. Лучше развивается во влажные годы. </vt:lpstr>
      <vt:lpstr>Висилек ложнобледночешуйчатый - редкий эндемический вид. Зарегистрирован в Донбассе в заповеднике Каменные Могилы, где растет по гранитным осыпям, трещинам, на выходах гранита.</vt:lpstr>
      <vt:lpstr>Серпуха донская – редкий  эндемичный вид бассейна Дона. В Донбассе растет по меловым осыпям береговых склонов Северского Донца, Айдара, Дернула. Вид описан для Антрацитовского, Свердловского и Меловского районов. В заповедниках Стрельцовская степь и Провальская степь довольно обычна в покрове. Реже попадается по балкам правого берега Крынки в окрестностях Амвросиевки.</vt:lpstr>
      <vt:lpstr>Серпуха донецкая – реликтовый эндемический вид. Локальные популяции немногочисленные (окол. с. Поповка Краснодонского района, с. Стрельцовка Меловского р-на, с. Пропасть Свердловского р-на.</vt:lpstr>
      <vt:lpstr>Головчатка Литвинова, произростает в бассейне реки Красной, левого притока Северского Донца, на Луганщине.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РАСТИТЕЛЬНЫЙ МИР ЛУГАНЩИНЫ</dc:title>
  <dc:creator>hp</dc:creator>
  <cp:lastModifiedBy>User</cp:lastModifiedBy>
  <cp:revision>84</cp:revision>
  <dcterms:created xsi:type="dcterms:W3CDTF">2015-03-12T16:48:29Z</dcterms:created>
  <dcterms:modified xsi:type="dcterms:W3CDTF">2020-04-16T20:34:00Z</dcterms:modified>
</cp:coreProperties>
</file>