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59" r:id="rId6"/>
    <p:sldId id="263" r:id="rId7"/>
    <p:sldId id="281" r:id="rId8"/>
    <p:sldId id="282" r:id="rId9"/>
    <p:sldId id="283" r:id="rId10"/>
    <p:sldId id="266" r:id="rId11"/>
    <p:sldId id="265" r:id="rId12"/>
    <p:sldId id="278" r:id="rId13"/>
    <p:sldId id="284" r:id="rId14"/>
    <p:sldId id="279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7" r:id="rId2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12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B90BA-94EC-41D7-A4CE-555D054A3F3D}" type="datetimeFigureOut">
              <a:rPr lang="uk-UA" smtClean="0"/>
              <a:t>04.05.2020</a:t>
            </a:fld>
            <a:endParaRPr lang="uk-U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37D324-38A5-4284-8456-54E3A8D6AE82}" type="slidenum">
              <a:rPr lang="uk-UA" smtClean="0"/>
              <a:t>‹#›</a:t>
            </a:fld>
            <a:endParaRPr lang="uk-U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B90BA-94EC-41D7-A4CE-555D054A3F3D}" type="datetimeFigureOut">
              <a:rPr lang="uk-UA" smtClean="0"/>
              <a:t>04.05.2020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D324-38A5-4284-8456-54E3A8D6AE8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B90BA-94EC-41D7-A4CE-555D054A3F3D}" type="datetimeFigureOut">
              <a:rPr lang="uk-UA" smtClean="0"/>
              <a:t>04.05.2020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D324-38A5-4284-8456-54E3A8D6AE8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B90BA-94EC-41D7-A4CE-555D054A3F3D}" type="datetimeFigureOut">
              <a:rPr lang="uk-UA" smtClean="0"/>
              <a:t>04.05.2020</a:t>
            </a:fld>
            <a:endParaRPr lang="uk-UA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37D324-38A5-4284-8456-54E3A8D6AE82}" type="slidenum">
              <a:rPr lang="uk-UA" smtClean="0"/>
              <a:t>‹#›</a:t>
            </a:fld>
            <a:endParaRPr lang="uk-UA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B90BA-94EC-41D7-A4CE-555D054A3F3D}" type="datetimeFigureOut">
              <a:rPr lang="uk-UA" smtClean="0"/>
              <a:t>04.05.2020</a:t>
            </a:fld>
            <a:endParaRPr lang="uk-U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37D324-38A5-4284-8456-54E3A8D6AE82}" type="slidenum">
              <a:rPr lang="uk-UA" smtClean="0"/>
              <a:t>‹#›</a:t>
            </a:fld>
            <a:endParaRPr lang="uk-U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B90BA-94EC-41D7-A4CE-555D054A3F3D}" type="datetimeFigureOut">
              <a:rPr lang="uk-UA" smtClean="0"/>
              <a:t>04.05.2020</a:t>
            </a:fld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37D324-38A5-4284-8456-54E3A8D6AE82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B90BA-94EC-41D7-A4CE-555D054A3F3D}" type="datetimeFigureOut">
              <a:rPr lang="uk-UA" smtClean="0"/>
              <a:t>04.05.2020</a:t>
            </a:fld>
            <a:endParaRPr lang="uk-UA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37D324-38A5-4284-8456-54E3A8D6AE82}" type="slidenum">
              <a:rPr lang="uk-UA" smtClean="0"/>
              <a:t>‹#›</a:t>
            </a:fld>
            <a:endParaRPr lang="uk-UA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B90BA-94EC-41D7-A4CE-555D054A3F3D}" type="datetimeFigureOut">
              <a:rPr lang="uk-UA" smtClean="0"/>
              <a:t>04.05.2020</a:t>
            </a:fld>
            <a:endParaRPr lang="uk-U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37D324-38A5-4284-8456-54E3A8D6AE82}" type="slidenum">
              <a:rPr lang="uk-UA" smtClean="0"/>
              <a:t>‹#›</a:t>
            </a:fld>
            <a:endParaRPr lang="uk-U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B90BA-94EC-41D7-A4CE-555D054A3F3D}" type="datetimeFigureOut">
              <a:rPr lang="uk-UA" smtClean="0"/>
              <a:t>04.05.2020</a:t>
            </a:fld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37D324-38A5-4284-8456-54E3A8D6AE82}" type="slidenum">
              <a:rPr lang="uk-UA" smtClean="0"/>
              <a:t>‹#›</a:t>
            </a:fld>
            <a:endParaRPr lang="uk-U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B90BA-94EC-41D7-A4CE-555D054A3F3D}" type="datetimeFigureOut">
              <a:rPr lang="uk-UA" smtClean="0"/>
              <a:t>04.05.2020</a:t>
            </a:fld>
            <a:endParaRPr lang="uk-U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37D324-38A5-4284-8456-54E3A8D6AE82}" type="slidenum">
              <a:rPr lang="uk-UA" smtClean="0"/>
              <a:t>‹#›</a:t>
            </a:fld>
            <a:endParaRPr lang="uk-U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B90BA-94EC-41D7-A4CE-555D054A3F3D}" type="datetimeFigureOut">
              <a:rPr lang="uk-UA" smtClean="0"/>
              <a:t>04.05.2020</a:t>
            </a:fld>
            <a:endParaRPr lang="uk-UA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37D324-38A5-4284-8456-54E3A8D6AE82}" type="slidenum">
              <a:rPr lang="uk-UA" smtClean="0"/>
              <a:t>‹#›</a:t>
            </a:fld>
            <a:endParaRPr lang="uk-UA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0ABB90BA-94EC-41D7-A4CE-555D054A3F3D}" type="datetimeFigureOut">
              <a:rPr lang="uk-UA" smtClean="0"/>
              <a:t>04.05.2020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A937D324-38A5-4284-8456-54E3A8D6AE82}" type="slidenum">
              <a:rPr lang="uk-UA" smtClean="0"/>
              <a:t>‹#›</a:t>
            </a:fld>
            <a:endParaRPr lang="uk-U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7240" y="188640"/>
            <a:ext cx="7543800" cy="2304256"/>
          </a:xfrm>
        </p:spPr>
        <p:txBody>
          <a:bodyPr/>
          <a:lstStyle/>
          <a:p>
            <a:r>
              <a:rPr lang="uk-UA" sz="4800" dirty="0" err="1" smtClean="0"/>
              <a:t>Животн</a:t>
            </a:r>
            <a:r>
              <a:rPr lang="ru-RU" sz="4800" dirty="0" err="1" smtClean="0"/>
              <a:t>ый</a:t>
            </a:r>
            <a:r>
              <a:rPr lang="ru-RU" sz="4800" dirty="0" smtClean="0"/>
              <a:t> мир Донбасса</a:t>
            </a:r>
            <a:br>
              <a:rPr lang="ru-RU" sz="4800" dirty="0" smtClean="0"/>
            </a:br>
            <a:r>
              <a:rPr lang="ru-RU" sz="4800" dirty="0"/>
              <a:t> </a:t>
            </a:r>
            <a:r>
              <a:rPr lang="ru-RU" sz="4800" dirty="0" smtClean="0"/>
              <a:t>                            </a:t>
            </a:r>
            <a:endParaRPr lang="uk-UA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36912"/>
            <a:ext cx="7344816" cy="3898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912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4077072"/>
            <a:ext cx="8784976" cy="2520280"/>
          </a:xfrm>
        </p:spPr>
        <p:txBody>
          <a:bodyPr/>
          <a:lstStyle/>
          <a:p>
            <a:pPr algn="just"/>
            <a:r>
              <a:rPr lang="ru-RU" sz="2800" dirty="0" smtClean="0"/>
              <a:t>Еж </a:t>
            </a:r>
            <a:r>
              <a:rPr lang="ru-RU" sz="2800" dirty="0"/>
              <a:t>ушастый. </a:t>
            </a:r>
            <a:r>
              <a:rPr lang="ru-RU" sz="2800" dirty="0" smtClean="0"/>
              <a:t>Места обитания - степные </a:t>
            </a:r>
            <a:r>
              <a:rPr lang="ru-RU" sz="2800" dirty="0"/>
              <a:t>места, </a:t>
            </a:r>
            <a:r>
              <a:rPr lang="ru-RU" sz="2800" dirty="0" smtClean="0"/>
              <a:t>деградированные </a:t>
            </a:r>
            <a:r>
              <a:rPr lang="ru-RU" sz="2800" dirty="0"/>
              <a:t>пастбища, склоны оврагов, меловые обнажения. Ведет </a:t>
            </a:r>
            <a:r>
              <a:rPr lang="ru-RU" sz="2800" dirty="0" err="1"/>
              <a:t>сумерково</a:t>
            </a:r>
            <a:r>
              <a:rPr lang="ru-RU" sz="2800" dirty="0"/>
              <a:t>-ночной образ жизни. В качестве жилья использует норы, кучи хвороста и бурьяна. Занесен в Красную книгу Украины.</a:t>
            </a:r>
            <a:endParaRPr lang="uk-UA" sz="28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88640"/>
            <a:ext cx="4176464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4320480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991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4581128"/>
            <a:ext cx="8352928" cy="2088232"/>
          </a:xfrm>
        </p:spPr>
        <p:txBody>
          <a:bodyPr/>
          <a:lstStyle/>
          <a:p>
            <a:pPr algn="just"/>
            <a:r>
              <a:rPr lang="uk-UA" sz="2800" dirty="0"/>
              <a:t>БАЙБАК </a:t>
            </a:r>
            <a:r>
              <a:rPr lang="uk-UA" sz="2800" dirty="0" smtClean="0"/>
              <a:t>ЕВРОПЕЙСКИЙ (</a:t>
            </a:r>
            <a:r>
              <a:rPr lang="uk-UA" sz="2800" dirty="0" err="1" smtClean="0"/>
              <a:t>степной</a:t>
            </a:r>
            <a:r>
              <a:rPr lang="uk-UA" sz="2800" dirty="0" smtClean="0"/>
              <a:t> </a:t>
            </a:r>
            <a:r>
              <a:rPr lang="uk-UA" sz="2800" dirty="0" err="1" smtClean="0"/>
              <a:t>сурок</a:t>
            </a:r>
            <a:r>
              <a:rPr lang="uk-UA" sz="2800" dirty="0" smtClean="0"/>
              <a:t>).</a:t>
            </a:r>
            <a:r>
              <a:rPr lang="ru-RU" sz="2800" dirty="0" smtClean="0"/>
              <a:t> Значительно </a:t>
            </a:r>
            <a:r>
              <a:rPr lang="ru-RU" sz="2800" dirty="0"/>
              <a:t>уменьшилось количество крупных грызунов-байбаков (большая колония их сохранилась только в </a:t>
            </a:r>
            <a:r>
              <a:rPr lang="ru-RU" sz="2800" dirty="0" err="1"/>
              <a:t>Стрельцовской</a:t>
            </a:r>
            <a:r>
              <a:rPr lang="ru-RU" sz="2800" dirty="0"/>
              <a:t> степи</a:t>
            </a:r>
            <a:r>
              <a:rPr lang="ru-RU" sz="2800" dirty="0" smtClean="0"/>
              <a:t>). Занесен в Красную книгу Украины.</a:t>
            </a:r>
            <a:endParaRPr lang="uk-UA" sz="2800" dirty="0"/>
          </a:p>
        </p:txBody>
      </p:sp>
      <p:pic>
        <p:nvPicPr>
          <p:cNvPr id="512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88640"/>
            <a:ext cx="4032448" cy="3882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88640"/>
            <a:ext cx="4214242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162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4509120"/>
            <a:ext cx="7543800" cy="1800200"/>
          </a:xfrm>
        </p:spPr>
        <p:txBody>
          <a:bodyPr/>
          <a:lstStyle/>
          <a:p>
            <a:pPr algn="just"/>
            <a:r>
              <a:rPr lang="ru-RU" sz="2400" dirty="0" smtClean="0"/>
              <a:t>Черный бобер. Несколько пар этих ценных зверьков было завезено  в </a:t>
            </a:r>
            <a:r>
              <a:rPr lang="ru-RU" sz="2400" dirty="0" err="1" smtClean="0"/>
              <a:t>Кременские</a:t>
            </a:r>
            <a:r>
              <a:rPr lang="ru-RU" sz="2400" dirty="0" smtClean="0"/>
              <a:t> леса в 1971 году. Они хорошо освоились в старицах и по берегам рек.</a:t>
            </a:r>
            <a:endParaRPr lang="uk-UA" sz="24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48680"/>
            <a:ext cx="7272808" cy="3606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20510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4876800"/>
            <a:ext cx="8424936" cy="1720552"/>
          </a:xfrm>
        </p:spPr>
        <p:txBody>
          <a:bodyPr/>
          <a:lstStyle/>
          <a:p>
            <a:r>
              <a:rPr lang="ru-RU" sz="2400" dirty="0" smtClean="0"/>
              <a:t>Суслики </a:t>
            </a:r>
            <a:r>
              <a:rPr lang="ru-RU" sz="2400" dirty="0"/>
              <a:t>и </a:t>
            </a:r>
            <a:r>
              <a:rPr lang="ru-RU" sz="2400" dirty="0" smtClean="0"/>
              <a:t>тушканчики – типичные обитатели степей. В заповеднике </a:t>
            </a:r>
            <a:r>
              <a:rPr lang="ru-RU" sz="2400" dirty="0" err="1" smtClean="0"/>
              <a:t>Хомутовская</a:t>
            </a:r>
            <a:r>
              <a:rPr lang="ru-RU" sz="2400" dirty="0" smtClean="0"/>
              <a:t>  степь  </a:t>
            </a:r>
            <a:r>
              <a:rPr lang="ru-RU" sz="2400" dirty="0"/>
              <a:t>был замечен рост популяций сусликов и тушканчиков. </a:t>
            </a:r>
            <a:r>
              <a:rPr lang="ru-RU" sz="2400" dirty="0" smtClean="0"/>
              <a:t>Животные </a:t>
            </a:r>
            <a:r>
              <a:rPr lang="ru-RU" sz="2400" dirty="0"/>
              <a:t>эти занесены в </a:t>
            </a:r>
            <a:r>
              <a:rPr lang="ru-RU" sz="2400" dirty="0" smtClean="0"/>
              <a:t>Красную книгу Украины.</a:t>
            </a:r>
            <a:endParaRPr lang="uk-UA" sz="24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60648"/>
            <a:ext cx="4320479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60648"/>
            <a:ext cx="4176464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83182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4876800"/>
            <a:ext cx="8640960" cy="1864568"/>
          </a:xfrm>
        </p:spPr>
        <p:txBody>
          <a:bodyPr/>
          <a:lstStyle/>
          <a:p>
            <a:pPr algn="just"/>
            <a:r>
              <a:rPr lang="ru-RU" sz="2400" dirty="0" smtClean="0"/>
              <a:t>Выхухоль или водяной крот  – очень редкий реликтовый, эндемичный зверек, древнейшее млекопитающее нашего континента. Его предки жили 30 млн. лет назад с мамонтами. Остался почти без изменений, обитает в пойме Северского Донца. Занесен в Международную Красную книгу, Красную книгу Украины.</a:t>
            </a:r>
            <a:endParaRPr lang="uk-UA" sz="24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1"/>
            <a:ext cx="4320480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88641"/>
            <a:ext cx="3960440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81042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133600" y="685801"/>
            <a:ext cx="6096000" cy="2383159"/>
          </a:xfrm>
        </p:spPr>
        <p:txBody>
          <a:bodyPr/>
          <a:lstStyle/>
          <a:p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4876800"/>
            <a:ext cx="8568952" cy="1864568"/>
          </a:xfrm>
        </p:spPr>
        <p:txBody>
          <a:bodyPr/>
          <a:lstStyle/>
          <a:p>
            <a:pPr algn="just"/>
            <a:r>
              <a:rPr lang="ru-RU" sz="2800" dirty="0" smtClean="0"/>
              <a:t>Бражник «Мертвая голова», в размахе крыльев – 13 </a:t>
            </a:r>
            <a:r>
              <a:rPr lang="ru-RU" sz="2800" dirty="0"/>
              <a:t>см. Рисунок из пушистых волосков на спинке этого бражника действительно отдаленно напоминает череп. Отсюда и своеобразное название этой бабочки. Занесен в Красную книгу Украины.</a:t>
            </a:r>
            <a:endParaRPr lang="uk-UA" sz="28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7"/>
            <a:ext cx="7992888" cy="3744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135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3861048"/>
            <a:ext cx="8568952" cy="2808312"/>
          </a:xfrm>
        </p:spPr>
        <p:txBody>
          <a:bodyPr/>
          <a:lstStyle/>
          <a:p>
            <a:pPr algn="just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Шелкопряд одуванчиковый – исчезающий вид.</a:t>
            </a:r>
            <a:br>
              <a:rPr lang="ru-RU" sz="2400" dirty="0" smtClean="0"/>
            </a:br>
            <a:r>
              <a:rPr lang="ru-RU" sz="2400" dirty="0" smtClean="0"/>
              <a:t> О гусенице шелкопряда известно лишь то, что она питается листьями одуванчика. Но только ли ими? И если только ими, то тогда почему шелкопряд одуванчиковый занесен в «Красную книгу» в ранге редкого, исчезающего вида? Ведь одуванчики растут едва ли не повсюду..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uk-UA" sz="28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7992888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366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3861048"/>
            <a:ext cx="8640960" cy="2736304"/>
          </a:xfrm>
        </p:spPr>
        <p:txBody>
          <a:bodyPr/>
          <a:lstStyle/>
          <a:p>
            <a:pPr algn="just"/>
            <a:r>
              <a:rPr lang="ru-RU" sz="2400" dirty="0" smtClean="0"/>
              <a:t>Жук – олень </a:t>
            </a:r>
            <a:r>
              <a:rPr lang="ru-RU" sz="2400" dirty="0"/>
              <a:t>и жук-носорог. Жуки-олени встречаются преимущественно редко и локально. Ареал вида сокращается, в связи с чем он занесён в охранные документы и Красные книги многих стран Европы, включая </a:t>
            </a:r>
            <a:r>
              <a:rPr lang="ru-RU" sz="2400" dirty="0" smtClean="0"/>
              <a:t>Украину</a:t>
            </a:r>
            <a:r>
              <a:rPr lang="ru-RU" sz="2800" dirty="0"/>
              <a:t>. </a:t>
            </a:r>
            <a:r>
              <a:rPr lang="ru-RU" sz="2800" dirty="0" smtClean="0"/>
              <a:t>Жук – носорог о</a:t>
            </a:r>
            <a:r>
              <a:rPr lang="ru-RU" sz="2400" dirty="0" smtClean="0"/>
              <a:t>храняется </a:t>
            </a:r>
            <a:r>
              <a:rPr lang="ru-RU" sz="2400" dirty="0"/>
              <a:t>в некоторых странах Западной </a:t>
            </a:r>
            <a:r>
              <a:rPr lang="ru-RU" sz="2400" dirty="0" smtClean="0"/>
              <a:t>Европы, </a:t>
            </a:r>
            <a:r>
              <a:rPr lang="ru-RU" sz="2400" dirty="0"/>
              <a:t>также включён в </a:t>
            </a:r>
            <a:r>
              <a:rPr lang="ru-RU" sz="2400" dirty="0" smtClean="0"/>
              <a:t> Красную  книгу Украины .</a:t>
            </a:r>
            <a:endParaRPr lang="uk-UA" sz="2400" dirty="0"/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0"/>
            <a:ext cx="4355976" cy="3641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88024" cy="3641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912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4005064"/>
            <a:ext cx="8928992" cy="2592288"/>
          </a:xfrm>
        </p:spPr>
        <p:txBody>
          <a:bodyPr/>
          <a:lstStyle/>
          <a:p>
            <a:pPr algn="just"/>
            <a:r>
              <a:rPr lang="uk-UA" sz="2400" dirty="0" err="1" smtClean="0"/>
              <a:t>Степная</a:t>
            </a:r>
            <a:r>
              <a:rPr lang="uk-UA" sz="2400" dirty="0" smtClean="0"/>
              <a:t> гадюка - вид </a:t>
            </a:r>
            <a:r>
              <a:rPr lang="uk-UA" sz="2400" dirty="0" err="1"/>
              <a:t>ядовитых</a:t>
            </a:r>
            <a:r>
              <a:rPr lang="uk-UA" sz="2400" dirty="0"/>
              <a:t> </a:t>
            </a:r>
            <a:r>
              <a:rPr lang="uk-UA" sz="2400" dirty="0" err="1" smtClean="0"/>
              <a:t>змей</a:t>
            </a:r>
            <a:r>
              <a:rPr lang="uk-UA" sz="2400" dirty="0" smtClean="0"/>
              <a:t>. </a:t>
            </a:r>
            <a:r>
              <a:rPr lang="ru-RU" sz="2400" dirty="0"/>
              <a:t>Во всех европейских странах находится под охраной Бернской конвенции как вид находящийся под угрозой исчезновения. Популяция резко падает в связи с распашкой земель. </a:t>
            </a:r>
            <a:r>
              <a:rPr lang="ru-RU" sz="2400" dirty="0" smtClean="0"/>
              <a:t>Занесена </a:t>
            </a:r>
            <a:r>
              <a:rPr lang="ru-RU" sz="2400" dirty="0"/>
              <a:t>в Аннотированный перечень таксонов и популяции, нуждающихся в особом внимании к их состоянию в природной среде.</a:t>
            </a:r>
            <a:endParaRPr lang="uk-UA" sz="2400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9" y="0"/>
            <a:ext cx="4780176" cy="3789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3" y="32078"/>
            <a:ext cx="4261194" cy="375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959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4653136"/>
            <a:ext cx="7543800" cy="2088232"/>
          </a:xfrm>
        </p:spPr>
        <p:txBody>
          <a:bodyPr/>
          <a:lstStyle/>
          <a:p>
            <a:r>
              <a:rPr lang="ru-RU" sz="2400" dirty="0" smtClean="0"/>
              <a:t>Орел – </a:t>
            </a:r>
            <a:r>
              <a:rPr lang="ru-RU" sz="2400" dirty="0"/>
              <a:t>м</a:t>
            </a:r>
            <a:r>
              <a:rPr lang="ru-RU" sz="2400" dirty="0" smtClean="0"/>
              <a:t>огильник - крупная </a:t>
            </a:r>
            <a:r>
              <a:rPr lang="ru-RU" sz="2400" dirty="0"/>
              <a:t>хищная птица семейства ястребиных. Гнездится в степной и лесостепной полосе </a:t>
            </a:r>
            <a:r>
              <a:rPr lang="ru-RU" sz="2400" dirty="0" smtClean="0"/>
              <a:t>Евразии. На территории Донбасса редкий вид, занесенный в красную книгу Украины. </a:t>
            </a:r>
            <a:endParaRPr lang="uk-UA" sz="2400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392488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16632"/>
            <a:ext cx="4562872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946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620688"/>
            <a:ext cx="8352928" cy="3168352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sz="2800" dirty="0"/>
              <a:t>В глубокой древности на территории современного Донбасса </a:t>
            </a:r>
            <a:r>
              <a:rPr lang="ru-RU" sz="2800" dirty="0" smtClean="0"/>
              <a:t>обитали:</a:t>
            </a:r>
          </a:p>
          <a:p>
            <a:pPr marL="18288" indent="0">
              <a:buNone/>
            </a:pPr>
            <a:r>
              <a:rPr lang="ru-RU" sz="2800" dirty="0" smtClean="0"/>
              <a:t> шерстистый носорог, мамонт</a:t>
            </a:r>
            <a:r>
              <a:rPr lang="ru-RU" sz="2800" dirty="0"/>
              <a:t>, вымершие много лет назад (их кости и зубы археологи находили во многих местах).</a:t>
            </a:r>
          </a:p>
          <a:p>
            <a:endParaRPr lang="ru-RU" sz="2800" dirty="0"/>
          </a:p>
          <a:p>
            <a:endParaRPr lang="ru-RU" sz="2800" dirty="0"/>
          </a:p>
          <a:p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924944"/>
            <a:ext cx="8208912" cy="3456384"/>
          </a:xfrm>
        </p:spPr>
        <p:txBody>
          <a:bodyPr/>
          <a:lstStyle/>
          <a:p>
            <a:r>
              <a:rPr lang="ru-RU" sz="2800" dirty="0"/>
              <a:t>В донецких целинных степях можно было встретить стада диких лошадей — тарпанов, антилоп-сайгаков, европейских косуль.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Заросли </a:t>
            </a:r>
            <a:r>
              <a:rPr lang="ru-RU" sz="2800" dirty="0"/>
              <a:t>речных долин изобиловали дикими кабанами, а пойменные леса — бурыми медведями.</a:t>
            </a:r>
            <a:br>
              <a:rPr lang="ru-RU" sz="2800" dirty="0"/>
            </a:b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176806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4509120"/>
            <a:ext cx="8856984" cy="2160240"/>
          </a:xfrm>
        </p:spPr>
        <p:txBody>
          <a:bodyPr/>
          <a:lstStyle/>
          <a:p>
            <a:pPr algn="just"/>
            <a:r>
              <a:rPr lang="ru-RU" sz="2400" dirty="0" smtClean="0"/>
              <a:t>Степной орел  </a:t>
            </a:r>
            <a:r>
              <a:rPr lang="ru-RU" sz="2400" dirty="0"/>
              <a:t>относится к отряду хищных птиц семейства ястребиных. На территории </a:t>
            </a:r>
            <a:r>
              <a:rPr lang="ru-RU" sz="2400" dirty="0" smtClean="0"/>
              <a:t>Донбасса степной </a:t>
            </a:r>
            <a:r>
              <a:rPr lang="ru-RU" sz="2400" dirty="0"/>
              <a:t>орел является редким видом, численность которого постоянно уменьшается. Степные орлы обитают в тех местах, где имеются нераспаханные участки и достаточно еды. </a:t>
            </a:r>
            <a:endParaRPr lang="uk-UA" sz="2400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286250" cy="408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6631"/>
            <a:ext cx="4104456" cy="408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8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4365104"/>
            <a:ext cx="8020373" cy="1792560"/>
          </a:xfrm>
        </p:spPr>
        <p:txBody>
          <a:bodyPr/>
          <a:lstStyle/>
          <a:p>
            <a:pPr algn="just"/>
            <a:r>
              <a:rPr lang="ru-RU" sz="2400" dirty="0" smtClean="0"/>
              <a:t>Орлан – белохвост -  </a:t>
            </a:r>
            <a:r>
              <a:rPr lang="ru-RU" sz="2400" dirty="0"/>
              <a:t>хищная птица из семейства ястребиных, эта птица является четвёртой по величине хищной пернатой Европы. Вид занесён в Красную книгу </a:t>
            </a:r>
            <a:r>
              <a:rPr lang="ru-RU" sz="2400" dirty="0" smtClean="0"/>
              <a:t>Украины.</a:t>
            </a:r>
            <a:endParaRPr lang="uk-UA" sz="2400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6632"/>
            <a:ext cx="4040039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3" y="116632"/>
            <a:ext cx="4566708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089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4725144"/>
            <a:ext cx="7925504" cy="1800200"/>
          </a:xfrm>
        </p:spPr>
        <p:txBody>
          <a:bodyPr/>
          <a:lstStyle/>
          <a:p>
            <a:r>
              <a:rPr lang="ru-RU" sz="2400" dirty="0" smtClean="0"/>
              <a:t>Стрепет и дрофа, относятся к числу исчезающих степных птиц, внесенные в Красную книгу Украины.</a:t>
            </a:r>
            <a:endParaRPr lang="uk-UA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176464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60648"/>
            <a:ext cx="3960440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06916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256179" y="692697"/>
            <a:ext cx="6096000" cy="360040"/>
          </a:xfrm>
        </p:spPr>
        <p:txBody>
          <a:bodyPr>
            <a:normAutofit fontScale="92500" lnSpcReduction="10000"/>
          </a:bodyPr>
          <a:lstStyle/>
          <a:p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4653136"/>
            <a:ext cx="7543800" cy="1872208"/>
          </a:xfrm>
        </p:spPr>
        <p:txBody>
          <a:bodyPr/>
          <a:lstStyle/>
          <a:p>
            <a:pPr algn="just"/>
            <a:r>
              <a:rPr lang="ru-RU" sz="2800" dirty="0" smtClean="0"/>
              <a:t>Журавль – красавка и журавль серый, крупные очень красивые птицы, внесены в Красную книгу Украины. Они </a:t>
            </a:r>
            <a:r>
              <a:rPr lang="ru-RU" sz="2800" dirty="0" err="1" smtClean="0"/>
              <a:t>встечаются</a:t>
            </a:r>
            <a:r>
              <a:rPr lang="ru-RU" sz="2800" dirty="0" smtClean="0"/>
              <a:t> у нас на пролете и только отдельные пары остаются на гнездовье.</a:t>
            </a:r>
            <a:endParaRPr lang="uk-UA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3" y="182425"/>
            <a:ext cx="4276181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2426"/>
            <a:ext cx="4346848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74739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4876800"/>
            <a:ext cx="8568952" cy="1864568"/>
          </a:xfrm>
        </p:spPr>
        <p:txBody>
          <a:bodyPr/>
          <a:lstStyle/>
          <a:p>
            <a:r>
              <a:rPr lang="uk-UA" sz="2800" dirty="0"/>
              <a:t>ЛЕБЕДЬ-ШИПУН</a:t>
            </a:r>
            <a:r>
              <a:rPr lang="uk-UA" sz="2800" dirty="0" smtClean="0"/>
              <a:t>.</a:t>
            </a:r>
            <a:r>
              <a:rPr lang="ru-RU" sz="2800" dirty="0"/>
              <a:t> От других видов лебедей отличается тем, что, плавая, часто изгибает шею в виде буквы S, а клюв и голову держит наклонно к </a:t>
            </a:r>
            <a:r>
              <a:rPr lang="ru-RU" sz="2800" dirty="0" smtClean="0"/>
              <a:t>воде. Занесен в Красную книгу Украины.</a:t>
            </a:r>
            <a:endParaRPr lang="uk-UA" sz="28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7920880" cy="4010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566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685801"/>
            <a:ext cx="7906072" cy="1735087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sz="2800" dirty="0"/>
              <a:t>Современный животный мир Донецкого бассейна представлен главным образом разнообразными степными </a:t>
            </a:r>
            <a:r>
              <a:rPr lang="ru-RU" sz="2800" dirty="0" smtClean="0"/>
              <a:t>формами.</a:t>
            </a:r>
            <a:endParaRPr lang="uk-UA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276872"/>
            <a:ext cx="7997512" cy="3514328"/>
          </a:xfrm>
        </p:spPr>
        <p:txBody>
          <a:bodyPr/>
          <a:lstStyle/>
          <a:p>
            <a:r>
              <a:rPr lang="ru-RU" sz="2800" dirty="0" smtClean="0"/>
              <a:t>В Красную книгу Украины занесены:</a:t>
            </a:r>
            <a:br>
              <a:rPr lang="ru-RU" sz="2800" dirty="0" smtClean="0"/>
            </a:br>
            <a:r>
              <a:rPr lang="ru-RU" sz="2800" dirty="0" smtClean="0"/>
              <a:t>18 видов насекомых;</a:t>
            </a:r>
            <a:br>
              <a:rPr lang="ru-RU" sz="2800" dirty="0" smtClean="0"/>
            </a:br>
            <a:r>
              <a:rPr lang="ru-RU" sz="2800" dirty="0" smtClean="0"/>
              <a:t>4 вида земноводных;</a:t>
            </a:r>
            <a:br>
              <a:rPr lang="ru-RU" sz="2800" dirty="0" smtClean="0"/>
            </a:br>
            <a:r>
              <a:rPr lang="ru-RU" sz="2800" dirty="0" smtClean="0"/>
              <a:t>6 видов пресмыкающихся;</a:t>
            </a:r>
            <a:br>
              <a:rPr lang="ru-RU" sz="2800" dirty="0" smtClean="0"/>
            </a:br>
            <a:r>
              <a:rPr lang="ru-RU" sz="2800" dirty="0" smtClean="0"/>
              <a:t>28 видов птиц;</a:t>
            </a:r>
            <a:br>
              <a:rPr lang="ru-RU" sz="2800" dirty="0" smtClean="0"/>
            </a:br>
            <a:r>
              <a:rPr lang="ru-RU" sz="2800" dirty="0" smtClean="0"/>
              <a:t>29 видов млекопитающих.</a:t>
            </a:r>
            <a:br>
              <a:rPr lang="ru-RU" sz="2800" dirty="0" smtClean="0"/>
            </a:b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385887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4581128"/>
            <a:ext cx="8640960" cy="2088232"/>
          </a:xfrm>
        </p:spPr>
        <p:txBody>
          <a:bodyPr/>
          <a:lstStyle/>
          <a:p>
            <a:pPr algn="just"/>
            <a:r>
              <a:rPr lang="ru-RU" sz="2800" dirty="0"/>
              <a:t>По данным 2011-го года в Донбассе численность волков составляла 210 особей, что в 11,6 раз выше граничного допуска. В 2012-м году, в связи с миграцией животных из горных лесов Кавказа, Закавказья и Северной Турции численность хищников возросла.</a:t>
            </a:r>
            <a:endParaRPr lang="uk-UA" sz="2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8640"/>
            <a:ext cx="7920880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0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685801"/>
            <a:ext cx="7834064" cy="1231031"/>
          </a:xfrm>
        </p:spPr>
        <p:txBody>
          <a:bodyPr>
            <a:normAutofit/>
          </a:bodyPr>
          <a:lstStyle/>
          <a:p>
            <a:pPr marL="18288" indent="0" algn="ctr">
              <a:buNone/>
            </a:pPr>
            <a:endParaRPr lang="uk-UA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4149080"/>
            <a:ext cx="8712968" cy="2520280"/>
          </a:xfrm>
        </p:spPr>
        <p:txBody>
          <a:bodyPr/>
          <a:lstStyle/>
          <a:p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800" dirty="0" smtClean="0"/>
              <a:t>ЕНОТОВИДНАЯ СОБАКА</a:t>
            </a:r>
            <a:r>
              <a:rPr lang="ru-RU" sz="2800" dirty="0" smtClean="0"/>
              <a:t> (завезена с Дальнего Востока в 1935 году), хорошо </a:t>
            </a:r>
            <a:r>
              <a:rPr lang="ru-RU" sz="2800" dirty="0" err="1" smtClean="0"/>
              <a:t>аклиматизировалась</a:t>
            </a:r>
            <a:r>
              <a:rPr lang="ru-RU" sz="2800" dirty="0" smtClean="0"/>
              <a:t> в наших краях. Места обитания: пойменные луга с кустарником, берега озер, ᴨ</a:t>
            </a:r>
            <a:r>
              <a:rPr lang="ru-RU" sz="2800" dirty="0" err="1" smtClean="0"/>
              <a:t>ерелески</a:t>
            </a:r>
            <a:r>
              <a:rPr lang="ru-RU" sz="2800" dirty="0" smtClean="0"/>
              <a:t>, светлые смешанные леса.</a:t>
            </a:r>
            <a:r>
              <a:rPr lang="uk-UA" sz="2800" dirty="0" smtClean="0"/>
              <a:t/>
            </a:r>
            <a:br>
              <a:rPr lang="uk-UA" sz="2800" dirty="0" smtClean="0"/>
            </a:br>
            <a:endParaRPr lang="uk-UA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064895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475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4869160"/>
            <a:ext cx="8712968" cy="1720552"/>
          </a:xfrm>
        </p:spPr>
        <p:txBody>
          <a:bodyPr/>
          <a:lstStyle/>
          <a:p>
            <a:pPr algn="just"/>
            <a:r>
              <a:rPr lang="uk-UA" sz="2800" dirty="0"/>
              <a:t>КАМЕННАЯ </a:t>
            </a:r>
            <a:r>
              <a:rPr lang="uk-UA" sz="2800" dirty="0" smtClean="0"/>
              <a:t>КУНИЦА, </a:t>
            </a:r>
            <a:r>
              <a:rPr lang="ru-RU" sz="2800" dirty="0" smtClean="0"/>
              <a:t> </a:t>
            </a:r>
            <a:r>
              <a:rPr lang="ru-RU" sz="2800" dirty="0"/>
              <a:t>хищное млекопитающее из семейства куньих. Обитает в бедных лесом скалистых </a:t>
            </a:r>
            <a:r>
              <a:rPr lang="ru-RU" sz="2800" dirty="0" smtClean="0"/>
              <a:t> горах</a:t>
            </a:r>
            <a:r>
              <a:rPr lang="ru-RU" sz="2800" dirty="0"/>
              <a:t>, каменоломнях, заброшенных постройках, кустарниках, </a:t>
            </a:r>
            <a:r>
              <a:rPr lang="ru-RU" sz="2800" dirty="0" smtClean="0"/>
              <a:t> </a:t>
            </a:r>
            <a:r>
              <a:rPr lang="ru-RU" sz="2800" dirty="0"/>
              <a:t>часто вблизи </a:t>
            </a:r>
            <a:r>
              <a:rPr lang="ru-RU" sz="2800" dirty="0" smtClean="0"/>
              <a:t>селений.</a:t>
            </a:r>
            <a:endParaRPr lang="uk-UA" sz="28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8064896" cy="3899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844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4876800"/>
            <a:ext cx="8043232" cy="1648544"/>
          </a:xfrm>
        </p:spPr>
        <p:txBody>
          <a:bodyPr/>
          <a:lstStyle/>
          <a:p>
            <a:pPr algn="just"/>
            <a:r>
              <a:rPr lang="ru-RU" sz="2800" dirty="0" smtClean="0"/>
              <a:t>Хорь - Перевязка – небольшой хищный зверек, селится на целинных землях, поэтому численность </a:t>
            </a:r>
            <a:r>
              <a:rPr lang="ru-RU" sz="2800" dirty="0" err="1" smtClean="0"/>
              <a:t>катастрафически</a:t>
            </a:r>
            <a:r>
              <a:rPr lang="ru-RU" sz="2800" dirty="0" smtClean="0"/>
              <a:t> падает, занесена в Красную книгу Украины.</a:t>
            </a:r>
            <a:endParaRPr lang="uk-UA" sz="28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60648"/>
            <a:ext cx="3816424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608512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6509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133600" y="685801"/>
            <a:ext cx="6096000" cy="654967"/>
          </a:xfrm>
        </p:spPr>
        <p:txBody>
          <a:bodyPr>
            <a:normAutofit/>
          </a:bodyPr>
          <a:lstStyle/>
          <a:p>
            <a:endParaRPr lang="uk-UA" sz="280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1648544"/>
          </a:xfrm>
        </p:spPr>
        <p:txBody>
          <a:bodyPr/>
          <a:lstStyle/>
          <a:p>
            <a:r>
              <a:rPr lang="ru-RU" sz="2800" dirty="0" smtClean="0"/>
              <a:t>Степной хорь – ценный пушной зверек, охота на него привела к почти полному исчезновению. Занесен в Красную книгу Украины.</a:t>
            </a:r>
            <a:endParaRPr lang="uk-UA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2636"/>
            <a:ext cx="4608512" cy="417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88639"/>
            <a:ext cx="4104456" cy="4140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78547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4221088"/>
            <a:ext cx="7899216" cy="1800200"/>
          </a:xfrm>
        </p:spPr>
        <p:txBody>
          <a:bodyPr/>
          <a:lstStyle/>
          <a:p>
            <a:r>
              <a:rPr lang="ru-RU" sz="2800" dirty="0" smtClean="0"/>
              <a:t>Землеройка – бурозубка малая. Встречается на Донбассе повсеместно, но очень редко. Включена в Красную книгу Украины.</a:t>
            </a:r>
            <a:endParaRPr lang="uk-UA" sz="2800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4320480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0648"/>
            <a:ext cx="4032448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406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384</TotalTime>
  <Words>699</Words>
  <Application>Microsoft Office PowerPoint</Application>
  <PresentationFormat>Экран (4:3)</PresentationFormat>
  <Paragraphs>28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7" baseType="lpstr">
      <vt:lpstr>Palatino Linotype</vt:lpstr>
      <vt:lpstr>Wingdings</vt:lpstr>
      <vt:lpstr>Базовая</vt:lpstr>
      <vt:lpstr>Животный мир Донбасса                              </vt:lpstr>
      <vt:lpstr>В донецких целинных степях можно было встретить стада диких лошадей — тарпанов, антилоп-сайгаков, европейских косуль.   Заросли речных долин изобиловали дикими кабанами, а пойменные леса — бурыми медведями. </vt:lpstr>
      <vt:lpstr>В Красную книгу Украины занесены: 18 видов насекомых; 4 вида земноводных; 6 видов пресмыкающихся; 28 видов птиц; 29 видов млекопитающих. </vt:lpstr>
      <vt:lpstr>По данным 2011-го года в Донбассе численность волков составляла 210 особей, что в 11,6 раз выше граничного допуска. В 2012-м году, в связи с миграцией животных из горных лесов Кавказа, Закавказья и Северной Турции численность хищников возросла.</vt:lpstr>
      <vt:lpstr>                  ЕНОТОВИДНАЯ СОБАКА (завезена с Дальнего Востока в 1935 году), хорошо аклиматизировалась в наших краях. Места обитания: пойменные луга с кустарником, берега озер, ᴨерелески, светлые смешанные леса. </vt:lpstr>
      <vt:lpstr>КАМЕННАЯ КУНИЦА,  хищное млекопитающее из семейства куньих. Обитает в бедных лесом скалистых  горах, каменоломнях, заброшенных постройках, кустарниках,  часто вблизи селений.</vt:lpstr>
      <vt:lpstr>Хорь - Перевязка – небольшой хищный зверек, селится на целинных землях, поэтому численность катастрафически падает, занесена в Красную книгу Украины.</vt:lpstr>
      <vt:lpstr>Степной хорь – ценный пушной зверек, охота на него привела к почти полному исчезновению. Занесен в Красную книгу Украины.</vt:lpstr>
      <vt:lpstr>Землеройка – бурозубка малая. Встречается на Донбассе повсеместно, но очень редко. Включена в Красную книгу Украины.</vt:lpstr>
      <vt:lpstr>Еж ушастый. Места обитания - степные места, деградированные пастбища, склоны оврагов, меловые обнажения. Ведет сумерково-ночной образ жизни. В качестве жилья использует норы, кучи хвороста и бурьяна. Занесен в Красную книгу Украины.</vt:lpstr>
      <vt:lpstr>БАЙБАК ЕВРОПЕЙСКИЙ (степной сурок). Значительно уменьшилось количество крупных грызунов-байбаков (большая колония их сохранилась только в Стрельцовской степи). Занесен в Красную книгу Украины.</vt:lpstr>
      <vt:lpstr>Черный бобер. Несколько пар этих ценных зверьков было завезено  в Кременские леса в 1971 году. Они хорошо освоились в старицах и по берегам рек.</vt:lpstr>
      <vt:lpstr>Суслики и тушканчики – типичные обитатели степей. В заповеднике Хомутовская  степь  был замечен рост популяций сусликов и тушканчиков. Животные эти занесены в Красную книгу Украины.</vt:lpstr>
      <vt:lpstr>Выхухоль или водяной крот  – очень редкий реликтовый, эндемичный зверек, древнейшее млекопитающее нашего континента. Его предки жили 30 млн. лет назад с мамонтами. Остался почти без изменений, обитает в пойме Северского Донца. Занесен в Международную Красную книгу, Красную книгу Украины.</vt:lpstr>
      <vt:lpstr>Бражник «Мертвая голова», в размахе крыльев – 13 см. Рисунок из пушистых волосков на спинке этого бражника действительно отдаленно напоминает череп. Отсюда и своеобразное название этой бабочки. Занесен в Красную книгу Украины.</vt:lpstr>
      <vt:lpstr>                                    Шелкопряд одуванчиковый – исчезающий вид.  О гусенице шелкопряда известно лишь то, что она питается листьями одуванчика. Но только ли ими? И если только ими, то тогда почему шелкопряд одуванчиковый занесен в «Красную книгу» в ранге редкого, исчезающего вида? Ведь одуванчики растут едва ли не повсюду.. </vt:lpstr>
      <vt:lpstr>Жук – олень и жук-носорог. Жуки-олени встречаются преимущественно редко и локально. Ареал вида сокращается, в связи с чем он занесён в охранные документы и Красные книги многих стран Европы, включая Украину. Жук – носорог охраняется в некоторых странах Западной Европы, также включён в  Красную  книгу Украины .</vt:lpstr>
      <vt:lpstr>Степная гадюка - вид ядовитых змей. Во всех европейских странах находится под охраной Бернской конвенции как вид находящийся под угрозой исчезновения. Популяция резко падает в связи с распашкой земель. Занесена в Аннотированный перечень таксонов и популяции, нуждающихся в особом внимании к их состоянию в природной среде.</vt:lpstr>
      <vt:lpstr>Орел – могильник - крупная хищная птица семейства ястребиных. Гнездится в степной и лесостепной полосе Евразии. На территории Донбасса редкий вид, занесенный в красную книгу Украины. </vt:lpstr>
      <vt:lpstr>Степной орел  относится к отряду хищных птиц семейства ястребиных. На территории Донбасса степной орел является редким видом, численность которого постоянно уменьшается. Степные орлы обитают в тех местах, где имеются нераспаханные участки и достаточно еды. </vt:lpstr>
      <vt:lpstr>Орлан – белохвост -  хищная птица из семейства ястребиных, эта птица является четвёртой по величине хищной пернатой Европы. Вид занесён в Красную книгу Украины.</vt:lpstr>
      <vt:lpstr>Стрепет и дрофа, относятся к числу исчезающих степных птиц, внесенные в Красную книгу Украины.</vt:lpstr>
      <vt:lpstr>Журавль – красавка и журавль серый, крупные очень красивые птицы, внесены в Красную книгу Украины. Они встечаются у нас на пролете и только отдельные пары остаются на гнездовье.</vt:lpstr>
      <vt:lpstr>ЛЕБЕДЬ-ШИПУН. От других видов лебедей отличается тем, что, плавая, часто изгибает шею в виде буквы S, а клюв и голову держит наклонно к воде. Занесен в Красную книгу Украины.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Животный мир Донбасса</dc:title>
  <dc:creator>hp</dc:creator>
  <cp:lastModifiedBy>ZBook</cp:lastModifiedBy>
  <cp:revision>35</cp:revision>
  <dcterms:created xsi:type="dcterms:W3CDTF">2016-03-02T15:08:40Z</dcterms:created>
  <dcterms:modified xsi:type="dcterms:W3CDTF">2020-05-04T20:33:39Z</dcterms:modified>
</cp:coreProperties>
</file>