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sldIdLst>
    <p:sldId id="257" r:id="rId2"/>
    <p:sldId id="264" r:id="rId3"/>
    <p:sldId id="263" r:id="rId4"/>
    <p:sldId id="262" r:id="rId5"/>
    <p:sldId id="261" r:id="rId6"/>
    <p:sldId id="265" r:id="rId7"/>
    <p:sldId id="267" r:id="rId8"/>
    <p:sldId id="266" r:id="rId9"/>
    <p:sldId id="269" r:id="rId10"/>
    <p:sldId id="270" r:id="rId11"/>
    <p:sldId id="268" r:id="rId12"/>
    <p:sldId id="273" r:id="rId13"/>
    <p:sldId id="272" r:id="rId14"/>
    <p:sldId id="271" r:id="rId15"/>
    <p:sldId id="274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6" autoAdjust="0"/>
    <p:restoredTop sz="94660"/>
  </p:normalViewPr>
  <p:slideViewPr>
    <p:cSldViewPr>
      <p:cViewPr varScale="1">
        <p:scale>
          <a:sx n="84" d="100"/>
          <a:sy n="84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91ADC-4A86-4B78-A5F7-A575D31813FE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BA19B-E3AD-431E-8BA6-E9CA91D63B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18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391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ДАЖЕ НА ОЧЕНЬ КРАСИВЫХ</a:t>
            </a:r>
            <a:r>
              <a:rPr lang="ru-RU" baseline="0" dirty="0" smtClean="0"/>
              <a:t> ФРУКТАХ И ОВОЩАХ, ЖИВУТ </a:t>
            </a:r>
            <a:r>
              <a:rPr lang="ru-RU" dirty="0" smtClean="0"/>
              <a:t>МИКРОБЫ.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43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 ВОКРУГ ЗЕМЛИ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26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358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это – Кашель!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67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999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4980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322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955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 - ДРУЗЬЯ ИЛИ ВРАГИ?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699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877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701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337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 ПОДМИКРОСКОПОМ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800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964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63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36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9C07B20-6DA5-46FB-9E0E-8AB0D7102A0C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6.jpe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9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6.jpe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11" Type="http://schemas.openxmlformats.org/officeDocument/2006/relationships/image" Target="../media/image72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6.jpeg"/><Relationship Id="rId7" Type="http://schemas.openxmlformats.org/officeDocument/2006/relationships/image" Target="../media/image80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6.jpeg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6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6.jpeg"/><Relationship Id="rId7" Type="http://schemas.openxmlformats.org/officeDocument/2006/relationships/image" Target="../media/image31.gif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gif"/><Relationship Id="rId11" Type="http://schemas.openxmlformats.org/officeDocument/2006/relationships/image" Target="../media/image35.png"/><Relationship Id="rId5" Type="http://schemas.openxmlformats.org/officeDocument/2006/relationships/image" Target="../media/image29.gif"/><Relationship Id="rId10" Type="http://schemas.openxmlformats.org/officeDocument/2006/relationships/image" Target="../media/image34.png"/><Relationship Id="rId4" Type="http://schemas.openxmlformats.org/officeDocument/2006/relationships/image" Target="../media/image28.gif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3" Type="http://schemas.openxmlformats.org/officeDocument/2006/relationships/image" Target="../media/image6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jpeg"/><Relationship Id="rId5" Type="http://schemas.openxmlformats.org/officeDocument/2006/relationships/image" Target="../media/image39.png"/><Relationship Id="rId10" Type="http://schemas.openxmlformats.org/officeDocument/2006/relationships/image" Target="../media/image44.jpeg"/><Relationship Id="rId4" Type="http://schemas.openxmlformats.org/officeDocument/2006/relationships/image" Target="../media/image38.gif"/><Relationship Id="rId9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gif"/><Relationship Id="rId3" Type="http://schemas.openxmlformats.org/officeDocument/2006/relationships/image" Target="../media/image6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ÑÐ¾Ð½ Ð¿ÑÐµÐ·ÐµÐ½ÑÐ°ÑÐ¸Ð¸ Ð¼Ð¸ÐºÑÐ¾Ð±Ñ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</p:pic>
      <p:sp>
        <p:nvSpPr>
          <p:cNvPr id="7" name="Блок-схема: перфолента 6"/>
          <p:cNvSpPr/>
          <p:nvPr/>
        </p:nvSpPr>
        <p:spPr>
          <a:xfrm>
            <a:off x="1835696" y="1484784"/>
            <a:ext cx="6696744" cy="3744416"/>
          </a:xfrm>
          <a:prstGeom prst="flowChartPunchedTape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         </a:t>
            </a:r>
            <a:br>
              <a:rPr lang="ru-RU" dirty="0" smtClean="0"/>
            </a:br>
            <a:r>
              <a:rPr lang="ru-RU" dirty="0" smtClean="0"/>
              <a:t>                  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МИКРОБЫ- наши враги</a:t>
            </a:r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1656" y="3284984"/>
            <a:ext cx="2610256" cy="2267194"/>
          </a:xfrm>
          <a:prstGeom prst="rect">
            <a:avLst/>
          </a:prstGeom>
          <a:noFill/>
        </p:spPr>
      </p:pic>
      <p:pic>
        <p:nvPicPr>
          <p:cNvPr id="205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16832"/>
            <a:ext cx="1677886" cy="1900518"/>
          </a:xfrm>
          <a:prstGeom prst="rect">
            <a:avLst/>
          </a:prstGeom>
          <a:noFill/>
        </p:spPr>
      </p:pic>
      <p:pic>
        <p:nvPicPr>
          <p:cNvPr id="2058" name="Picture 10" descr="ÐÐ°ÑÑÐ¸Ð½ÐºÐ¸ Ð¿Ð¾ Ð·Ð°Ð¿ÑÐ¾ÑÑ ÑÐ¾Ð½ Ð¿ÑÐµÐ·ÐµÐ½ÑÐ°ÑÐ¸Ð¸ Ð¼Ð¸ÐºÑÐ¾Ð±Ñ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764704"/>
            <a:ext cx="2099778" cy="20727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4" name="16-конечная звезда 3"/>
          <p:cNvSpPr/>
          <p:nvPr/>
        </p:nvSpPr>
        <p:spPr>
          <a:xfrm>
            <a:off x="755576" y="0"/>
            <a:ext cx="7632848" cy="2276872"/>
          </a:xfrm>
          <a:prstGeom prst="star16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едят микробы ? Микробы едят все !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Хлеб, овощи, фрукты, суп, листья деревьев, краску, землю. 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060848"/>
            <a:ext cx="2232248" cy="201622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56326" name="Picture 6" descr="ÐÐ°ÑÑÐ¸Ð½ÐºÐ¸ Ð¿Ð¾ Ð·Ð°Ð¿ÑÐ¾ÑÑ Ð³Ð½Ð¸Ð»ÑÐµ ÑÑÑÐºÑÑ Ð¼Ð¸ÐºÑÐ¾Ð±Ð½Ñ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420888"/>
            <a:ext cx="2483668" cy="159768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56328" name="Picture 8" descr="ÐÐ°ÑÑÐ¸Ð½ÐºÐ¸ Ð¿Ð¾ Ð·Ð°Ð¿ÑÐ¾ÑÑ Ð³Ð½Ð¸Ð»ÑÐµ ÑÑÑÐºÑÑ Ð¼Ð¸ÐºÑÐ¾Ð±Ð½Ñ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132856"/>
            <a:ext cx="2381300" cy="18002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251520" y="4293096"/>
            <a:ext cx="5544616" cy="646331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ДАЖЕ НА ОЧЕНЬ КРАСИВЫХ ФРУКТАХ И   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ОВОЩАХ, ЖИВУТ МИКРОБЫ.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32" name="Picture 12" descr="ÐÐ°ÑÑÐ¸Ð½ÐºÐ¸ Ð¿Ð¾ Ð·Ð°Ð¿ÑÐ¾ÑÑ Ð¼Ð¸ÐºÑÐ¾Ð±Ñ Ð¿Ð¾Ð´ Ð¼Ð¸ÐºÑÐ¾ÑÐºÐ¾Ð¿Ð¾Ð¼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712" y="5085184"/>
            <a:ext cx="3456384" cy="158417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56334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4509120"/>
            <a:ext cx="2314543" cy="180020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13" name="Picture 10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5013176"/>
            <a:ext cx="1512168" cy="18448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60418" name="AutoShape 2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20" name="AutoShape 4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0422" name="Picture 6" descr="ÐÐ°ÑÑÐ¸Ð½ÐºÐ¸ Ð¿Ð¾ Ð·Ð°Ð¿ÑÐ¾ÑÑ Ð³Ð½Ð¸Ð»ÑÐµ Ð»Ð¸ÑÑÑÑ Ð¼Ð¸ÐºÑÐ¾Ð±Ð½Ñ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2664296" cy="216024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60424" name="Picture 8" descr="ÐÐ°ÑÑÐ¸Ð½ÐºÐ¸ Ð¿Ð¾ Ð·Ð°Ð¿ÑÐ¾ÑÑ Ð³Ð½Ð¸Ð»ÑÐµ Ð´ÐµÑÐµÐ²ÑÑ Ð¼Ð¸ÐºÑÐ¾Ð±Ð½Ñ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332656"/>
            <a:ext cx="2808312" cy="216024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60426" name="AutoShape 10" descr="ÐÐ°ÑÑÐ¸Ð½ÐºÐ¸ Ð¿Ð¾ Ð·Ð°Ð¿ÑÐ¾ÑÑ Ð³Ð½Ð¸Ð»ÑÐµ Ð»Ð¸ÑÑÑÑ Ð´ÐµÑÐµÐ²ÑÑ Ð² Ð»ÐµÑÑ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28" name="AutoShape 12" descr="ÐÐ°ÑÑÐ¸Ð½ÐºÐ¸ Ð¿Ð¾ Ð·Ð°Ð¿ÑÐ¾ÑÑ Ð³Ð½Ð¸Ð»ÑÐµ Ð»Ð¸ÑÑÑÑ Ð´ÐµÑÐµÐ²ÑÑ Ð² Ð»ÐµÑÑ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0430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32656"/>
            <a:ext cx="2939287" cy="216024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60432" name="Picture 16" descr="ÐÐ°ÑÑÐ¸Ð½ÐºÐ¸ Ð¿Ð¾ Ð·Ð°Ð¿ÑÐ¾ÑÑ ÑÐ»ÐµÐ± Ð¸ Ð¼Ð¸ÐºÑÐ¾Ð±Ñ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3284984"/>
            <a:ext cx="3242854" cy="216024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60434" name="Picture 18" descr="ÐÐ°ÑÑÐ¸Ð½ÐºÐ¸ Ð¿Ð¾ Ð·Ð°Ð¿ÑÐ¾ÑÑ Ð·ÐµÐ¼Ð»Ñ Ð¸ Ð¼Ð¸ÐºÑÐ¾Ð±Ñ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3968" y="3140968"/>
            <a:ext cx="4352484" cy="244827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467544" y="5661248"/>
            <a:ext cx="3024336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ПЛЕСЕНЬ</a:t>
            </a:r>
            <a:r>
              <a:rPr lang="ru-RU" dirty="0" smtClean="0"/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она очень опасна для человека </a:t>
            </a:r>
            <a:r>
              <a:rPr lang="ru-RU" b="1" dirty="0" smtClean="0">
                <a:solidFill>
                  <a:schemeClr val="bg1"/>
                </a:solidFill>
              </a:rPr>
              <a:t>!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5805264"/>
            <a:ext cx="3359509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МИКРОБЫ ВОКРУГ ЗЕМЛИ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2636912"/>
            <a:ext cx="8352927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МИКРОБЫ  ПИТАЮТСЯ ЛИСТЬЯМИ, ОВОЩАМИ, ХЛЕБОМ…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60418" name="AutoShape 2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20" name="AutoShape 4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79512" y="188640"/>
            <a:ext cx="8784976" cy="4104456"/>
          </a:xfrm>
          <a:prstGeom prst="flowChartPunchedTape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Некоторые микробы бывают очень опасны.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те, которые едят здорового человека или животного. Они ничего не могут есть кроме человека. Но человеку не нравиться, что его едят микробы и он начинает с ними бороться. То время, когда идет борьба, называется болезнью. В зависимости от того, в каком месте нашего организма поселились микробы, возникает та или иная болезнь. 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ÐÐ°ÑÑÐ¸Ð½ÐºÐ¸ Ð¿Ð¾ Ð·Ð°Ð¿ÑÐ¾ÑÑ Ð±Ð¾Ð»Ð¸Ñ Ð¶Ð¸Ð²Ð¾Ñ ÑÐ¸ÑÑÐ½Ð¾Ðº Ð´Ð»Ñ Ð´ÐµÑÐµÐ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789040"/>
            <a:ext cx="2232248" cy="218762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6861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3573016"/>
            <a:ext cx="2041827" cy="28803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68614" name="Picture 6" descr="ÐÐ°ÑÑÐ¸Ð½ÐºÐ¸ Ð¿Ð¾ Ð·Ð°Ð¿ÑÐ¾ÑÑ Ð±Ð¾Ð»Ð¸Ñ Ð¶Ð¸Ð²Ð¾Ñ ÑÐ¸ÑÑÐ½Ð¾Ðº Ð´Ð»Ñ Ð´ÐµÑÐµÐ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789040"/>
            <a:ext cx="2887449" cy="194421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68616" name="Picture 8" descr="ÐÐ°ÑÑÐ¸Ð½ÐºÐ¸ Ð¿Ð¾ Ð·Ð°Ð¿ÑÐ¾ÑÑ Ð±Ð¾Ð»Ð¸Ñ Ð¶Ð¸Ð²Ð¾Ñ ÑÐ¸ÑÑÐ½Ð¾Ðº Ð´Ð»Ñ Ð´ÐµÑÐµ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4653136"/>
            <a:ext cx="2476895" cy="194421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60418" name="AutoShape 2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20" name="AutoShape 4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0658" name="Picture 2" descr="ÐÐ°ÑÑÐ¸Ð½ÐºÐ¸ Ð¿Ð¾ Ð·Ð°Ð¿ÑÐ¾ÑÑ Ð¼Ð¸ÐºÑÐ¾Ð± Ð½Ð°ÑÐ¼Ð¾ÑÐ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980728"/>
            <a:ext cx="3312368" cy="244827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8" name="Блок-схема: перфолента 7"/>
          <p:cNvSpPr/>
          <p:nvPr/>
        </p:nvSpPr>
        <p:spPr>
          <a:xfrm>
            <a:off x="539552" y="2780928"/>
            <a:ext cx="2232248" cy="504056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это - Насморк!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260647"/>
            <a:ext cx="6840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ВРЕДНЫЕ МИКРОБЫ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60" name="Picture 4" descr="ÐÐ°ÑÑÐ¸Ð½ÐºÐ¸ Ð¿Ð¾ Ð·Ð°Ð¿ÑÐ¾ÑÑ Ð¼Ð¸ÐºÑÐ¾Ð± Ð°Ð½Ð³Ð¸Ð½Ð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980728"/>
            <a:ext cx="3672408" cy="237626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14" name="Блок-схема: перфолента 13"/>
          <p:cNvSpPr/>
          <p:nvPr/>
        </p:nvSpPr>
        <p:spPr>
          <a:xfrm>
            <a:off x="6444208" y="1052736"/>
            <a:ext cx="2232248" cy="57606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Вот это – ГРИПП!</a:t>
            </a:r>
            <a:endParaRPr lang="ru-RU" dirty="0"/>
          </a:p>
        </p:txBody>
      </p:sp>
      <p:pic>
        <p:nvPicPr>
          <p:cNvPr id="70662" name="Picture 6" descr="ÐÐ°ÑÑÐ¸Ð½ÐºÐ¸ Ð¿Ð¾ Ð·Ð°Ð¿ÑÐ¾ÑÑ Ð¼Ð¸ÐºÑÐ¾Ð± Ð°Ð½Ð³Ð¸Ð½Ð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789040"/>
            <a:ext cx="3384376" cy="267355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16" name="Блок-схема: перфолента 15"/>
          <p:cNvSpPr/>
          <p:nvPr/>
        </p:nvSpPr>
        <p:spPr>
          <a:xfrm>
            <a:off x="683568" y="5733256"/>
            <a:ext cx="2376264" cy="57606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это – Ангина!</a:t>
            </a:r>
            <a:endParaRPr lang="ru-RU" dirty="0"/>
          </a:p>
        </p:txBody>
      </p:sp>
      <p:pic>
        <p:nvPicPr>
          <p:cNvPr id="70664" name="Picture 8" descr="ÐÐ°ÑÑÐ¸Ð½ÐºÐ¸ Ð¿Ð¾ Ð·Ð°Ð¿ÑÐ¾ÑÑ Ð¼Ð¸ÐºÑÐ¾Ð± ÐºÐ°ÑÐµÐ»Ñ Ð¿Ð»ÑÑÐµÐ²Ñ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3501008"/>
            <a:ext cx="3312368" cy="28575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19" name="Блок-схема: перфолента 18"/>
          <p:cNvSpPr/>
          <p:nvPr/>
        </p:nvSpPr>
        <p:spPr>
          <a:xfrm>
            <a:off x="5292080" y="5589240"/>
            <a:ext cx="2160240" cy="504056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Вот это –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Кашель!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6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5625075"/>
            <a:ext cx="1849388" cy="12329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70668" name="Picture 12" descr="ÐÐ°ÑÑÐ¸Ð½ÐºÐ¸ Ð¿Ð¾ Ð·Ð°Ð¿ÑÐ¾ÑÑ Ð¼Ð¸ÐºÑÐ¾Ð± ÐºÐ°ÑÐµÐ»Ñ Ð¿Ð»ÑÑÐµÐ²ÑÐ¹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5816" y="2420888"/>
            <a:ext cx="1680186" cy="12241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70670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2320" y="5589240"/>
            <a:ext cx="1512168" cy="12687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70672" name="Picture 16" descr="ÐÐ°ÑÑÐ¸Ð½ÐºÐ¸ Ð¿Ð¾ Ð·Ð°Ð¿ÑÐ¾ÑÑ Ð³ÑÐ¸Ð¿Ð¿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4288" y="3068960"/>
            <a:ext cx="1619672" cy="12241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60418" name="AutoShape 2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20" name="AutoShape 4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251520" y="188640"/>
            <a:ext cx="8712968" cy="1944216"/>
          </a:xfrm>
          <a:prstGeom prst="flowChartPunchedTape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Частое мытье рук для современного человека не просто признак хорошего воспитания и аккуратности. Эта несложная процедура способна защитить от опасных заболеваний, ведь именно через грязные руки микробы-возбудители попадают в наш организм. 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060848"/>
            <a:ext cx="4265188" cy="22322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72708" name="Picture 4" descr="ÐÐ°ÑÑÐ¸Ð½ÐºÐ¸ Ð¿Ð¾ Ð·Ð°Ð¿ÑÐ¾ÑÑ Ð¼ÑÑÑ ÑÑÐºÐ¸ Ð´Ð»Ñ Ð´ÐµÑÐµÐ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89040"/>
            <a:ext cx="3939355" cy="26196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7271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149080"/>
            <a:ext cx="2232248" cy="24482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72712" name="Picture 8" descr="ÐÐ°ÑÑÐ¸Ð½ÐºÐ¸ Ð¿Ð¾ Ð·Ð°Ð¿ÑÐ¾ÑÑ Ð³Ð¸Ñ ÑÐ¼Ð°Ð¹Ð»Ð¸Ðº Ð³ÑÑÑÑÐ½ÑÐ¹ Ð´Ð»Ñ Ð´ÐµÑÐµ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412776"/>
            <a:ext cx="2190400" cy="2520280"/>
          </a:xfrm>
          <a:prstGeom prst="rect">
            <a:avLst/>
          </a:prstGeom>
          <a:noFill/>
        </p:spPr>
      </p:pic>
      <p:pic>
        <p:nvPicPr>
          <p:cNvPr id="12" name="Picture 8" descr="ÐÐ°ÑÑÐ¸Ð½ÐºÐ¸ Ð¿Ð¾ Ð·Ð°Ð¿ÑÐ¾ÑÑ Ð³Ð¸Ñ ÑÐ¼Ð°Ð¹Ð»Ð¸Ðº Ð³ÑÑÑÑÐ½ÑÐ¹ Ð´Ð»Ñ Ð´ÐµÑÐµ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53600" y="3933056"/>
            <a:ext cx="2190400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60418" name="AutoShape 2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20" name="AutoShape 4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51520" y="188640"/>
            <a:ext cx="8640960" cy="3024336"/>
          </a:xfrm>
          <a:prstGeom prst="flowChartPunchedTape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простой Воды и Мыла у микробов тают силы. Остается тот здоровым, кто (как можно чаще ) моет руки с Мылом! А неряхи и ленивцы ( тем, которым лень умыться ) - всё болеют.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ÐÐ°ÑÑÐ¸Ð½ÐºÐ¸ Ð¿Ð¾ Ð·Ð°Ð¿ÑÐ¾ÑÑ Ð²Ð¾Ð´Ð° Ð¸ Ð¼ÑÐ»Ð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861048"/>
            <a:ext cx="2846828" cy="24482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66564" name="Picture 4" descr="ÐÐ°ÑÑÐ¸Ð½ÐºÐ¸ Ð¿Ð¾ Ð·Ð°Ð¿ÑÐ¾ÑÑ Ð¼ÑÐ»Ð¾ Ð¸ Ð¼Ð¸ÐºÑÐ¾Ð±Ñ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3717032"/>
            <a:ext cx="2019300" cy="28575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6656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2708920"/>
            <a:ext cx="2766826" cy="23156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66568" name="Picture 8" descr="ÐÐ°ÑÑÐ¸Ð½ÐºÐ¸ Ð¿Ð¾ Ð·Ð°Ð¿ÑÐ¾ÑÑ Ð³Ð¸Ñ ÑÐ¼Ð°Ð¹Ð»Ð¸Ðº Ð³ÑÑÑÑÐ½ÑÐ¹ Ð´Ð»Ñ Ð´ÐµÑÐµ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09625">
            <a:off x="2843808" y="2996952"/>
            <a:ext cx="1380753" cy="1238141"/>
          </a:xfrm>
          <a:prstGeom prst="rect">
            <a:avLst/>
          </a:prstGeom>
          <a:noFill/>
        </p:spPr>
      </p:pic>
      <p:pic>
        <p:nvPicPr>
          <p:cNvPr id="66570" name="Picture 10" descr="ÐÐ°ÑÑÐ¸Ð½ÐºÐ¸ Ð¿Ð¾ Ð·Ð°Ð¿ÑÐ¾ÑÑ Ð³Ð¸Ñ ÑÐ¼Ð°Ð¹Ð»Ð¸Ðº Ð³ÑÑÑÑÐ½ÑÐ¹ Ð´Ð»Ñ Ð´ÐµÑÐµÐ¹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5129808"/>
            <a:ext cx="2844760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60418" name="AutoShape 2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20" name="AutoShape 4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51520" y="332656"/>
            <a:ext cx="8712968" cy="5184576"/>
          </a:xfrm>
          <a:prstGeom prst="flowChartPunchedTape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Какие выводы можно сделать?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Мир микробов интересен и разнообразен. Среди микробов есть наши друзья и враги. Находясь в нашем организме микробы помогают ему быть здоровыми и не дают вредным бактерия наносить вред человеку. Нужно заботится о своем здоровье, соблюдать правила личной гигиены и кушать не испорченные продукты. 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здоровы ! 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8" name="Picture 4" descr="ÐÐ°ÑÑÐ¸Ð½ÐºÐ¸ Ð¿Ð¾ Ð·Ð°Ð¿ÑÐ¾ÑÑ Ð³Ð¸Ñ ÑÐ¼Ð°Ð¹Ð»Ð¸Ðº Ñ ÑÐ²ÐµÑÐ°Ð¼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933056"/>
            <a:ext cx="2544160" cy="25325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60418" name="AutoShape 2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20" name="AutoShape 4" descr="ÐÐ°ÑÑÐ¸Ð½ÐºÐ¸ Ð¿Ð¾ Ð·Ð°Ð¿ÑÐ¾ÑÑ Ð³Ð½Ð¸Ð»ÑÐµ Ð»Ð¸ÑÑÑÑ Ð¼Ð¸ÐºÑÐ¾Ð±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246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836712"/>
            <a:ext cx="6096000" cy="4572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89682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МИКРОБЫ - ДРУЗЬЯ ИЛИ    </a:t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ВРАГИ?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204864"/>
            <a:ext cx="3384376" cy="4093428"/>
          </a:xfrm>
          <a:prstGeom prst="rect">
            <a:avLst/>
          </a:prstGeom>
          <a:solidFill>
            <a:srgbClr val="FFC000"/>
          </a:solidFill>
          <a:ln w="381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Там, где грязь, живут микробы.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Мелкие - не увидать.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Их, микробов, очень много,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Невозможно сосчитать.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Мельче комаров и мошек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много-много тысяч раз.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Тьма невидимых зверушек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Жить предпочитает в нас.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грязными руками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Кушать или трогать рот,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Непременно от микробов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Сильно заболит живот. 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ÐÐ°ÑÑÐ¸Ð½ÐºÐ¸ Ð¿Ð¾ Ð·Ð°Ð¿ÑÐ¾ÑÑ ÑÐ¾Ð½ Ð¿ÑÐµÐ·ÐµÐ½ÑÐ°ÑÐ¸Ð¸ Ð¼Ð¸ÐºÑÐ¾Ð±Ñ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297301"/>
            <a:ext cx="2483768" cy="2560699"/>
          </a:xfrm>
          <a:prstGeom prst="rect">
            <a:avLst/>
          </a:prstGeom>
          <a:noFill/>
        </p:spPr>
      </p:pic>
      <p:pic>
        <p:nvPicPr>
          <p:cNvPr id="3789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908720"/>
            <a:ext cx="2664296" cy="1944216"/>
          </a:xfrm>
          <a:prstGeom prst="rect">
            <a:avLst/>
          </a:prstGeom>
          <a:noFill/>
        </p:spPr>
      </p:pic>
      <p:pic>
        <p:nvPicPr>
          <p:cNvPr id="37896" name="Picture 8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708920"/>
            <a:ext cx="2592288" cy="3744416"/>
          </a:xfrm>
          <a:prstGeom prst="rect">
            <a:avLst/>
          </a:prstGeom>
          <a:noFill/>
        </p:spPr>
      </p:pic>
      <p:pic>
        <p:nvPicPr>
          <p:cNvPr id="37898" name="Picture 10" descr="ÐÐ°ÑÑÐ¸Ð½ÐºÐ¸ Ð¿Ð¾ Ð·Ð°Ð¿ÑÐ¾ÑÑ ÑÐ¾Ð½ Ð¿ÑÐµÐ·ÐµÐ½ÑÐ°ÑÐ¸Ð¸ Ð¼Ð¸ÐºÑÐ¾Ð±Ñ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1052736"/>
            <a:ext cx="2364606" cy="14962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3" name="Облако 2"/>
          <p:cNvSpPr/>
          <p:nvPr/>
        </p:nvSpPr>
        <p:spPr>
          <a:xfrm>
            <a:off x="179512" y="188640"/>
            <a:ext cx="8568952" cy="4104456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Микробы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бывают друзьями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врагами. 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друзей 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микробов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молоко превращается в кефир или йогурт. Такие бактерии живут в кишечнике и желудке, помогая переваривать пищу.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ÐÐ°ÑÑÐ¸Ð½ÐºÐ¸ Ð¿Ð¾ Ð·Ð°Ð¿ÑÐ¾ÑÑ Ð´Ð¾Ð±ÑÑÐµ Ð¼Ð¸ÐºÑÐ¾Ð±Ñ ÑÐ¾ÑÐ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293096"/>
            <a:ext cx="2836286" cy="22690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3994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005064"/>
            <a:ext cx="3333750" cy="2590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39942" name="Picture 6" descr="ÐÐ°ÑÑÐ¸Ð½ÐºÐ¸ Ð¿Ð¾ Ð·Ð°Ð¿ÑÐ¾ÑÑ Ð³Ð¸Ñ Ð¼Ð¸ÐºÑÐ¾Ð±Ñ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332656"/>
            <a:ext cx="2267744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3" name="Облако 2"/>
          <p:cNvSpPr/>
          <p:nvPr/>
        </p:nvSpPr>
        <p:spPr>
          <a:xfrm>
            <a:off x="251520" y="260648"/>
            <a:ext cx="8712968" cy="3600400"/>
          </a:xfrm>
          <a:prstGeom prst="cloud">
            <a:avLst/>
          </a:pr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Злые враги микробы размножаются очень быстро. Микробы съедают почти всё - даже краску. 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И, конечно, враги микробы питаются самим человеком. Если злых врагов  микробов в организме мало, то человек может их победить. Если много – начинает болеть.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ÐÐ°ÑÑÐ¸Ð½ÐºÐ¸ Ð¿Ð¾ Ð·Ð°Ð¿ÑÐ¾ÑÑ Ð´Ð¾Ð±ÑÑÐµ Ð¼Ð¸ÐºÑÐ¾Ð±Ñ ÑÐ¾ÑÐ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2381250" cy="16668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41988" name="Picture 4" descr="ÐÐ°ÑÑÐ¸Ð½ÐºÐ¸ Ð¿Ð¾ Ð·Ð°Ð¿ÑÐ¾ÑÑ Ð³Ð¸Ñ Ð¼Ð¸ÐºÑÐ¾Ð±Ñ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836712"/>
            <a:ext cx="2339752" cy="1598831"/>
          </a:xfrm>
          <a:prstGeom prst="rect">
            <a:avLst/>
          </a:prstGeom>
          <a:noFill/>
        </p:spPr>
      </p:pic>
      <p:pic>
        <p:nvPicPr>
          <p:cNvPr id="41990" name="Picture 6" descr="ÐÐ°ÑÑÐ¸Ð½ÐºÐ¸ Ð¿Ð¾ Ð·Ð°Ð¿ÑÐ¾ÑÑ Ð³Ð¸Ñ Ð¼Ð¸ÐºÑÐ¾Ð±Ñ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1775" y="4005064"/>
            <a:ext cx="2562225" cy="3333750"/>
          </a:xfrm>
          <a:prstGeom prst="rect">
            <a:avLst/>
          </a:prstGeom>
          <a:noFill/>
        </p:spPr>
      </p:pic>
      <p:pic>
        <p:nvPicPr>
          <p:cNvPr id="41994" name="Picture 10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712" y="3524250"/>
            <a:ext cx="2819400" cy="3333750"/>
          </a:xfrm>
          <a:prstGeom prst="rect">
            <a:avLst/>
          </a:prstGeom>
          <a:noFill/>
        </p:spPr>
      </p:pic>
      <p:pic>
        <p:nvPicPr>
          <p:cNvPr id="41998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9992" y="4437112"/>
            <a:ext cx="1914562" cy="208823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11" name="Picture 10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260648"/>
            <a:ext cx="1296144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5" name="Блок-схема: перфолента 4"/>
          <p:cNvSpPr/>
          <p:nvPr/>
        </p:nvSpPr>
        <p:spPr>
          <a:xfrm>
            <a:off x="251520" y="0"/>
            <a:ext cx="5328592" cy="2880320"/>
          </a:xfrm>
          <a:prstGeom prst="flowChartPunchedTape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Микробы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очень маленькие и живые существа. Они не видны простым глазом. Чтобы их увидеть, надо посмотреть в особый прибор, который называется микроскоп. 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852936"/>
            <a:ext cx="2952328" cy="295232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8" name="Стрелка вправо с вырезом 7"/>
          <p:cNvSpPr/>
          <p:nvPr/>
        </p:nvSpPr>
        <p:spPr>
          <a:xfrm>
            <a:off x="3635896" y="2852936"/>
            <a:ext cx="3312368" cy="1008112"/>
          </a:xfrm>
          <a:prstGeom prst="notchedRightArrow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МИКРОСКОП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8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88635" y="3003853"/>
            <a:ext cx="2799606" cy="29298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44040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188640"/>
            <a:ext cx="2736304" cy="244827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44044" name="Picture 12" descr="ÐÐ°ÑÑÐ¸Ð½ÐºÐ¸ Ð¿Ð¾ Ð·Ð°Ð¿ÑÐ¾ÑÑ Ð¼Ð¸ÐºÑÐ¾Ð±Ñ Ð¿Ð¾Ð´ Ð¼Ð¸ÐºÑÐ¾ÑÐºÐ¾Ð¿Ð¾Ð¼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4509120"/>
            <a:ext cx="3162513" cy="216024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542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412776"/>
            <a:ext cx="5360293" cy="379649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5" name="Блок-схема: перфолента 4"/>
          <p:cNvSpPr/>
          <p:nvPr/>
        </p:nvSpPr>
        <p:spPr>
          <a:xfrm>
            <a:off x="1259632" y="188640"/>
            <a:ext cx="6984776" cy="1092704"/>
          </a:xfrm>
          <a:prstGeom prst="flowChartPunchedTap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МИКРОБЫ ПОД МИКРОСКОПОМ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8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10250" y="4724399"/>
            <a:ext cx="3333750" cy="2133601"/>
          </a:xfrm>
          <a:prstGeom prst="rect">
            <a:avLst/>
          </a:prstGeom>
          <a:noFill/>
        </p:spPr>
      </p:pic>
      <p:pic>
        <p:nvPicPr>
          <p:cNvPr id="54280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653136"/>
            <a:ext cx="2259041" cy="194277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54282" name="Picture 10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556792"/>
            <a:ext cx="2081717" cy="16049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9" name="Picture 10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34168" y="5373216"/>
            <a:ext cx="1613896" cy="14847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3" name="Блок-схема: перфолента 2"/>
          <p:cNvSpPr/>
          <p:nvPr/>
        </p:nvSpPr>
        <p:spPr>
          <a:xfrm>
            <a:off x="827584" y="188640"/>
            <a:ext cx="7056784" cy="1512168"/>
          </a:xfrm>
          <a:prstGeom prst="flowChartPunchedTap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микробов нет ни рук, ни ног, ни рта, ни носа. Это просто шарики или палочки. 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8" name="AutoShape 2" descr="ÐÐ°ÑÑÐ¸Ð½ÐºÐ¸ Ð¿Ð¾ Ð·Ð°Ð¿ÑÐ¾ÑÑ Ð³Ð¸Ñ  Ð¼Ð¸ÐºÑÐ¾Ð±Ñ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0" name="AutoShape 4" descr="ÐÐ°ÑÑÐ¸Ð½ÐºÐ¸ Ð¿Ð¾ Ð·Ð°Ð¿ÑÐ¾ÑÑ Ð³Ð¸Ñ  Ð¼Ð¸ÐºÑÐ¾Ð±Ñ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0182" name="Picture 6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72816"/>
            <a:ext cx="1905000" cy="147637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50184" name="Picture 8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573016"/>
            <a:ext cx="3742308" cy="151216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50186" name="Picture 10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789040"/>
            <a:ext cx="2340260" cy="187220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50188" name="Picture 12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1340768"/>
            <a:ext cx="2857500" cy="2857500"/>
          </a:xfrm>
          <a:prstGeom prst="rect">
            <a:avLst/>
          </a:prstGeom>
          <a:noFill/>
        </p:spPr>
      </p:pic>
      <p:pic>
        <p:nvPicPr>
          <p:cNvPr id="50190" name="Picture 14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1484784"/>
            <a:ext cx="2381250" cy="2381250"/>
          </a:xfrm>
          <a:prstGeom prst="rect">
            <a:avLst/>
          </a:prstGeom>
          <a:noFill/>
        </p:spPr>
      </p:pic>
      <p:pic>
        <p:nvPicPr>
          <p:cNvPr id="50192" name="Picture 16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5229200"/>
            <a:ext cx="2148557" cy="144016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50194" name="Picture 1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71800" y="5373216"/>
            <a:ext cx="2833283" cy="122413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50196" name="Picture 20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88224" y="5013176"/>
            <a:ext cx="2270797" cy="145038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50198" name="Picture 2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512" y="3356992"/>
            <a:ext cx="2312299" cy="172819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50200" name="Picture 24" descr="ÐÐ°ÑÑÐ¸Ð½ÐºÐ¸ Ð¿Ð¾ Ð·Ð°Ð¿ÑÐ¾ÑÑ Ð³Ð¸Ñ ÑÐ¼Ð°Ð¹Ð»Ð¸Ðº Ð³ÑÑÑÑÐ½ÑÐ¹ Ð´Ð»Ñ Ð´ÐµÑÐµÐ¹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87816" y="548680"/>
            <a:ext cx="1656184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3" name="Лента лицом вниз 2"/>
          <p:cNvSpPr/>
          <p:nvPr/>
        </p:nvSpPr>
        <p:spPr>
          <a:xfrm>
            <a:off x="0" y="188640"/>
            <a:ext cx="9144000" cy="3528392"/>
          </a:xfrm>
          <a:prstGeom prst="ribbon">
            <a:avLst>
              <a:gd name="adj1" fmla="val 22813"/>
              <a:gd name="adj2" fmla="val 69304"/>
            </a:avLst>
          </a:prstGeom>
          <a:solidFill>
            <a:srgbClr val="FFFF00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же передвигаются микробы ? У некоторых есть хвостики, которые называются жгутиками. Жгутик вращается, как пропеллер самолета и микроб движется. Но у большинства таких жгутиков нет. В жидкости они просто слегка подпрыгивают - как мячик, который мы бьем ладошкой об пол. Там, где сухо, их переносит воздух ( ветер ). А часто их переносят люди и животные на себе. 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ÐÐ°ÑÑÐ¸Ð½ÐºÐ¸ Ð¿Ð¾ Ð·Ð°Ð¿ÑÐ¾ÑÑ Ð³Ð¸Ñ ÑÐ¼Ð°Ð¹Ð»Ð¸Ðº Ð³ÑÑÑÑÐ½ÑÐ¹ Ð´Ð»Ñ Ð´ÐµÑÐµÐ¹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772816"/>
            <a:ext cx="1979712" cy="1839218"/>
          </a:xfrm>
          <a:prstGeom prst="rect">
            <a:avLst/>
          </a:prstGeom>
          <a:noFill/>
        </p:spPr>
      </p:pic>
      <p:pic>
        <p:nvPicPr>
          <p:cNvPr id="522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564904"/>
            <a:ext cx="1224136" cy="3356992"/>
          </a:xfrm>
          <a:prstGeom prst="rect">
            <a:avLst/>
          </a:prstGeom>
          <a:noFill/>
        </p:spPr>
      </p:pic>
      <p:pic>
        <p:nvPicPr>
          <p:cNvPr id="52230" name="Picture 6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3573016"/>
            <a:ext cx="1238250" cy="1962150"/>
          </a:xfrm>
          <a:prstGeom prst="rect">
            <a:avLst/>
          </a:prstGeom>
          <a:noFill/>
        </p:spPr>
      </p:pic>
      <p:pic>
        <p:nvPicPr>
          <p:cNvPr id="52234" name="Picture 10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4519861">
            <a:off x="3612086" y="-143185"/>
            <a:ext cx="1271182" cy="1324540"/>
          </a:xfrm>
          <a:prstGeom prst="rect">
            <a:avLst/>
          </a:prstGeom>
          <a:noFill/>
        </p:spPr>
      </p:pic>
      <p:pic>
        <p:nvPicPr>
          <p:cNvPr id="52236" name="Picture 12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43808" y="3861048"/>
            <a:ext cx="2943455" cy="1944216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0" name="Picture 8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4625752"/>
            <a:ext cx="2232248" cy="2232248"/>
          </a:xfrm>
          <a:prstGeom prst="rect">
            <a:avLst/>
          </a:prstGeom>
          <a:noFill/>
        </p:spPr>
      </p:pic>
      <p:pic>
        <p:nvPicPr>
          <p:cNvPr id="52238" name="Picture 14" descr="ÐÐ°ÑÑÐ¸Ð½ÐºÐ¸ Ð¿Ð¾ Ð·Ð°Ð¿ÑÐ¾ÑÑ Ð³Ð¸Ñ  Ð¼Ð¸ÐºÑÐ¾Ð±Ñ Ð¸ Ð¶Ð¸Ð²Ð¾ÑÐ½ÑÐµ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4149080"/>
            <a:ext cx="1312168" cy="2335347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3" name="Picture 8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3717032"/>
            <a:ext cx="2232248" cy="2232248"/>
          </a:xfrm>
          <a:prstGeom prst="rect">
            <a:avLst/>
          </a:prstGeom>
          <a:noFill/>
        </p:spPr>
      </p:pic>
      <p:pic>
        <p:nvPicPr>
          <p:cNvPr id="14" name="Picture 10" descr="ÐÐ°ÑÑÐ¸Ð½ÐºÐ¸ Ð¿Ð¾ Ð·Ð°Ð¿ÑÐ¾ÑÑ Ð³Ð¸Ñ  Ð¼Ð¸ÐºÑÐ¾Ð±Ñ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1772678">
            <a:off x="1075145" y="5323608"/>
            <a:ext cx="1271182" cy="1324540"/>
          </a:xfrm>
          <a:prstGeom prst="rect">
            <a:avLst/>
          </a:prstGeom>
          <a:noFill/>
        </p:spPr>
      </p:pic>
      <p:pic>
        <p:nvPicPr>
          <p:cNvPr id="52242" name="Picture 1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157192"/>
            <a:ext cx="1440160" cy="14473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3" name="Лента лицом вниз 2"/>
          <p:cNvSpPr/>
          <p:nvPr/>
        </p:nvSpPr>
        <p:spPr>
          <a:xfrm>
            <a:off x="0" y="188640"/>
            <a:ext cx="9144000" cy="3384376"/>
          </a:xfrm>
          <a:prstGeom prst="ribbon">
            <a:avLst>
              <a:gd name="adj1" fmla="val 28315"/>
              <a:gd name="adj2" fmla="val 71442"/>
            </a:avLst>
          </a:prstGeom>
          <a:solidFill>
            <a:srgbClr val="FFFF00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 живут микробы? Микрофлора организма человека 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«весит» до 1,5 кг. Бактерии живут на коже, слизистых оболочках, в органах пищеварительной системы, выполняя роль наших помощников и защитников. 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«Вредные враги» микробы – также чувствуют себя в нашем теле весьма комфортно, а при ослаблении иммунитета и вовсе «распоясываются», провоцируя различные заболевания. 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2520280" cy="32403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5837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717032"/>
            <a:ext cx="3592399" cy="27363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58378" name="Picture 10" descr="ÐÐ°ÑÑÐ¸Ð½ÐºÐ¸ Ð¿Ð¾ Ð·Ð°Ð¿ÑÐ¾ÑÑ Ð³Ð´Ðµ Ð¶Ð¸Ð²ÑÑ Ð¼Ð¸ÐºÑÐ¾Ð±Ñ Ð´Ð»Ñ Ð´ÐµÑÐµÐ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3717032"/>
            <a:ext cx="2232248" cy="26642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58380" name="Picture 12" descr="ÐÐ°ÑÑÐ¸Ð½ÐºÐ¸ Ð¿Ð¾ Ð·Ð°Ð¿ÑÐ¾ÑÑ Ð³Ð´Ðµ Ð¶Ð¸Ð²ÑÑ Ð¼Ð¸ÐºÑÐ¾Ð±Ñ Ð´Ð»Ñ Ð´ÐµÑÐµ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5624863"/>
            <a:ext cx="1192748" cy="11629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58382" name="Picture 14" descr="ÐÐ°ÑÑÐ¸Ð½ÐºÐ¸ Ð¿Ð¾ Ð·Ð°Ð¿ÑÐ¾ÑÑ Ð³Ð¸Ñ ÑÐ¼Ð°Ð¹Ð»Ð¸Ðº Ð³ÑÑÑÑÐ½ÑÐ¹ Ð´Ð»Ñ Ð´ÐµÑÐµÐ¹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260648"/>
            <a:ext cx="947717" cy="8640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526</TotalTime>
  <Words>368</Words>
  <Application>Microsoft Office PowerPoint</Application>
  <PresentationFormat>Экран (4:3)</PresentationFormat>
  <Paragraphs>64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Calibri</vt:lpstr>
      <vt:lpstr>Century Gothic</vt:lpstr>
      <vt:lpstr>Times New Roman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Микробы</dc:title>
  <dc:creator>МАРИНА</dc:creator>
  <cp:lastModifiedBy>ZBook</cp:lastModifiedBy>
  <cp:revision>60</cp:revision>
  <dcterms:created xsi:type="dcterms:W3CDTF">2011-04-02T17:26:38Z</dcterms:created>
  <dcterms:modified xsi:type="dcterms:W3CDTF">2020-05-04T21:10:08Z</dcterms:modified>
</cp:coreProperties>
</file>