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5"/>
  </p:notesMasterIdLst>
  <p:sldIdLst>
    <p:sldId id="256" r:id="rId3"/>
    <p:sldId id="257" r:id="rId4"/>
    <p:sldId id="258" r:id="rId5"/>
    <p:sldId id="261" r:id="rId6"/>
    <p:sldId id="263" r:id="rId7"/>
    <p:sldId id="262" r:id="rId8"/>
    <p:sldId id="265" r:id="rId9"/>
    <p:sldId id="266" r:id="rId10"/>
    <p:sldId id="273" r:id="rId11"/>
    <p:sldId id="270" r:id="rId12"/>
    <p:sldId id="272" r:id="rId13"/>
    <p:sldId id="271"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003399"/>
    <a:srgbClr val="568616"/>
    <a:srgbClr val="FF3300"/>
    <a:srgbClr val="1A2907"/>
    <a:srgbClr val="D02300"/>
    <a:srgbClr val="4A9C00"/>
    <a:srgbClr val="666633"/>
    <a:srgbClr val="9501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autoAdjust="0"/>
    <p:restoredTop sz="95971" autoAdjust="0"/>
  </p:normalViewPr>
  <p:slideViewPr>
    <p:cSldViewPr>
      <p:cViewPr varScale="1">
        <p:scale>
          <a:sx n="85" d="100"/>
          <a:sy n="85" d="100"/>
        </p:scale>
        <p:origin x="821" y="53"/>
      </p:cViewPr>
      <p:guideLst>
        <p:guide orient="horz" pos="2160"/>
        <p:guide pos="2880"/>
      </p:guideLst>
    </p:cSldViewPr>
  </p:slideViewPr>
  <p:outlineViewPr>
    <p:cViewPr>
      <p:scale>
        <a:sx n="33" d="100"/>
        <a:sy n="33" d="100"/>
      </p:scale>
      <p:origin x="48" y="9998"/>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A2DCBE51-CCAC-480B-829E-F9F77AB8711B}" type="slidenum">
              <a:rPr lang="en-US"/>
              <a:pPr>
                <a:defRPr/>
              </a:pPr>
              <a:t>‹#›</a:t>
            </a:fld>
            <a:endParaRPr lang="en-US"/>
          </a:p>
        </p:txBody>
      </p:sp>
    </p:spTree>
    <p:extLst>
      <p:ext uri="{BB962C8B-B14F-4D97-AF65-F5344CB8AC3E}">
        <p14:creationId xmlns:p14="http://schemas.microsoft.com/office/powerpoint/2010/main" val="35457185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9052" y="425569"/>
            <a:ext cx="7772400" cy="1362075"/>
          </a:xfrm>
          <a:prstGeom prst="rect">
            <a:avLst/>
          </a:prstGeom>
        </p:spPr>
        <p:txBody>
          <a:bodyPr anchor="b"/>
          <a:lstStyle>
            <a:lvl1pPr algn="r">
              <a:defRPr sz="40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722313" y="1700213"/>
            <a:ext cx="7772400" cy="1500187"/>
          </a:xfrm>
          <a:prstGeom prst="rect">
            <a:avLst/>
          </a:prstGeom>
        </p:spPr>
        <p:txBody>
          <a:bodyPr/>
          <a:lstStyle>
            <a:lvl1pPr marL="0" indent="0" algn="r">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extLst>
      <p:ext uri="{BB962C8B-B14F-4D97-AF65-F5344CB8AC3E}">
        <p14:creationId xmlns:p14="http://schemas.microsoft.com/office/powerpoint/2010/main" val="55850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2480880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9692165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1854820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1136224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77000" cy="1143000"/>
          </a:xfrm>
          <a:prstGeom prst="rect">
            <a:avLst/>
          </a:prstGeom>
        </p:spPr>
        <p:txBody>
          <a:bodyPr/>
          <a:lstStyle/>
          <a:p>
            <a:r>
              <a:rPr lang="ru-RU" smtClean="0"/>
              <a:t>Образец заголовка</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223608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77000" cy="1143000"/>
          </a:xfrm>
          <a:prstGeom prst="rect">
            <a:avLst/>
          </a:prstGeom>
        </p:spPr>
        <p:txBody>
          <a:bodyPr/>
          <a:lstStyle/>
          <a:p>
            <a:r>
              <a:rPr lang="ru-RU" smtClean="0"/>
              <a:t>Образец заголовка</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4049461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5233987"/>
            <a:ext cx="7772400" cy="1362075"/>
          </a:xfrm>
          <a:prstGeom prst="rect">
            <a:avLst/>
          </a:prstGeom>
        </p:spPr>
        <p:txBody>
          <a:bodyPr anchor="t"/>
          <a:lstStyle>
            <a:lvl1pPr algn="l">
              <a:defRPr sz="4000" b="1" cap="all"/>
            </a:lvl1pPr>
          </a:lstStyle>
          <a:p>
            <a:r>
              <a:rPr lang="ru-RU" smtClean="0"/>
              <a:t>Образец заголовка</a:t>
            </a:r>
            <a:endParaRPr lang="en-US"/>
          </a:p>
        </p:txBody>
      </p:sp>
      <p:sp>
        <p:nvSpPr>
          <p:cNvPr id="3" name="Text Placeholder 2"/>
          <p:cNvSpPr>
            <a:spLocks noGrp="1"/>
          </p:cNvSpPr>
          <p:nvPr>
            <p:ph type="body" idx="1"/>
          </p:nvPr>
        </p:nvSpPr>
        <p:spPr>
          <a:xfrm>
            <a:off x="722313" y="3733800"/>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extLst>
      <p:ext uri="{BB962C8B-B14F-4D97-AF65-F5344CB8AC3E}">
        <p14:creationId xmlns:p14="http://schemas.microsoft.com/office/powerpoint/2010/main" val="447161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143000"/>
          </a:xfrm>
          <a:prstGeom prst="rect">
            <a:avLst/>
          </a:prstGeom>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1471031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629400" cy="1143000"/>
          </a:xfrm>
          <a:prstGeom prst="rect">
            <a:avLst/>
          </a:prstGeo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733550"/>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373312"/>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733550"/>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373312"/>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450721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143000"/>
          </a:xfrm>
          <a:prstGeom prst="rect">
            <a:avLst/>
          </a:prstGeom>
        </p:spPr>
        <p:txBody>
          <a:bodyPr/>
          <a:lstStyle/>
          <a:p>
            <a:r>
              <a:rPr lang="ru-RU" smtClean="0"/>
              <a:t>Образец заголовка</a:t>
            </a:r>
            <a:endParaRPr lang="en-US"/>
          </a:p>
        </p:txBody>
      </p:sp>
    </p:spTree>
    <p:extLst>
      <p:ext uri="{BB962C8B-B14F-4D97-AF65-F5344CB8AC3E}">
        <p14:creationId xmlns:p14="http://schemas.microsoft.com/office/powerpoint/2010/main" val="4164605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5588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3586105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6477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lt1" tx1="dk1" bg2="lt2" tx2="dk2" accent1="accent1" accent2="accent2" accent3="accent3" accent4="accent4" accent5="accent5" accent6="accent6" hlink="hlink" folHlink="folHlink"/>
  <p:sldLayoutIdLst>
    <p:sldLayoutId id="2147483675" r:id="rId1"/>
    <p:sldLayoutId id="2147483665" r:id="rId2"/>
    <p:sldLayoutId id="2147483676" r:id="rId3"/>
    <p:sldLayoutId id="2147483677"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1" fontAlgn="base" hangingPunct="1">
        <a:spcBef>
          <a:spcPct val="0"/>
        </a:spcBef>
        <a:spcAft>
          <a:spcPct val="0"/>
        </a:spcAft>
        <a:defRPr sz="4400">
          <a:solidFill>
            <a:srgbClr val="4D5040"/>
          </a:solidFill>
          <a:latin typeface="+mj-lt"/>
          <a:ea typeface="+mj-ea"/>
          <a:cs typeface="+mj-cs"/>
        </a:defRPr>
      </a:lvl1pPr>
      <a:lvl2pPr algn="ctr" rtl="0" eaLnBrk="1" fontAlgn="base" hangingPunct="1">
        <a:spcBef>
          <a:spcPct val="0"/>
        </a:spcBef>
        <a:spcAft>
          <a:spcPct val="0"/>
        </a:spcAft>
        <a:defRPr sz="4400">
          <a:solidFill>
            <a:srgbClr val="4D5040"/>
          </a:solidFill>
          <a:latin typeface="Arial" charset="0"/>
        </a:defRPr>
      </a:lvl2pPr>
      <a:lvl3pPr algn="ctr" rtl="0" eaLnBrk="1" fontAlgn="base" hangingPunct="1">
        <a:spcBef>
          <a:spcPct val="0"/>
        </a:spcBef>
        <a:spcAft>
          <a:spcPct val="0"/>
        </a:spcAft>
        <a:defRPr sz="4400">
          <a:solidFill>
            <a:srgbClr val="4D5040"/>
          </a:solidFill>
          <a:latin typeface="Arial" charset="0"/>
        </a:defRPr>
      </a:lvl3pPr>
      <a:lvl4pPr algn="ctr" rtl="0" eaLnBrk="1" fontAlgn="base" hangingPunct="1">
        <a:spcBef>
          <a:spcPct val="0"/>
        </a:spcBef>
        <a:spcAft>
          <a:spcPct val="0"/>
        </a:spcAft>
        <a:defRPr sz="4400">
          <a:solidFill>
            <a:srgbClr val="4D5040"/>
          </a:solidFill>
          <a:latin typeface="Arial" charset="0"/>
        </a:defRPr>
      </a:lvl4pPr>
      <a:lvl5pPr algn="ctr" rtl="0" eaLnBrk="1" fontAlgn="base" hangingPunct="1">
        <a:spcBef>
          <a:spcPct val="0"/>
        </a:spcBef>
        <a:spcAft>
          <a:spcPct val="0"/>
        </a:spcAft>
        <a:defRPr sz="4400">
          <a:solidFill>
            <a:srgbClr val="4D5040"/>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rgbClr val="4D5040"/>
          </a:solidFill>
          <a:latin typeface="+mn-lt"/>
          <a:ea typeface="+mn-ea"/>
          <a:cs typeface="+mn-cs"/>
        </a:defRPr>
      </a:lvl1pPr>
      <a:lvl2pPr marL="742950" indent="-285750" algn="l" rtl="0" eaLnBrk="1" fontAlgn="base" hangingPunct="1">
        <a:spcBef>
          <a:spcPct val="20000"/>
        </a:spcBef>
        <a:spcAft>
          <a:spcPct val="0"/>
        </a:spcAft>
        <a:buChar char="–"/>
        <a:defRPr sz="2800">
          <a:solidFill>
            <a:srgbClr val="4D5040"/>
          </a:solidFill>
          <a:latin typeface="+mn-lt"/>
        </a:defRPr>
      </a:lvl2pPr>
      <a:lvl3pPr marL="1143000" indent="-228600" algn="l" rtl="0" eaLnBrk="1" fontAlgn="base" hangingPunct="1">
        <a:spcBef>
          <a:spcPct val="20000"/>
        </a:spcBef>
        <a:spcAft>
          <a:spcPct val="0"/>
        </a:spcAft>
        <a:buChar char="•"/>
        <a:defRPr sz="2400">
          <a:solidFill>
            <a:srgbClr val="4D5040"/>
          </a:solidFill>
          <a:latin typeface="+mn-lt"/>
        </a:defRPr>
      </a:lvl3pPr>
      <a:lvl4pPr marL="1600200" indent="-228600" algn="l" rtl="0" eaLnBrk="1" fontAlgn="base" hangingPunct="1">
        <a:spcBef>
          <a:spcPct val="20000"/>
        </a:spcBef>
        <a:spcAft>
          <a:spcPct val="0"/>
        </a:spcAft>
        <a:buChar char="–"/>
        <a:defRPr sz="2000">
          <a:solidFill>
            <a:srgbClr val="4D5040"/>
          </a:solidFill>
          <a:latin typeface="+mn-lt"/>
        </a:defRPr>
      </a:lvl4pPr>
      <a:lvl5pPr marL="2057400" indent="-228600" algn="l" rtl="0" eaLnBrk="1" fontAlgn="base" hangingPunct="1">
        <a:spcBef>
          <a:spcPct val="20000"/>
        </a:spcBef>
        <a:spcAft>
          <a:spcPct val="0"/>
        </a:spcAft>
        <a:buChar char="»"/>
        <a:defRPr sz="2000">
          <a:solidFill>
            <a:srgbClr val="4D5040"/>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5.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5"/>
          <p:cNvSpPr>
            <a:spLocks noGrp="1"/>
          </p:cNvSpPr>
          <p:nvPr>
            <p:ph type="title"/>
          </p:nvPr>
        </p:nvSpPr>
        <p:spPr>
          <a:xfrm>
            <a:off x="719138" y="425451"/>
            <a:ext cx="7772400" cy="843310"/>
          </a:xfrm>
        </p:spPr>
        <p:txBody>
          <a:bodyPr/>
          <a:lstStyle/>
          <a:p>
            <a:pPr algn="ctr">
              <a:buSzPct val="100000"/>
            </a:pPr>
            <a:r>
              <a:rPr lang="ru-RU" sz="4400" dirty="0" smtClean="0">
                <a:solidFill>
                  <a:srgbClr val="003300"/>
                </a:solidFill>
                <a:sym typeface="Arial" charset="0"/>
              </a:rPr>
              <a:t>Чистый  двор</a:t>
            </a:r>
            <a:endParaRPr lang="ru-RU" sz="4400" dirty="0" smtClean="0">
              <a:solidFill>
                <a:srgbClr val="003300"/>
              </a:solidFill>
              <a:cs typeface="Arial" charset="0"/>
              <a:sym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6561584" cy="1728192"/>
          </a:xfrm>
        </p:spPr>
        <p:txBody>
          <a:bodyPr/>
          <a:lstStyle/>
          <a:p>
            <a:r>
              <a:rPr lang="ru-RU" sz="2400" b="1" dirty="0" smtClean="0">
                <a:solidFill>
                  <a:srgbClr val="003300"/>
                </a:solidFill>
              </a:rPr>
              <a:t>КАКИЕ ДЕЙСТВИЯ МОГУТ ПРЕДПРИНЯТЬ ГРАЖДАНЕ, ЧТОБЫ ЗАЩИТИТЬ ОКРУЖАЮЩУЮ СРЕДУ ТАМ, ГДЕ ОНИ ЖИВУТ? </a:t>
            </a:r>
            <a:r>
              <a:rPr lang="ru-RU" sz="2400" dirty="0" smtClean="0"/>
              <a:t/>
            </a:r>
            <a:br>
              <a:rPr lang="ru-RU" sz="2400" dirty="0" smtClean="0"/>
            </a:br>
            <a:endParaRPr lang="ru-RU" sz="2400" dirty="0"/>
          </a:p>
        </p:txBody>
      </p:sp>
      <p:sp>
        <p:nvSpPr>
          <p:cNvPr id="6" name="Прямоугольник 5"/>
          <p:cNvSpPr/>
          <p:nvPr/>
        </p:nvSpPr>
        <p:spPr>
          <a:xfrm>
            <a:off x="323528" y="2060848"/>
            <a:ext cx="8280920" cy="4524315"/>
          </a:xfrm>
          <a:prstGeom prst="rect">
            <a:avLst/>
          </a:prstGeom>
        </p:spPr>
        <p:txBody>
          <a:bodyPr wrap="square">
            <a:spAutoFit/>
          </a:bodyPr>
          <a:lstStyle/>
          <a:p>
            <a:r>
              <a:rPr lang="ru-RU" dirty="0" smtClean="0">
                <a:solidFill>
                  <a:srgbClr val="003300"/>
                </a:solidFill>
              </a:rPr>
              <a:t>1. Выбрасывать мусор в отведенные места, своевременно вывозить и уничтожать его, всюду поддерживать чистоту. </a:t>
            </a:r>
          </a:p>
          <a:p>
            <a:r>
              <a:rPr lang="ru-RU" dirty="0" smtClean="0">
                <a:solidFill>
                  <a:srgbClr val="003300"/>
                </a:solidFill>
              </a:rPr>
              <a:t>2. Быть более сознательными, бережнее относиться к окружающей среде </a:t>
            </a:r>
          </a:p>
          <a:p>
            <a:r>
              <a:rPr lang="ru-RU" dirty="0" smtClean="0">
                <a:solidFill>
                  <a:srgbClr val="003300"/>
                </a:solidFill>
              </a:rPr>
              <a:t>3. Создавать природоохранные организации, устраивать субботники, проводить митинги, забастовки, пикеты в защиту окружающей среды </a:t>
            </a:r>
          </a:p>
          <a:p>
            <a:r>
              <a:rPr lang="ru-RU" dirty="0" smtClean="0">
                <a:solidFill>
                  <a:srgbClr val="003300"/>
                </a:solidFill>
              </a:rPr>
              <a:t>4. Беречь зеленые насаждения, участвовать в озеленении территорий </a:t>
            </a:r>
          </a:p>
          <a:p>
            <a:r>
              <a:rPr lang="ru-RU" dirty="0" smtClean="0">
                <a:solidFill>
                  <a:srgbClr val="003300"/>
                </a:solidFill>
              </a:rPr>
              <a:t>5. Следить за порядком, быть бдительными, доводить до вышестоящих органов, до судов факты загрязнения окружающей среды </a:t>
            </a:r>
          </a:p>
          <a:p>
            <a:r>
              <a:rPr lang="ru-RU" dirty="0" smtClean="0">
                <a:solidFill>
                  <a:srgbClr val="003300"/>
                </a:solidFill>
              </a:rPr>
              <a:t>6. Вести разъяснительную работу, заниматься экологическим воспитанием подрастающего поколения </a:t>
            </a:r>
          </a:p>
          <a:p>
            <a:r>
              <a:rPr lang="ru-RU" dirty="0" smtClean="0">
                <a:solidFill>
                  <a:srgbClr val="003300"/>
                </a:solidFill>
              </a:rPr>
              <a:t>7. Это проблема государства, властей, нужны хорошие законы </a:t>
            </a:r>
          </a:p>
          <a:p>
            <a:r>
              <a:rPr lang="ru-RU" dirty="0" smtClean="0">
                <a:solidFill>
                  <a:srgbClr val="003300"/>
                </a:solidFill>
              </a:rPr>
              <a:t>8. Всем вместе бороться за сохранение окружающей среды </a:t>
            </a:r>
          </a:p>
          <a:p>
            <a:r>
              <a:rPr lang="ru-RU" dirty="0" smtClean="0">
                <a:solidFill>
                  <a:srgbClr val="003300"/>
                </a:solidFill>
              </a:rPr>
              <a:t>9. Требовать от властей решения проблем окружающей среды </a:t>
            </a:r>
          </a:p>
          <a:p>
            <a:r>
              <a:rPr lang="ru-RU" dirty="0" smtClean="0">
                <a:solidFill>
                  <a:srgbClr val="003300"/>
                </a:solidFill>
              </a:rPr>
              <a:t>10. Штрафовать за загрязнение окружающей среды </a:t>
            </a:r>
          </a:p>
          <a:p>
            <a:r>
              <a:rPr lang="ru-RU" dirty="0" smtClean="0">
                <a:solidFill>
                  <a:srgbClr val="003300"/>
                </a:solidFill>
              </a:rPr>
              <a:t>11. Для этого нужны денежные средства </a:t>
            </a:r>
          </a:p>
          <a:p>
            <a:r>
              <a:rPr lang="ru-RU" dirty="0" smtClean="0">
                <a:solidFill>
                  <a:srgbClr val="003300"/>
                </a:solidFill>
              </a:rPr>
              <a:t>12. Привлекать СМИ к освещению экологических проблем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755576" y="332656"/>
            <a:ext cx="7776864" cy="2736304"/>
          </a:xfrm>
        </p:spPr>
        <p:txBody>
          <a:bodyPr/>
          <a:lstStyle/>
          <a:p>
            <a:pPr algn="l"/>
            <a:r>
              <a:rPr lang="ru-RU" sz="2800" b="1" dirty="0" smtClean="0">
                <a:solidFill>
                  <a:srgbClr val="003300"/>
                </a:solidFill>
              </a:rPr>
              <a:t>Все мы живем на одной планете, у нас одна природа, один город. Давайте дружно изменим жизнь в нашем городе, сделаем  свою малую Родину красивой и цветущей!</a:t>
            </a:r>
          </a:p>
          <a:p>
            <a:r>
              <a:rPr lang="ru-RU" dirty="0" smtClean="0"/>
              <a:t> </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445224"/>
            <a:ext cx="8276456" cy="930027"/>
          </a:xfrm>
        </p:spPr>
        <p:txBody>
          <a:bodyPr/>
          <a:lstStyle/>
          <a:p>
            <a:r>
              <a:rPr lang="ru-RU" sz="4800" dirty="0" smtClean="0">
                <a:solidFill>
                  <a:srgbClr val="003300"/>
                </a:solidFill>
              </a:rPr>
              <a:t>СПАСИБО ЗА ВНИМАНИЕ!</a:t>
            </a:r>
            <a:endParaRPr lang="ru-RU" sz="4800" dirty="0">
              <a:solidFill>
                <a:srgbClr val="0033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5"/>
          <p:cNvSpPr>
            <a:spLocks noGrp="1"/>
          </p:cNvSpPr>
          <p:nvPr>
            <p:ph type="title"/>
          </p:nvPr>
        </p:nvSpPr>
        <p:spPr>
          <a:xfrm>
            <a:off x="179512" y="274638"/>
            <a:ext cx="6696744" cy="1282154"/>
          </a:xfrm>
        </p:spPr>
        <p:txBody>
          <a:bodyPr/>
          <a:lstStyle/>
          <a:p>
            <a:r>
              <a:rPr lang="ru-RU" sz="3200" b="1" dirty="0" smtClean="0">
                <a:solidFill>
                  <a:srgbClr val="003300"/>
                </a:solidFill>
                <a:latin typeface="Comic Sans MS" pitchFamily="66" charset="0"/>
              </a:rPr>
              <a:t>Кто содержит в чистоте родник, тот пьет чистую воду</a:t>
            </a:r>
            <a:endParaRPr lang="ru-RU" sz="3200" dirty="0" smtClean="0">
              <a:solidFill>
                <a:srgbClr val="003300"/>
              </a:solidFill>
              <a:latin typeface="Comic Sans MS" pitchFamily="66" charset="0"/>
            </a:endParaRPr>
          </a:p>
        </p:txBody>
      </p:sp>
      <p:sp>
        <p:nvSpPr>
          <p:cNvPr id="6147" name="Content Placeholder 6"/>
          <p:cNvSpPr>
            <a:spLocks noGrp="1"/>
          </p:cNvSpPr>
          <p:nvPr>
            <p:ph idx="1"/>
          </p:nvPr>
        </p:nvSpPr>
        <p:spPr>
          <a:xfrm>
            <a:off x="395536" y="2132856"/>
            <a:ext cx="8229600" cy="4320480"/>
          </a:xfrm>
        </p:spPr>
        <p:txBody>
          <a:bodyPr/>
          <a:lstStyle/>
          <a:p>
            <a:pPr>
              <a:buNone/>
            </a:pPr>
            <a:r>
              <a:rPr lang="ru-RU" b="1" dirty="0" smtClean="0">
                <a:solidFill>
                  <a:srgbClr val="003300"/>
                </a:solidFill>
                <a:latin typeface="Courier New" pitchFamily="49" charset="0"/>
                <a:cs typeface="Courier New" pitchFamily="49" charset="0"/>
              </a:rPr>
              <a:t> Этим исследованием мы хотим заставить жителей нашего города задуматься о чистоте наших дворов</a:t>
            </a:r>
          </a:p>
          <a:p>
            <a:pPr>
              <a:buNone/>
            </a:pPr>
            <a:endParaRPr lang="ru-RU" b="1" dirty="0" smtClean="0">
              <a:solidFill>
                <a:srgbClr val="003300"/>
              </a:solidFill>
              <a:latin typeface="Courier New" pitchFamily="49" charset="0"/>
              <a:cs typeface="Courier New" pitchFamily="49" charset="0"/>
            </a:endParaRPr>
          </a:p>
          <a:p>
            <a:pPr>
              <a:buNone/>
            </a:pPr>
            <a:r>
              <a:rPr lang="ru-RU" b="1" dirty="0" smtClean="0">
                <a:solidFill>
                  <a:srgbClr val="003300"/>
                </a:solidFill>
                <a:latin typeface="Courier New" pitchFamily="49" charset="0"/>
                <a:cs typeface="Courier New" pitchFamily="49" charset="0"/>
              </a:rPr>
              <a:t> Обратить внимание молодежи на свое поведение на улицах города</a:t>
            </a:r>
          </a:p>
          <a:p>
            <a:endParaRPr lang="ru-R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5"/>
          <p:cNvSpPr>
            <a:spLocks noGrp="1"/>
          </p:cNvSpPr>
          <p:nvPr>
            <p:ph type="title"/>
          </p:nvPr>
        </p:nvSpPr>
        <p:spPr/>
        <p:txBody>
          <a:bodyPr/>
          <a:lstStyle/>
          <a:p>
            <a:r>
              <a:rPr lang="ru-RU" b="1" dirty="0" smtClean="0">
                <a:solidFill>
                  <a:srgbClr val="D02300"/>
                </a:solidFill>
                <a:latin typeface="Comic Sans MS" pitchFamily="66" charset="0"/>
              </a:rPr>
              <a:t>Откуда же берется мусор?</a:t>
            </a:r>
            <a:endParaRPr lang="ru-RU" b="1" dirty="0" smtClean="0">
              <a:solidFill>
                <a:srgbClr val="D02300"/>
              </a:solidFill>
            </a:endParaRPr>
          </a:p>
        </p:txBody>
      </p:sp>
      <p:sp>
        <p:nvSpPr>
          <p:cNvPr id="7171" name="Content Placeholder 6"/>
          <p:cNvSpPr>
            <a:spLocks noGrp="1"/>
          </p:cNvSpPr>
          <p:nvPr>
            <p:ph idx="1"/>
          </p:nvPr>
        </p:nvSpPr>
        <p:spPr>
          <a:xfrm>
            <a:off x="457200" y="1600200"/>
            <a:ext cx="8229600" cy="4853136"/>
          </a:xfrm>
        </p:spPr>
        <p:txBody>
          <a:bodyPr/>
          <a:lstStyle/>
          <a:p>
            <a:pPr>
              <a:buNone/>
            </a:pPr>
            <a:r>
              <a:rPr lang="ru-RU" sz="2400" dirty="0" smtClean="0">
                <a:solidFill>
                  <a:srgbClr val="003399"/>
                </a:solidFill>
                <a:latin typeface="Comic Sans MS" pitchFamily="66" charset="0"/>
              </a:rPr>
              <a:t>    </a:t>
            </a:r>
            <a:r>
              <a:rPr lang="ru-RU" sz="2400" dirty="0" smtClean="0">
                <a:solidFill>
                  <a:srgbClr val="FF0000"/>
                </a:solidFill>
                <a:latin typeface="Comic Sans MS" pitchFamily="66" charset="0"/>
              </a:rPr>
              <a:t>Его производит сам человек, все что сначала человек производит позже становиться мусором. Есть продукты, которые мы используем долго – машины, телевизоры, холодильники, велосипеды и т. д. А есть те, что используются от года до пяти лет. Это обувь, одежда и т.д. Но есть и то, что используется неделю, месяц, а иногда всего один день. Это  лампочки, тюбики с зубной пастой и т. п. Все эти вещи рано или поздно становятся отходами. Попав на свалки, многие вещества из которых и состоит мусор, например полиэтилен, разлагаются крайне медленно, а при сжигании выделяют в атмосферу ядовитые вещества.</a:t>
            </a:r>
          </a:p>
          <a:p>
            <a:endParaRPr lang="ru-RU"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latin typeface="Comic Sans MS" pitchFamily="66" charset="0"/>
              </a:rPr>
              <a:t>Разложение мусора</a:t>
            </a:r>
            <a:endParaRPr lang="ru-RU" b="1" dirty="0">
              <a:solidFill>
                <a:srgbClr val="FF0000"/>
              </a:solidFill>
            </a:endParaRPr>
          </a:p>
        </p:txBody>
      </p:sp>
      <p:sp>
        <p:nvSpPr>
          <p:cNvPr id="4" name="Содержимое 3"/>
          <p:cNvSpPr>
            <a:spLocks noGrp="1"/>
          </p:cNvSpPr>
          <p:nvPr>
            <p:ph sz="half" idx="2"/>
          </p:nvPr>
        </p:nvSpPr>
        <p:spPr>
          <a:xfrm>
            <a:off x="4860032" y="1844824"/>
            <a:ext cx="4038600" cy="4536504"/>
          </a:xfrm>
        </p:spPr>
        <p:txBody>
          <a:bodyPr/>
          <a:lstStyle/>
          <a:p>
            <a:pPr>
              <a:buNone/>
            </a:pPr>
            <a:r>
              <a:rPr lang="ru-RU" sz="2000" dirty="0" smtClean="0">
                <a:solidFill>
                  <a:srgbClr val="FF0000"/>
                </a:solidFill>
                <a:latin typeface="Comic Sans MS" pitchFamily="66" charset="0"/>
              </a:rPr>
              <a:t>    Согласно оценкам одной организации по охране окружающей среды, для разложения одной брошенной стеклянной бутылки потребуется 1 000 </a:t>
            </a:r>
            <a:r>
              <a:rPr lang="ru-RU" sz="2000" dirty="0" err="1" smtClean="0">
                <a:solidFill>
                  <a:srgbClr val="FF0000"/>
                </a:solidFill>
                <a:latin typeface="Comic Sans MS" pitchFamily="66" charset="0"/>
              </a:rPr>
              <a:t>лет.Бумага</a:t>
            </a:r>
            <a:r>
              <a:rPr lang="ru-RU" sz="2000" dirty="0" smtClean="0">
                <a:solidFill>
                  <a:srgbClr val="FF0000"/>
                </a:solidFill>
                <a:latin typeface="Comic Sans MS" pitchFamily="66" charset="0"/>
              </a:rPr>
              <a:t> разлагается всего за три месяца. Сигаретный окурок будет разлагаться около 5 лет, полиэтиленовый пакет — от 10 до 20 лет, металлическая банка — 500 лет.</a:t>
            </a:r>
          </a:p>
          <a:p>
            <a:endParaRPr lang="ru-RU" dirty="0"/>
          </a:p>
        </p:txBody>
      </p:sp>
      <p:pic>
        <p:nvPicPr>
          <p:cNvPr id="5" name="Содержимое 4" descr="010515_0757_0040_nsls.jpg"/>
          <p:cNvPicPr>
            <a:picLocks noGrp="1" noChangeAspect="1"/>
          </p:cNvPicPr>
          <p:nvPr>
            <p:ph sz="half" idx="1"/>
          </p:nvPr>
        </p:nvPicPr>
        <p:blipFill>
          <a:blip r:embed="rId2" cstate="print"/>
          <a:srcRect l="16849" r="16849"/>
          <a:stretch>
            <a:fillRect/>
          </a:stretch>
        </p:blipFill>
        <p:spPr>
          <a:xfrm rot="1029273">
            <a:off x="683568" y="1700808"/>
            <a:ext cx="1552040" cy="1551432"/>
          </a:xfrm>
        </p:spPr>
      </p:pic>
      <p:pic>
        <p:nvPicPr>
          <p:cNvPr id="6" name="Рисунок 5" descr="80520.gif"/>
          <p:cNvPicPr>
            <a:picLocks noChangeAspect="1"/>
          </p:cNvPicPr>
          <p:nvPr/>
        </p:nvPicPr>
        <p:blipFill>
          <a:blip r:embed="rId3" cstate="print"/>
          <a:stretch>
            <a:fillRect/>
          </a:stretch>
        </p:blipFill>
        <p:spPr>
          <a:xfrm rot="20599686">
            <a:off x="770626" y="3801688"/>
            <a:ext cx="1357322" cy="180976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Рисунок 6" descr="maika.jpg"/>
          <p:cNvPicPr>
            <a:picLocks noChangeAspect="1"/>
          </p:cNvPicPr>
          <p:nvPr/>
        </p:nvPicPr>
        <p:blipFill>
          <a:blip r:embed="rId4" cstate="print"/>
          <a:stretch>
            <a:fillRect/>
          </a:stretch>
        </p:blipFill>
        <p:spPr>
          <a:xfrm rot="791417">
            <a:off x="1698356" y="2958013"/>
            <a:ext cx="1727909" cy="15205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FileStack_retouched.jpg"/>
          <p:cNvPicPr>
            <a:picLocks noChangeAspect="1"/>
          </p:cNvPicPr>
          <p:nvPr/>
        </p:nvPicPr>
        <p:blipFill>
          <a:blip r:embed="rId5" cstate="print"/>
          <a:stretch>
            <a:fillRect/>
          </a:stretch>
        </p:blipFill>
        <p:spPr>
          <a:xfrm rot="20070928">
            <a:off x="2957335" y="1680723"/>
            <a:ext cx="1801226" cy="16794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Рисунок 8" descr="370292121212132424342434545459t55h0bbc.jpg"/>
          <p:cNvPicPr>
            <a:picLocks noChangeAspect="1"/>
          </p:cNvPicPr>
          <p:nvPr/>
        </p:nvPicPr>
        <p:blipFill>
          <a:blip r:embed="rId6" cstate="print"/>
          <a:stretch>
            <a:fillRect/>
          </a:stretch>
        </p:blipFill>
        <p:spPr>
          <a:xfrm rot="1026542">
            <a:off x="3387685" y="3648066"/>
            <a:ext cx="1290575" cy="19334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31" presetClass="entr" presetSubtype="0" fill="hold" nodeType="afterEffect">
                                  <p:stCondLst>
                                    <p:cond delay="0"/>
                                  </p:stCondLst>
                                  <p:iterate type="lt">
                                    <p:tmPct val="5000"/>
                                  </p:iterate>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style.rotation</p:attrName>
                                        </p:attrNameLst>
                                      </p:cBhvr>
                                      <p:tavLst>
                                        <p:tav tm="0">
                                          <p:val>
                                            <p:fltVal val="90"/>
                                          </p:val>
                                        </p:tav>
                                        <p:tav tm="100000">
                                          <p:val>
                                            <p:fltVal val="0"/>
                                          </p:val>
                                        </p:tav>
                                      </p:tavLst>
                                    </p:anim>
                                    <p:animEffect transition="in" filter="fade">
                                      <p:cBhvr>
                                        <p:cTn id="17" dur="1000"/>
                                        <p:tgtEl>
                                          <p:spTgt spid="6"/>
                                        </p:tgtEl>
                                      </p:cBhvr>
                                    </p:animEffect>
                                  </p:childTnLst>
                                </p:cTn>
                              </p:par>
                            </p:childTnLst>
                          </p:cTn>
                        </p:par>
                        <p:par>
                          <p:cTn id="18" fill="hold">
                            <p:stCondLst>
                              <p:cond delay="2000"/>
                            </p:stCondLst>
                            <p:childTnLst>
                              <p:par>
                                <p:cTn id="19" presetID="31" presetClass="entr" presetSubtype="0" fill="hold" nodeType="afterEffect">
                                  <p:stCondLst>
                                    <p:cond delay="0"/>
                                  </p:stCondLst>
                                  <p:iterate type="lt">
                                    <p:tmPct val="5000"/>
                                  </p:iterate>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 calcmode="lin" valueType="num">
                                      <p:cBhvr>
                                        <p:cTn id="23" dur="1000" fill="hold"/>
                                        <p:tgtEl>
                                          <p:spTgt spid="7"/>
                                        </p:tgtEl>
                                        <p:attrNameLst>
                                          <p:attrName>style.rotation</p:attrName>
                                        </p:attrNameLst>
                                      </p:cBhvr>
                                      <p:tavLst>
                                        <p:tav tm="0">
                                          <p:val>
                                            <p:fltVal val="90"/>
                                          </p:val>
                                        </p:tav>
                                        <p:tav tm="100000">
                                          <p:val>
                                            <p:fltVal val="0"/>
                                          </p:val>
                                        </p:tav>
                                      </p:tavLst>
                                    </p:anim>
                                    <p:animEffect transition="in" filter="fade">
                                      <p:cBhvr>
                                        <p:cTn id="24" dur="1000"/>
                                        <p:tgtEl>
                                          <p:spTgt spid="7"/>
                                        </p:tgtEl>
                                      </p:cBhvr>
                                    </p:animEffect>
                                  </p:childTnLst>
                                </p:cTn>
                              </p:par>
                            </p:childTnLst>
                          </p:cTn>
                        </p:par>
                        <p:par>
                          <p:cTn id="25" fill="hold">
                            <p:stCondLst>
                              <p:cond delay="3000"/>
                            </p:stCondLst>
                            <p:childTnLst>
                              <p:par>
                                <p:cTn id="26" presetID="31" presetClass="entr" presetSubtype="0" fill="hold" nodeType="afterEffect">
                                  <p:stCondLst>
                                    <p:cond delay="0"/>
                                  </p:stCondLst>
                                  <p:iterate type="lt">
                                    <p:tmPct val="5000"/>
                                  </p:iterate>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 calcmode="lin" valueType="num">
                                      <p:cBhvr>
                                        <p:cTn id="30" dur="1000" fill="hold"/>
                                        <p:tgtEl>
                                          <p:spTgt spid="8"/>
                                        </p:tgtEl>
                                        <p:attrNameLst>
                                          <p:attrName>style.rotation</p:attrName>
                                        </p:attrNameLst>
                                      </p:cBhvr>
                                      <p:tavLst>
                                        <p:tav tm="0">
                                          <p:val>
                                            <p:fltVal val="90"/>
                                          </p:val>
                                        </p:tav>
                                        <p:tav tm="100000">
                                          <p:val>
                                            <p:fltVal val="0"/>
                                          </p:val>
                                        </p:tav>
                                      </p:tavLst>
                                    </p:anim>
                                    <p:animEffect transition="in" filter="fade">
                                      <p:cBhvr>
                                        <p:cTn id="31" dur="1000"/>
                                        <p:tgtEl>
                                          <p:spTgt spid="8"/>
                                        </p:tgtEl>
                                      </p:cBhvr>
                                    </p:animEffect>
                                  </p:childTnLst>
                                </p:cTn>
                              </p:par>
                            </p:childTnLst>
                          </p:cTn>
                        </p:par>
                        <p:par>
                          <p:cTn id="32" fill="hold">
                            <p:stCondLst>
                              <p:cond delay="4000"/>
                            </p:stCondLst>
                            <p:childTnLst>
                              <p:par>
                                <p:cTn id="33" presetID="31" presetClass="entr" presetSubtype="0" fill="hold" nodeType="afterEffect">
                                  <p:stCondLst>
                                    <p:cond delay="0"/>
                                  </p:stCondLst>
                                  <p:iterate type="lt">
                                    <p:tmPct val="5000"/>
                                  </p:iterate>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fltVal val="0"/>
                                          </p:val>
                                        </p:tav>
                                        <p:tav tm="100000">
                                          <p:val>
                                            <p:strVal val="#ppt_w"/>
                                          </p:val>
                                        </p:tav>
                                      </p:tavLst>
                                    </p:anim>
                                    <p:anim calcmode="lin" valueType="num">
                                      <p:cBhvr>
                                        <p:cTn id="36" dur="1000" fill="hold"/>
                                        <p:tgtEl>
                                          <p:spTgt spid="9"/>
                                        </p:tgtEl>
                                        <p:attrNameLst>
                                          <p:attrName>ppt_h</p:attrName>
                                        </p:attrNameLst>
                                      </p:cBhvr>
                                      <p:tavLst>
                                        <p:tav tm="0">
                                          <p:val>
                                            <p:fltVal val="0"/>
                                          </p:val>
                                        </p:tav>
                                        <p:tav tm="100000">
                                          <p:val>
                                            <p:strVal val="#ppt_h"/>
                                          </p:val>
                                        </p:tav>
                                      </p:tavLst>
                                    </p:anim>
                                    <p:anim calcmode="lin" valueType="num">
                                      <p:cBhvr>
                                        <p:cTn id="37" dur="1000" fill="hold"/>
                                        <p:tgtEl>
                                          <p:spTgt spid="9"/>
                                        </p:tgtEl>
                                        <p:attrNameLst>
                                          <p:attrName>style.rotation</p:attrName>
                                        </p:attrNameLst>
                                      </p:cBhvr>
                                      <p:tavLst>
                                        <p:tav tm="0">
                                          <p:val>
                                            <p:fltVal val="90"/>
                                          </p:val>
                                        </p:tav>
                                        <p:tav tm="100000">
                                          <p:val>
                                            <p:fltVal val="0"/>
                                          </p:val>
                                        </p:tav>
                                      </p:tavLst>
                                    </p:anim>
                                    <p:animEffect transition="in" filter="fade">
                                      <p:cBhvr>
                                        <p:cTn id="3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3300"/>
                </a:solidFill>
                <a:latin typeface="Comic Sans MS" pitchFamily="66" charset="0"/>
              </a:rPr>
              <a:t>История решения этого вопроса.</a:t>
            </a:r>
            <a:endParaRPr lang="ru-RU" dirty="0">
              <a:solidFill>
                <a:srgbClr val="003300"/>
              </a:solidFill>
            </a:endParaRPr>
          </a:p>
        </p:txBody>
      </p:sp>
      <p:sp>
        <p:nvSpPr>
          <p:cNvPr id="4" name="Содержимое 3"/>
          <p:cNvSpPr>
            <a:spLocks noGrp="1"/>
          </p:cNvSpPr>
          <p:nvPr>
            <p:ph sz="half" idx="2"/>
          </p:nvPr>
        </p:nvSpPr>
        <p:spPr>
          <a:xfrm>
            <a:off x="4427984" y="1600200"/>
            <a:ext cx="4258816" cy="4925144"/>
          </a:xfrm>
        </p:spPr>
        <p:txBody>
          <a:bodyPr/>
          <a:lstStyle/>
          <a:p>
            <a:pPr>
              <a:buNone/>
            </a:pPr>
            <a:r>
              <a:rPr lang="ru-RU" sz="2400" dirty="0" smtClean="0">
                <a:solidFill>
                  <a:srgbClr val="003300"/>
                </a:solidFill>
                <a:latin typeface="Comic Sans MS" pitchFamily="66" charset="0"/>
              </a:rPr>
              <a:t>    Приблизительно за 500 лет до нашей эры в Афинах был издан первый из известных указ, запрещающий выбрасывать мусор на улицы, предусматривающий организацию свалок и предписывающий мусорщикам сбрасывать отходы не ближе чем за милю от города. </a:t>
            </a:r>
          </a:p>
          <a:p>
            <a:endParaRPr lang="ru-RU" sz="2400" dirty="0"/>
          </a:p>
        </p:txBody>
      </p:sp>
      <p:pic>
        <p:nvPicPr>
          <p:cNvPr id="6" name="Содержимое 5" descr="4.jpg"/>
          <p:cNvPicPr>
            <a:picLocks noGrp="1" noChangeAspect="1"/>
          </p:cNvPicPr>
          <p:nvPr>
            <p:ph sz="half" idx="1"/>
          </p:nvPr>
        </p:nvPicPr>
        <p:blipFill>
          <a:blip r:embed="rId2" cstate="print"/>
          <a:stretch>
            <a:fillRect/>
          </a:stretch>
        </p:blipFill>
        <p:spPr>
          <a:xfrm rot="21099051">
            <a:off x="904679" y="1982754"/>
            <a:ext cx="3203347" cy="427113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6059016" cy="779686"/>
          </a:xfrm>
        </p:spPr>
        <p:txBody>
          <a:bodyPr/>
          <a:lstStyle/>
          <a:p>
            <a:pPr algn="ctr"/>
            <a:r>
              <a:rPr lang="ru-RU" sz="4000" dirty="0" smtClean="0">
                <a:solidFill>
                  <a:srgbClr val="FF3300"/>
                </a:solidFill>
                <a:latin typeface="Comic Sans MS" pitchFamily="66" charset="0"/>
                <a:cs typeface="Arial" pitchFamily="34" charset="0"/>
              </a:rPr>
              <a:t>ОБЩАЯ ПРОБЛЕМА...  </a:t>
            </a:r>
            <a:endParaRPr lang="ru-RU" sz="4000" dirty="0">
              <a:solidFill>
                <a:srgbClr val="FF3300"/>
              </a:solidFill>
              <a:latin typeface="Comic Sans MS" pitchFamily="66" charset="0"/>
              <a:cs typeface="Arial" pitchFamily="34" charset="0"/>
            </a:endParaRPr>
          </a:p>
        </p:txBody>
      </p:sp>
      <p:sp>
        <p:nvSpPr>
          <p:cNvPr id="3" name="Содержимое 2"/>
          <p:cNvSpPr>
            <a:spLocks noGrp="1"/>
          </p:cNvSpPr>
          <p:nvPr>
            <p:ph idx="1"/>
          </p:nvPr>
        </p:nvSpPr>
        <p:spPr>
          <a:xfrm>
            <a:off x="4139952" y="620688"/>
            <a:ext cx="4474840" cy="5976664"/>
          </a:xfrm>
        </p:spPr>
        <p:txBody>
          <a:bodyPr/>
          <a:lstStyle/>
          <a:p>
            <a:pPr>
              <a:buNone/>
            </a:pPr>
            <a:endParaRPr lang="ru-RU" sz="2800" dirty="0" smtClean="0"/>
          </a:p>
          <a:p>
            <a:endParaRPr lang="ru-RU" sz="2800" dirty="0" smtClean="0"/>
          </a:p>
          <a:p>
            <a:pPr>
              <a:buNone/>
            </a:pPr>
            <a:r>
              <a:rPr lang="ru-RU" sz="2400" dirty="0" smtClean="0">
                <a:solidFill>
                  <a:srgbClr val="0070C0"/>
                </a:solidFill>
                <a:latin typeface="Comic Sans MS" pitchFamily="66" charset="0"/>
              </a:rPr>
              <a:t>    </a:t>
            </a:r>
            <a:r>
              <a:rPr lang="ru-RU" sz="2400" dirty="0" smtClean="0">
                <a:solidFill>
                  <a:srgbClr val="FF0000"/>
                </a:solidFill>
                <a:latin typeface="Comic Sans MS" pitchFamily="66" charset="0"/>
              </a:rPr>
              <a:t>Сегодня мы уже не можем представить свою жизнь без благ цивилизации, забывая о том, что многие из этих благ чужды природе. Чем лучше живет человек, тем больше мусора на планете! С тех пор, как существуют города, существует проблема утилизации бытовых отходов</a:t>
            </a:r>
            <a:r>
              <a:rPr lang="ru-RU" sz="2400" b="1" dirty="0" smtClean="0">
                <a:solidFill>
                  <a:srgbClr val="FF0000"/>
                </a:solidFill>
                <a:latin typeface="Comic Sans MS" pitchFamily="66" charset="0"/>
              </a:rPr>
              <a:t>.</a:t>
            </a:r>
            <a:endParaRPr lang="ru-RU" sz="2400" b="1" dirty="0">
              <a:solidFill>
                <a:srgbClr val="FF0000"/>
              </a:solidFill>
              <a:latin typeface="Comic Sans MS" pitchFamily="66" charset="0"/>
            </a:endParaRPr>
          </a:p>
        </p:txBody>
      </p:sp>
      <p:sp>
        <p:nvSpPr>
          <p:cNvPr id="10" name="Текст 9"/>
          <p:cNvSpPr>
            <a:spLocks noGrp="1"/>
          </p:cNvSpPr>
          <p:nvPr>
            <p:ph type="body" sz="half" idx="2"/>
          </p:nvPr>
        </p:nvSpPr>
        <p:spPr/>
        <p:txBody>
          <a:bodyPr/>
          <a:lstStyle/>
          <a:p>
            <a:endParaRPr lang="ru-RU" dirty="0"/>
          </a:p>
        </p:txBody>
      </p:sp>
      <p:pic>
        <p:nvPicPr>
          <p:cNvPr id="1031" name="Picture 7"/>
          <p:cNvPicPr>
            <a:picLocks noChangeAspect="1" noChangeArrowheads="1"/>
          </p:cNvPicPr>
          <p:nvPr/>
        </p:nvPicPr>
        <p:blipFill>
          <a:blip r:embed="rId2" cstate="print"/>
          <a:srcRect/>
          <a:stretch>
            <a:fillRect/>
          </a:stretch>
        </p:blipFill>
        <p:spPr bwMode="auto">
          <a:xfrm>
            <a:off x="467544" y="1412776"/>
            <a:ext cx="3240360" cy="47525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395536" y="1484784"/>
            <a:ext cx="4038600" cy="5139869"/>
          </a:xfrm>
          <a:prstGeom prst="rect">
            <a:avLst/>
          </a:prstGeom>
        </p:spPr>
        <p:txBody>
          <a:bodyPr wrap="square">
            <a:spAutoFit/>
          </a:bodyPr>
          <a:lstStyle/>
          <a:p>
            <a:pPr>
              <a:buNone/>
            </a:pPr>
            <a:r>
              <a:rPr lang="ru-RU" sz="2000" b="1" dirty="0" smtClean="0">
                <a:solidFill>
                  <a:srgbClr val="FF0000"/>
                </a:solidFill>
                <a:latin typeface="Arial Unicode MS" pitchFamily="34" charset="-128"/>
                <a:ea typeface="Arial Unicode MS" pitchFamily="34" charset="-128"/>
                <a:cs typeface="Arial Unicode MS" pitchFamily="34" charset="-128"/>
              </a:rPr>
              <a:t>     </a:t>
            </a:r>
            <a:r>
              <a:rPr lang="ru-RU" sz="2000" b="1" dirty="0" smtClean="0">
                <a:solidFill>
                  <a:srgbClr val="FF0000"/>
                </a:solidFill>
                <a:latin typeface="Comic Sans MS" pitchFamily="66" charset="0"/>
                <a:ea typeface="Arial Unicode MS" pitchFamily="34" charset="-128"/>
                <a:cs typeface="Arial Unicode MS" pitchFamily="34" charset="-128"/>
              </a:rPr>
              <a:t>Многие люди не задумываясь выкидывают мусор мимо мусорных баков, выбрасывают из окон.</a:t>
            </a:r>
          </a:p>
          <a:p>
            <a:pPr>
              <a:buNone/>
            </a:pPr>
            <a:endParaRPr lang="ru-RU" sz="2000" b="1" dirty="0" smtClean="0">
              <a:solidFill>
                <a:srgbClr val="FF0000"/>
              </a:solidFill>
              <a:latin typeface="Comic Sans MS" pitchFamily="66" charset="0"/>
              <a:ea typeface="Arial Unicode MS" pitchFamily="34" charset="-128"/>
              <a:cs typeface="Arial Unicode MS" pitchFamily="34" charset="-128"/>
            </a:endParaRPr>
          </a:p>
          <a:p>
            <a:pPr>
              <a:buNone/>
            </a:pPr>
            <a:r>
              <a:rPr lang="ru-RU" sz="2000" b="1" dirty="0" smtClean="0">
                <a:solidFill>
                  <a:srgbClr val="FF0000"/>
                </a:solidFill>
                <a:latin typeface="Comic Sans MS" pitchFamily="66" charset="0"/>
                <a:ea typeface="Arial Unicode MS" pitchFamily="34" charset="-128"/>
                <a:cs typeface="Arial Unicode MS" pitchFamily="34" charset="-128"/>
              </a:rPr>
              <a:t>   Брошенная пластиковая бутылка кажется незначительной, но, соединяясь с другими – становится стихийным бедствием. Дело не только в том, что мусор выглядит неэстетично, он в прямом смысле слова, отравляет нашу жизнь.</a:t>
            </a:r>
          </a:p>
        </p:txBody>
      </p:sp>
      <p:pic>
        <p:nvPicPr>
          <p:cNvPr id="2050" name="Picture 2"/>
          <p:cNvPicPr>
            <a:picLocks noGrp="1" noChangeAspect="1" noChangeArrowheads="1"/>
          </p:cNvPicPr>
          <p:nvPr>
            <p:ph sz="half" idx="2"/>
          </p:nvPr>
        </p:nvPicPr>
        <p:blipFill>
          <a:blip r:embed="rId2" cstate="print"/>
          <a:srcRect/>
          <a:stretch>
            <a:fillRect/>
          </a:stretch>
        </p:blipFill>
        <p:spPr bwMode="auto">
          <a:xfrm>
            <a:off x="4716016" y="4293096"/>
            <a:ext cx="3888432" cy="2088232"/>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4716016" y="1916832"/>
            <a:ext cx="3888432" cy="2132856"/>
          </a:xfrm>
          <a:prstGeom prst="rect">
            <a:avLst/>
          </a:prstGeom>
          <a:noFill/>
          <a:ln w="9525">
            <a:noFill/>
            <a:miter lim="800000"/>
            <a:headEnd/>
            <a:tailEnd/>
          </a:ln>
          <a:effectLst/>
        </p:spPr>
      </p:pic>
      <p:sp>
        <p:nvSpPr>
          <p:cNvPr id="10" name="Прямоугольник 9"/>
          <p:cNvSpPr/>
          <p:nvPr/>
        </p:nvSpPr>
        <p:spPr>
          <a:xfrm>
            <a:off x="395536" y="260648"/>
            <a:ext cx="6408712" cy="769441"/>
          </a:xfrm>
          <a:prstGeom prst="rect">
            <a:avLst/>
          </a:prstGeom>
        </p:spPr>
        <p:txBody>
          <a:bodyPr wrap="square">
            <a:spAutoFit/>
          </a:bodyPr>
          <a:lstStyle/>
          <a:p>
            <a:r>
              <a:rPr lang="ru-RU" sz="4400" b="1" dirty="0" smtClean="0">
                <a:solidFill>
                  <a:srgbClr val="FF3300"/>
                </a:solidFill>
                <a:latin typeface="Comic Sans MS" pitchFamily="66" charset="0"/>
                <a:cs typeface="Arial" pitchFamily="34" charset="0"/>
              </a:rPr>
              <a:t>НАША ПРОБЛЕМА:</a:t>
            </a:r>
            <a:endParaRPr lang="ru-RU" sz="44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268760"/>
            <a:ext cx="4762872" cy="5400600"/>
          </a:xfrm>
        </p:spPr>
        <p:txBody>
          <a:bodyPr/>
          <a:lstStyle/>
          <a:p>
            <a:pPr>
              <a:buNone/>
            </a:pPr>
            <a:r>
              <a:rPr lang="ru-RU" sz="1600" dirty="0" smtClean="0">
                <a:solidFill>
                  <a:schemeClr val="tx1"/>
                </a:solidFill>
              </a:rPr>
              <a:t>      </a:t>
            </a:r>
            <a:r>
              <a:rPr lang="ru-RU" sz="1600" dirty="0" smtClean="0">
                <a:solidFill>
                  <a:srgbClr val="003300"/>
                </a:solidFill>
              </a:rPr>
              <a:t>Мы попробуем на них ответить, как мы это понимаем. Почему жители выбрасывают мусор просто за забор? Ответ очевиден. Рядом нет контейнера для мусора. Виноват ЖКХ. Почему образуются несанкционированные свалки? Наверное, многие считают, главное, что бы было чисто у меня дома. Ведь это МОЕ! </a:t>
            </a:r>
          </a:p>
          <a:p>
            <a:pPr>
              <a:buNone/>
            </a:pPr>
            <a:endParaRPr lang="ru-RU" sz="1600" dirty="0" smtClean="0">
              <a:solidFill>
                <a:srgbClr val="003300"/>
              </a:solidFill>
            </a:endParaRPr>
          </a:p>
          <a:p>
            <a:pPr>
              <a:buNone/>
            </a:pPr>
            <a:r>
              <a:rPr lang="ru-RU" sz="1600" dirty="0" smtClean="0">
                <a:solidFill>
                  <a:srgbClr val="003300"/>
                </a:solidFill>
              </a:rPr>
              <a:t>      Как очистить двор от мусора? Не сорить! Ведь всем известна истина – чисто не там, где убирают, а там, где не сорят. </a:t>
            </a:r>
          </a:p>
          <a:p>
            <a:pPr>
              <a:buNone/>
            </a:pPr>
            <a:endParaRPr lang="ru-RU" sz="1600" dirty="0" smtClean="0">
              <a:solidFill>
                <a:srgbClr val="003300"/>
              </a:solidFill>
            </a:endParaRPr>
          </a:p>
          <a:p>
            <a:pPr>
              <a:buNone/>
            </a:pPr>
            <a:r>
              <a:rPr lang="ru-RU" sz="1600" dirty="0" smtClean="0">
                <a:solidFill>
                  <a:srgbClr val="003300"/>
                </a:solidFill>
              </a:rPr>
              <a:t>      Вот и каждому из нас предстоит сделать выбор: наводить чистоту, порядок и уют только в собственной квартире или во дворе и даже на улице. От этого выбора зависит в каком городе мы будем жить! </a:t>
            </a:r>
          </a:p>
          <a:p>
            <a:pPr>
              <a:buNone/>
            </a:pPr>
            <a:endParaRPr lang="ru-RU" sz="1600" dirty="0" smtClean="0">
              <a:solidFill>
                <a:srgbClr val="003300"/>
              </a:solidFill>
            </a:endParaRPr>
          </a:p>
          <a:p>
            <a:pPr>
              <a:buNone/>
            </a:pPr>
            <a:r>
              <a:rPr lang="ru-RU" sz="2000" b="1" dirty="0" smtClean="0">
                <a:solidFill>
                  <a:srgbClr val="003300"/>
                </a:solidFill>
              </a:rPr>
              <a:t>      Сделай правильный выбор!</a:t>
            </a:r>
          </a:p>
          <a:p>
            <a:endParaRPr lang="ru-RU" sz="1600" dirty="0"/>
          </a:p>
        </p:txBody>
      </p:sp>
      <p:pic>
        <p:nvPicPr>
          <p:cNvPr id="3074" name="Picture 2"/>
          <p:cNvPicPr>
            <a:picLocks noChangeAspect="1" noChangeArrowheads="1"/>
          </p:cNvPicPr>
          <p:nvPr/>
        </p:nvPicPr>
        <p:blipFill>
          <a:blip r:embed="rId2" cstate="print"/>
          <a:srcRect/>
          <a:stretch>
            <a:fillRect/>
          </a:stretch>
        </p:blipFill>
        <p:spPr bwMode="auto">
          <a:xfrm>
            <a:off x="5364088" y="2996952"/>
            <a:ext cx="3567832" cy="2513856"/>
          </a:xfrm>
          <a:prstGeom prst="rect">
            <a:avLst/>
          </a:prstGeom>
          <a:noFill/>
          <a:ln w="9525">
            <a:noFill/>
            <a:miter lim="800000"/>
            <a:headEnd/>
            <a:tailEnd/>
          </a:ln>
          <a:effectLst/>
        </p:spPr>
      </p:pic>
      <p:sp>
        <p:nvSpPr>
          <p:cNvPr id="6" name="Прямоугольник 5"/>
          <p:cNvSpPr/>
          <p:nvPr/>
        </p:nvSpPr>
        <p:spPr>
          <a:xfrm>
            <a:off x="395536" y="116632"/>
            <a:ext cx="6192688" cy="830997"/>
          </a:xfrm>
          <a:prstGeom prst="rect">
            <a:avLst/>
          </a:prstGeom>
        </p:spPr>
        <p:txBody>
          <a:bodyPr wrap="square">
            <a:spAutoFit/>
          </a:bodyPr>
          <a:lstStyle/>
          <a:p>
            <a:pPr algn="ctr"/>
            <a:r>
              <a:rPr lang="ru-RU" sz="2400" b="1" dirty="0" smtClean="0">
                <a:solidFill>
                  <a:srgbClr val="003300"/>
                </a:solidFill>
              </a:rPr>
              <a:t>КТО В ЭТОМ ВИНОВАТ? ЧТО ДЕЛАТЬ? ЭТО ВЕЧНЫЕ ВОПРОСЫ.</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6624736" cy="1728192"/>
          </a:xfrm>
        </p:spPr>
        <p:txBody>
          <a:bodyPr/>
          <a:lstStyle/>
          <a:p>
            <a:r>
              <a:rPr lang="ru-RU" sz="2800" b="1" dirty="0" smtClean="0">
                <a:solidFill>
                  <a:srgbClr val="003300"/>
                </a:solidFill>
              </a:rPr>
              <a:t>В ЧЕМ ПРОЯВЛЯЕТСЯ БЕРЕЖНОЕ ОТНОШЕНИЕ ЖИТЕЛЕЙ НАШЕГО ГОРОДА К ОКРУЖАЮЩЕЙ СРЕДЕ?</a:t>
            </a:r>
            <a:endParaRPr lang="ru-RU" sz="2800" dirty="0"/>
          </a:p>
        </p:txBody>
      </p:sp>
      <p:sp>
        <p:nvSpPr>
          <p:cNvPr id="8" name="Прямоугольник 7"/>
          <p:cNvSpPr/>
          <p:nvPr/>
        </p:nvSpPr>
        <p:spPr>
          <a:xfrm>
            <a:off x="539552" y="2274838"/>
            <a:ext cx="6318448" cy="2862322"/>
          </a:xfrm>
          <a:prstGeom prst="rect">
            <a:avLst/>
          </a:prstGeom>
        </p:spPr>
        <p:txBody>
          <a:bodyPr wrap="square">
            <a:spAutoFit/>
          </a:bodyPr>
          <a:lstStyle/>
          <a:p>
            <a:pPr marL="457200" indent="-457200">
              <a:buAutoNum type="arabicPeriod"/>
            </a:pPr>
            <a:r>
              <a:rPr lang="ru-RU" sz="2000" dirty="0" smtClean="0">
                <a:solidFill>
                  <a:srgbClr val="003300"/>
                </a:solidFill>
              </a:rPr>
              <a:t>Люди следят за чистотой, убирают мусор, организуют субботники, обустраивают территории.</a:t>
            </a:r>
          </a:p>
          <a:p>
            <a:pPr marL="457200" indent="-457200">
              <a:buAutoNum type="arabicPeriod"/>
            </a:pPr>
            <a:endParaRPr lang="ru-RU" sz="2000" dirty="0" smtClean="0">
              <a:solidFill>
                <a:srgbClr val="003300"/>
              </a:solidFill>
            </a:endParaRPr>
          </a:p>
          <a:p>
            <a:pPr marL="457200" indent="-457200">
              <a:buAutoNum type="arabicPeriod"/>
            </a:pPr>
            <a:r>
              <a:rPr lang="ru-RU" sz="2000" dirty="0" smtClean="0">
                <a:solidFill>
                  <a:srgbClr val="003300"/>
                </a:solidFill>
              </a:rPr>
              <a:t>Работы по озеленению, бережное отношение к лесам, зеленым насаждениям, водоемам.</a:t>
            </a:r>
          </a:p>
          <a:p>
            <a:pPr marL="457200" indent="-457200">
              <a:buAutoNum type="arabicPeriod"/>
            </a:pPr>
            <a:endParaRPr lang="ru-RU" sz="2000" dirty="0" smtClean="0">
              <a:solidFill>
                <a:srgbClr val="003300"/>
              </a:solidFill>
            </a:endParaRPr>
          </a:p>
          <a:p>
            <a:pPr marL="457200" indent="-457200">
              <a:buAutoNum type="arabicPeriod"/>
            </a:pPr>
            <a:r>
              <a:rPr lang="ru-RU" sz="2000" dirty="0" smtClean="0">
                <a:solidFill>
                  <a:srgbClr val="003300"/>
                </a:solidFill>
              </a:rPr>
              <a:t>Бережное отношение к окружающей среде в целом .</a:t>
            </a:r>
            <a:endParaRPr lang="ru-RU"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F_GreenEarth">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2E1EDA3-2EDD-4EEE-AAC3-034E53C89CF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AF_GreenEarth</Template>
  <TotalTime>0</TotalTime>
  <Words>714</Words>
  <Application>Microsoft Office PowerPoint</Application>
  <PresentationFormat>Экран (4:3)</PresentationFormat>
  <Paragraphs>49</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 Unicode MS</vt:lpstr>
      <vt:lpstr>Arial</vt:lpstr>
      <vt:lpstr>Comic Sans MS</vt:lpstr>
      <vt:lpstr>Courier New</vt:lpstr>
      <vt:lpstr>AF_GreenEarth</vt:lpstr>
      <vt:lpstr>Чистый  двор</vt:lpstr>
      <vt:lpstr>Кто содержит в чистоте родник, тот пьет чистую воду</vt:lpstr>
      <vt:lpstr>Откуда же берется мусор?</vt:lpstr>
      <vt:lpstr>Разложение мусора</vt:lpstr>
      <vt:lpstr>История решения этого вопроса.</vt:lpstr>
      <vt:lpstr>ОБЩАЯ ПРОБЛЕМА...  </vt:lpstr>
      <vt:lpstr>Презентация PowerPoint</vt:lpstr>
      <vt:lpstr>Презентация PowerPoint</vt:lpstr>
      <vt:lpstr>В ЧЕМ ПРОЯВЛЯЕТСЯ БЕРЕЖНОЕ ОТНОШЕНИЕ ЖИТЕЛЕЙ НАШЕГО ГОРОДА К ОКРУЖАЮЩЕЙ СРЕДЕ?</vt:lpstr>
      <vt:lpstr>КАКИЕ ДЕЙСТВИЯ МОГУТ ПРЕДПРИНЯТЬ ГРАЖДАНЕ, ЧТОБЫ ЗАЩИТИТЬ ОКРУЖАЮЩУЮ СРЕДУ ТАМ, ГДЕ ОНИ ЖИВУТ?  </vt:lpstr>
      <vt:lpstr>Презентация PowerPoint</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2012-05-14T18:31:19Z</dcterms:created>
  <dcterms:modified xsi:type="dcterms:W3CDTF">2020-05-04T21:42:14Z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TC103367939990</vt:lpwstr>
  </property>
</Properties>
</file>