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fld id="{564CF2E0-CCC4-4E1E-9902-C3C36AB3FDA4}" type="datetimeFigureOut">
              <a:rPr lang="en-US" smtClean="0"/>
              <a:pPr/>
              <a:t>5/15/2020</a:t>
            </a:fld>
            <a:endParaRPr lang="en-US"/>
          </a:p>
        </p:txBody>
      </p:sp>
      <p:sp>
        <p:nvSpPr>
          <p:cNvPr id="5" name="Нижний колонтитул 4"/>
          <p:cNvSpPr>
            <a:spLocks noGrp="1"/>
          </p:cNvSpPr>
          <p:nvPr>
            <p:ph type="ftr" sz="quarter" idx="11"/>
          </p:nvPr>
        </p:nvSpPr>
        <p:spPr/>
        <p:txBody>
          <a:bodyPr/>
          <a:lstStyle>
            <a:lvl1pPr>
              <a:defRPr/>
            </a:lvl1pPr>
          </a:lstStyle>
          <a:p>
            <a:endParaRPr kumimoji="0" lang="en-US"/>
          </a:p>
        </p:txBody>
      </p:sp>
      <p:sp>
        <p:nvSpPr>
          <p:cNvPr id="6"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sz="1400"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64CF2E0-CCC4-4E1E-9902-C3C36AB3FDA4}" type="datetimeFigureOut">
              <a:rPr lang="en-US" smtClean="0"/>
              <a:pPr/>
              <a:t>5/15/2020</a:t>
            </a:fld>
            <a:endParaRPr lang="en-US"/>
          </a:p>
        </p:txBody>
      </p:sp>
      <p:sp>
        <p:nvSpPr>
          <p:cNvPr id="5" name="Нижний колонтитул 4"/>
          <p:cNvSpPr>
            <a:spLocks noGrp="1"/>
          </p:cNvSpPr>
          <p:nvPr>
            <p:ph type="ftr" sz="quarter" idx="11"/>
          </p:nvPr>
        </p:nvSpPr>
        <p:spPr/>
        <p:txBody>
          <a:bodyPr/>
          <a:lstStyle>
            <a:lvl1pPr>
              <a:defRPr/>
            </a:lvl1pPr>
          </a:lstStyle>
          <a:p>
            <a:endParaRPr kumimoji="0" lang="en-US"/>
          </a:p>
        </p:txBody>
      </p:sp>
      <p:sp>
        <p:nvSpPr>
          <p:cNvPr id="6"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64CF2E0-CCC4-4E1E-9902-C3C36AB3FDA4}" type="datetimeFigureOut">
              <a:rPr lang="en-US" smtClean="0"/>
              <a:pPr/>
              <a:t>5/15/2020</a:t>
            </a:fld>
            <a:endParaRPr lang="en-US"/>
          </a:p>
        </p:txBody>
      </p:sp>
      <p:sp>
        <p:nvSpPr>
          <p:cNvPr id="5" name="Нижний колонтитул 4"/>
          <p:cNvSpPr>
            <a:spLocks noGrp="1"/>
          </p:cNvSpPr>
          <p:nvPr>
            <p:ph type="ftr" sz="quarter" idx="11"/>
          </p:nvPr>
        </p:nvSpPr>
        <p:spPr/>
        <p:txBody>
          <a:bodyPr/>
          <a:lstStyle>
            <a:lvl1pPr>
              <a:defRPr/>
            </a:lvl1pPr>
          </a:lstStyle>
          <a:p>
            <a:endParaRPr kumimoji="0" lang="en-US"/>
          </a:p>
        </p:txBody>
      </p:sp>
      <p:sp>
        <p:nvSpPr>
          <p:cNvPr id="6"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64CF2E0-CCC4-4E1E-9902-C3C36AB3FDA4}" type="datetimeFigureOut">
              <a:rPr lang="en-US" smtClean="0"/>
              <a:pPr/>
              <a:t>5/15/2020</a:t>
            </a:fld>
            <a:endParaRPr lang="en-US"/>
          </a:p>
        </p:txBody>
      </p:sp>
      <p:sp>
        <p:nvSpPr>
          <p:cNvPr id="5" name="Нижний колонтитул 4"/>
          <p:cNvSpPr>
            <a:spLocks noGrp="1"/>
          </p:cNvSpPr>
          <p:nvPr>
            <p:ph type="ftr" sz="quarter" idx="11"/>
          </p:nvPr>
        </p:nvSpPr>
        <p:spPr/>
        <p:txBody>
          <a:bodyPr/>
          <a:lstStyle>
            <a:lvl1pPr>
              <a:defRPr/>
            </a:lvl1pPr>
          </a:lstStyle>
          <a:p>
            <a:endParaRPr kumimoji="0" lang="en-US"/>
          </a:p>
        </p:txBody>
      </p:sp>
      <p:sp>
        <p:nvSpPr>
          <p:cNvPr id="6"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564CF2E0-CCC4-4E1E-9902-C3C36AB3FDA4}" type="datetimeFigureOut">
              <a:rPr lang="en-US" smtClean="0"/>
              <a:pPr/>
              <a:t>5/15/2020</a:t>
            </a:fld>
            <a:endParaRPr lang="en-US"/>
          </a:p>
        </p:txBody>
      </p:sp>
      <p:sp>
        <p:nvSpPr>
          <p:cNvPr id="5" name="Нижний колонтитул 4"/>
          <p:cNvSpPr>
            <a:spLocks noGrp="1"/>
          </p:cNvSpPr>
          <p:nvPr>
            <p:ph type="ftr" sz="quarter" idx="11"/>
          </p:nvPr>
        </p:nvSpPr>
        <p:spPr/>
        <p:txBody>
          <a:bodyPr/>
          <a:lstStyle>
            <a:lvl1pPr>
              <a:defRPr/>
            </a:lvl1pPr>
          </a:lstStyle>
          <a:p>
            <a:endParaRPr kumimoji="0" lang="en-US" dirty="0"/>
          </a:p>
        </p:txBody>
      </p:sp>
      <p:sp>
        <p:nvSpPr>
          <p:cNvPr id="6"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fld id="{564CF2E0-CCC4-4E1E-9902-C3C36AB3FDA4}" type="datetimeFigureOut">
              <a:rPr lang="en-US" smtClean="0"/>
              <a:pPr/>
              <a:t>5/15/2020</a:t>
            </a:fld>
            <a:endParaRPr lang="en-US"/>
          </a:p>
        </p:txBody>
      </p:sp>
      <p:sp>
        <p:nvSpPr>
          <p:cNvPr id="6" name="Нижний колонтитул 4"/>
          <p:cNvSpPr>
            <a:spLocks noGrp="1"/>
          </p:cNvSpPr>
          <p:nvPr>
            <p:ph type="ftr" sz="quarter" idx="11"/>
          </p:nvPr>
        </p:nvSpPr>
        <p:spPr/>
        <p:txBody>
          <a:bodyPr/>
          <a:lstStyle>
            <a:lvl1pPr>
              <a:defRPr/>
            </a:lvl1pPr>
          </a:lstStyle>
          <a:p>
            <a:endParaRPr kumimoji="0" lang="en-US"/>
          </a:p>
        </p:txBody>
      </p:sp>
      <p:sp>
        <p:nvSpPr>
          <p:cNvPr id="7"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fld id="{564CF2E0-CCC4-4E1E-9902-C3C36AB3FDA4}" type="datetimeFigureOut">
              <a:rPr lang="en-US" smtClean="0"/>
              <a:pPr/>
              <a:t>5/15/2020</a:t>
            </a:fld>
            <a:endParaRPr lang="en-US"/>
          </a:p>
        </p:txBody>
      </p:sp>
      <p:sp>
        <p:nvSpPr>
          <p:cNvPr id="8" name="Нижний колонтитул 4"/>
          <p:cNvSpPr>
            <a:spLocks noGrp="1"/>
          </p:cNvSpPr>
          <p:nvPr>
            <p:ph type="ftr" sz="quarter" idx="11"/>
          </p:nvPr>
        </p:nvSpPr>
        <p:spPr/>
        <p:txBody>
          <a:bodyPr/>
          <a:lstStyle>
            <a:lvl1pPr>
              <a:defRPr/>
            </a:lvl1pPr>
          </a:lstStyle>
          <a:p>
            <a:endParaRPr kumimoji="0" lang="en-US"/>
          </a:p>
        </p:txBody>
      </p:sp>
      <p:sp>
        <p:nvSpPr>
          <p:cNvPr id="9"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fld id="{564CF2E0-CCC4-4E1E-9902-C3C36AB3FDA4}" type="datetimeFigureOut">
              <a:rPr lang="en-US" smtClean="0"/>
              <a:pPr/>
              <a:t>5/15/2020</a:t>
            </a:fld>
            <a:endParaRPr lang="en-US"/>
          </a:p>
        </p:txBody>
      </p:sp>
      <p:sp>
        <p:nvSpPr>
          <p:cNvPr id="4" name="Нижний колонтитул 4"/>
          <p:cNvSpPr>
            <a:spLocks noGrp="1"/>
          </p:cNvSpPr>
          <p:nvPr>
            <p:ph type="ftr" sz="quarter" idx="11"/>
          </p:nvPr>
        </p:nvSpPr>
        <p:spPr/>
        <p:txBody>
          <a:bodyPr/>
          <a:lstStyle>
            <a:lvl1pPr>
              <a:defRPr/>
            </a:lvl1pPr>
          </a:lstStyle>
          <a:p>
            <a:endParaRPr kumimoji="0" lang="en-US"/>
          </a:p>
        </p:txBody>
      </p:sp>
      <p:sp>
        <p:nvSpPr>
          <p:cNvPr id="5"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564CF2E0-CCC4-4E1E-9902-C3C36AB3FDA4}" type="datetimeFigureOut">
              <a:rPr lang="en-US" smtClean="0"/>
              <a:pPr/>
              <a:t>5/15/2020</a:t>
            </a:fld>
            <a:endParaRPr lang="en-US"/>
          </a:p>
        </p:txBody>
      </p:sp>
      <p:sp>
        <p:nvSpPr>
          <p:cNvPr id="3" name="Нижний колонтитул 4"/>
          <p:cNvSpPr>
            <a:spLocks noGrp="1"/>
          </p:cNvSpPr>
          <p:nvPr>
            <p:ph type="ftr" sz="quarter" idx="11"/>
          </p:nvPr>
        </p:nvSpPr>
        <p:spPr/>
        <p:txBody>
          <a:bodyPr/>
          <a:lstStyle>
            <a:lvl1pPr>
              <a:defRPr/>
            </a:lvl1pPr>
          </a:lstStyle>
          <a:p>
            <a:endParaRPr kumimoji="0" lang="en-US"/>
          </a:p>
        </p:txBody>
      </p:sp>
      <p:sp>
        <p:nvSpPr>
          <p:cNvPr id="4"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564CF2E0-CCC4-4E1E-9902-C3C36AB3FDA4}" type="datetimeFigureOut">
              <a:rPr lang="en-US" smtClean="0"/>
              <a:pPr/>
              <a:t>5/15/2020</a:t>
            </a:fld>
            <a:endParaRPr lang="en-US"/>
          </a:p>
        </p:txBody>
      </p:sp>
      <p:sp>
        <p:nvSpPr>
          <p:cNvPr id="6" name="Нижний колонтитул 4"/>
          <p:cNvSpPr>
            <a:spLocks noGrp="1"/>
          </p:cNvSpPr>
          <p:nvPr>
            <p:ph type="ftr" sz="quarter" idx="11"/>
          </p:nvPr>
        </p:nvSpPr>
        <p:spPr/>
        <p:txBody>
          <a:bodyPr/>
          <a:lstStyle>
            <a:lvl1pPr>
              <a:defRPr/>
            </a:lvl1pPr>
          </a:lstStyle>
          <a:p>
            <a:endParaRPr kumimoji="0" lang="en-US"/>
          </a:p>
        </p:txBody>
      </p:sp>
      <p:sp>
        <p:nvSpPr>
          <p:cNvPr id="7"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564CF2E0-CCC4-4E1E-9902-C3C36AB3FDA4}" type="datetimeFigureOut">
              <a:rPr lang="en-US" smtClean="0"/>
              <a:pPr/>
              <a:t>5/15/2020</a:t>
            </a:fld>
            <a:endParaRPr lang="en-US"/>
          </a:p>
        </p:txBody>
      </p:sp>
      <p:sp>
        <p:nvSpPr>
          <p:cNvPr id="6" name="Нижний колонтитул 4"/>
          <p:cNvSpPr>
            <a:spLocks noGrp="1"/>
          </p:cNvSpPr>
          <p:nvPr>
            <p:ph type="ftr" sz="quarter" idx="11"/>
          </p:nvPr>
        </p:nvSpPr>
        <p:spPr/>
        <p:txBody>
          <a:bodyPr/>
          <a:lstStyle>
            <a:lvl1pPr>
              <a:defRPr/>
            </a:lvl1pPr>
          </a:lstStyle>
          <a:p>
            <a:endParaRPr kumimoji="0" lang="en-US" dirty="0"/>
          </a:p>
        </p:txBody>
      </p:sp>
      <p:sp>
        <p:nvSpPr>
          <p:cNvPr id="7"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lgn="r" eaLnBrk="1" latinLnBrk="0" hangingPunct="1"/>
            <a:fld id="{564CF2E0-CCC4-4E1E-9902-C3C36AB3FDA4}" type="datetimeFigureOut">
              <a:rPr lang="en-US" smtClean="0"/>
              <a:pPr algn="r" eaLnBrk="1" latinLnBrk="0" hangingPunct="1"/>
              <a:t>5/15/2020</a:t>
            </a:fld>
            <a:endParaRPr lang="en-US" sz="1400" dirty="0">
              <a:solidFill>
                <a:schemeClr val="tx2"/>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endParaRPr kumimoji="0" lang="en-US" sz="1400" dirty="0">
              <a:solidFill>
                <a:schemeClr val="tx2"/>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79712" y="2132856"/>
            <a:ext cx="5451376" cy="1656184"/>
          </a:xfrm>
        </p:spPr>
        <p:txBody>
          <a:bodyPr>
            <a:normAutofit fontScale="90000"/>
          </a:bodyPr>
          <a:lstStyle/>
          <a:p>
            <a:r>
              <a:rPr lang="ru-RU" sz="6600" dirty="0" smtClean="0"/>
              <a:t>9 мая - День победы</a:t>
            </a:r>
            <a:endParaRPr lang="uk-UA" sz="7200" b="1" dirty="0">
              <a:ln w="31550" cmpd="sng">
                <a:solidFill>
                  <a:srgbClr val="C0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620688"/>
            <a:ext cx="8435280" cy="2592288"/>
          </a:xfrm>
        </p:spPr>
        <p:txBody>
          <a:bodyPr/>
          <a:lstStyle/>
          <a:p>
            <a:pPr marL="0" indent="539750" algn="just">
              <a:buNone/>
            </a:pPr>
            <a:r>
              <a:rPr lang="ru-RU" sz="2400" dirty="0" smtClean="0"/>
              <a:t>Так же, в истории существует знаменитый день в июне 1945 года. В июне проводился парад, на котором присутствовали люди, которым все обязаны за победу. Это – великий и неповторимый советский военачальник – Георгий Константинович Жуков (он принимал парад), и великий полководец советского союза – Константин Константинович Рокоссовский (он командовал проведением парада).</a:t>
            </a:r>
            <a:endParaRPr lang="uk-UA" sz="2400" dirty="0" smtClean="0"/>
          </a:p>
          <a:p>
            <a:pPr marL="0" indent="539750" algn="just">
              <a:buNone/>
            </a:pPr>
            <a:endParaRPr lang="uk-UA" dirty="0"/>
          </a:p>
        </p:txBody>
      </p:sp>
      <p:pic>
        <p:nvPicPr>
          <p:cNvPr id="5" name="Рисунок 4" descr="echo.msk.ru-att-element-741123-misc-008.jpg"/>
          <p:cNvPicPr>
            <a:picLocks noChangeAspect="1"/>
          </p:cNvPicPr>
          <p:nvPr/>
        </p:nvPicPr>
        <p:blipFill>
          <a:blip r:embed="rId2" cstate="print"/>
          <a:stretch>
            <a:fillRect/>
          </a:stretch>
        </p:blipFill>
        <p:spPr>
          <a:xfrm>
            <a:off x="1475656" y="3429000"/>
            <a:ext cx="2232248" cy="2472427"/>
          </a:xfrm>
          <a:prstGeom prst="rect">
            <a:avLst/>
          </a:prstGeom>
        </p:spPr>
      </p:pic>
      <p:pic>
        <p:nvPicPr>
          <p:cNvPr id="6" name="Рисунок 5" descr="jukov250.jpg"/>
          <p:cNvPicPr>
            <a:picLocks noChangeAspect="1"/>
          </p:cNvPicPr>
          <p:nvPr/>
        </p:nvPicPr>
        <p:blipFill>
          <a:blip r:embed="rId3" cstate="print"/>
          <a:stretch>
            <a:fillRect/>
          </a:stretch>
        </p:blipFill>
        <p:spPr>
          <a:xfrm>
            <a:off x="4860032" y="3429000"/>
            <a:ext cx="2751397" cy="252028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3968" y="1340768"/>
            <a:ext cx="4248472" cy="4032448"/>
          </a:xfrm>
        </p:spPr>
        <p:txBody>
          <a:bodyPr>
            <a:normAutofit/>
          </a:bodyPr>
          <a:lstStyle/>
          <a:p>
            <a:pPr marL="0" indent="539750" algn="just">
              <a:buNone/>
            </a:pPr>
            <a:r>
              <a:rPr lang="ru-RU" sz="2400" dirty="0" smtClean="0"/>
              <a:t>Так же, 9 мая был назначен выходным днем, но спустя три года данное решение отменили. Это было сделано для того, что бы люди поскорее забыли об ужасах того времени, вдобавок, все силы необходимо было бросать на восстановление матушки России.</a:t>
            </a:r>
            <a:endParaRPr lang="uk-UA" sz="2400" dirty="0"/>
          </a:p>
        </p:txBody>
      </p:sp>
      <p:pic>
        <p:nvPicPr>
          <p:cNvPr id="5" name="Рисунок 4" descr="c2-272634497.jpg"/>
          <p:cNvPicPr>
            <a:picLocks noChangeAspect="1"/>
          </p:cNvPicPr>
          <p:nvPr/>
        </p:nvPicPr>
        <p:blipFill>
          <a:blip r:embed="rId2" cstate="print"/>
          <a:stretch>
            <a:fillRect/>
          </a:stretch>
        </p:blipFill>
        <p:spPr>
          <a:xfrm>
            <a:off x="395536" y="1268760"/>
            <a:ext cx="3870066" cy="36004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980728"/>
            <a:ext cx="8229600" cy="2404864"/>
          </a:xfrm>
        </p:spPr>
        <p:txBody>
          <a:bodyPr/>
          <a:lstStyle/>
          <a:p>
            <a:pPr marL="0" indent="539750" algn="just">
              <a:buNone/>
            </a:pPr>
            <a:r>
              <a:rPr lang="ru-RU" sz="2400" dirty="0" smtClean="0"/>
              <a:t>Когда к правлению пришел Л.И. Брежнев, то «День Победы» возобновил свое существование, и все чтили и помнили этот день. Вдобавок, в Москве раз в 10 лет начались военные парады. Но, после того, как распалось СССР, то данный праздник ушел в тень.</a:t>
            </a:r>
            <a:endParaRPr lang="uk-UA" sz="2400" dirty="0" smtClean="0"/>
          </a:p>
          <a:p>
            <a:endParaRPr lang="uk-UA" dirty="0"/>
          </a:p>
        </p:txBody>
      </p:sp>
      <p:pic>
        <p:nvPicPr>
          <p:cNvPr id="6" name="Рисунок 5" descr="May_44.jpg"/>
          <p:cNvPicPr>
            <a:picLocks noChangeAspect="1"/>
          </p:cNvPicPr>
          <p:nvPr/>
        </p:nvPicPr>
        <p:blipFill>
          <a:blip r:embed="rId2" cstate="print"/>
          <a:srcRect l="1168" t="23551" r="13535" b="5799"/>
          <a:stretch>
            <a:fillRect/>
          </a:stretch>
        </p:blipFill>
        <p:spPr>
          <a:xfrm>
            <a:off x="1979712" y="3068960"/>
            <a:ext cx="5256584" cy="280831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3717032"/>
            <a:ext cx="8229600" cy="2260848"/>
          </a:xfrm>
        </p:spPr>
        <p:txBody>
          <a:bodyPr>
            <a:normAutofit/>
          </a:bodyPr>
          <a:lstStyle/>
          <a:p>
            <a:pPr marL="0" indent="539750" algn="just">
              <a:buNone/>
            </a:pPr>
            <a:r>
              <a:rPr lang="ru-RU" sz="2400" dirty="0" smtClean="0"/>
              <a:t>Начиная с 1995 года, в столице России, состоялись 2 военных парада, после чего 9 мая, опять стало великой датой. Но, парады проводились без техники. Только в 2008 году на парадах появилась техника, то есть, традиция была восстановлена.</a:t>
            </a:r>
            <a:endParaRPr lang="uk-UA" sz="2400" dirty="0"/>
          </a:p>
        </p:txBody>
      </p:sp>
      <p:pic>
        <p:nvPicPr>
          <p:cNvPr id="5" name="Рисунок 4" descr="0a083f2ee624785782f4de56672b9b4e.jpg"/>
          <p:cNvPicPr>
            <a:picLocks noChangeAspect="1"/>
          </p:cNvPicPr>
          <p:nvPr/>
        </p:nvPicPr>
        <p:blipFill>
          <a:blip r:embed="rId2" cstate="print"/>
          <a:stretch>
            <a:fillRect/>
          </a:stretch>
        </p:blipFill>
        <p:spPr>
          <a:xfrm>
            <a:off x="2195736" y="620688"/>
            <a:ext cx="4392488" cy="293283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132856"/>
            <a:ext cx="8939336" cy="3124944"/>
          </a:xfrm>
        </p:spPr>
        <p:txBody>
          <a:bodyPr/>
          <a:lstStyle/>
          <a:p>
            <a:pPr marL="0" indent="539750" algn="just">
              <a:buNone/>
            </a:pPr>
            <a:r>
              <a:rPr lang="ru-RU" sz="2400" dirty="0" smtClean="0"/>
              <a:t>9 мая- великий праздник, и данный праздник не возможен без таких атрибутов как:</a:t>
            </a:r>
            <a:endParaRPr lang="uk-UA" sz="2400" dirty="0" smtClean="0"/>
          </a:p>
          <a:p>
            <a:pPr marL="0" indent="539750" algn="ctr">
              <a:buNone/>
            </a:pPr>
            <a:r>
              <a:rPr lang="ru-RU" sz="2400" dirty="0" smtClean="0"/>
              <a:t>Поздравление ветеранов.</a:t>
            </a:r>
            <a:endParaRPr lang="uk-UA" sz="2400" dirty="0" smtClean="0"/>
          </a:p>
          <a:p>
            <a:pPr marL="0" indent="539750" algn="ctr">
              <a:buNone/>
            </a:pPr>
            <a:r>
              <a:rPr lang="ru-RU" sz="2400" dirty="0" smtClean="0"/>
              <a:t>Слезы.</a:t>
            </a:r>
            <a:endParaRPr lang="uk-UA" sz="2400" dirty="0" smtClean="0"/>
          </a:p>
          <a:p>
            <a:pPr marL="0" indent="539750" algn="ctr">
              <a:buNone/>
            </a:pPr>
            <a:r>
              <a:rPr lang="ru-RU" sz="2400" dirty="0" smtClean="0"/>
              <a:t>Цветы.</a:t>
            </a:r>
            <a:endParaRPr lang="uk-UA" sz="2400" dirty="0" smtClean="0"/>
          </a:p>
          <a:p>
            <a:pPr marL="0" indent="539750" algn="ctr">
              <a:buNone/>
            </a:pPr>
            <a:r>
              <a:rPr lang="ru-RU" sz="2400" dirty="0" smtClean="0"/>
              <a:t>Воспоминания.</a:t>
            </a:r>
            <a:endParaRPr lang="uk-UA" sz="2400" dirty="0" smtClean="0"/>
          </a:p>
          <a:p>
            <a:pPr marL="0" indent="539750" algn="ctr">
              <a:buNone/>
            </a:pPr>
            <a:r>
              <a:rPr lang="ru-RU" sz="2400" dirty="0" smtClean="0"/>
              <a:t>И радость за победу!</a:t>
            </a:r>
            <a:endParaRPr lang="uk-UA" sz="2400" dirty="0"/>
          </a:p>
        </p:txBody>
      </p:sp>
      <p:pic>
        <p:nvPicPr>
          <p:cNvPr id="4" name="Рисунок 3" descr="75516853_po3.jpg"/>
          <p:cNvPicPr>
            <a:picLocks noChangeAspect="1"/>
          </p:cNvPicPr>
          <p:nvPr/>
        </p:nvPicPr>
        <p:blipFill>
          <a:blip r:embed="rId2" cstate="print"/>
          <a:stretch>
            <a:fillRect/>
          </a:stretch>
        </p:blipFill>
        <p:spPr>
          <a:xfrm>
            <a:off x="6228184" y="3573016"/>
            <a:ext cx="2567947" cy="1925960"/>
          </a:xfrm>
          <a:prstGeom prst="rect">
            <a:avLst/>
          </a:prstGeom>
        </p:spPr>
      </p:pic>
      <p:pic>
        <p:nvPicPr>
          <p:cNvPr id="5" name="Рисунок 4" descr="271594507671117_a.jpg"/>
          <p:cNvPicPr>
            <a:picLocks noChangeAspect="1"/>
          </p:cNvPicPr>
          <p:nvPr/>
        </p:nvPicPr>
        <p:blipFill>
          <a:blip r:embed="rId3" cstate="print"/>
          <a:stretch>
            <a:fillRect/>
          </a:stretch>
        </p:blipFill>
        <p:spPr>
          <a:xfrm>
            <a:off x="3203848" y="0"/>
            <a:ext cx="2881010" cy="1916832"/>
          </a:xfrm>
          <a:prstGeom prst="rect">
            <a:avLst/>
          </a:prstGeom>
        </p:spPr>
      </p:pic>
      <p:pic>
        <p:nvPicPr>
          <p:cNvPr id="6" name="Рисунок 5" descr="i.jpg"/>
          <p:cNvPicPr>
            <a:picLocks noChangeAspect="1"/>
          </p:cNvPicPr>
          <p:nvPr/>
        </p:nvPicPr>
        <p:blipFill>
          <a:blip r:embed="rId4" cstate="print"/>
          <a:stretch>
            <a:fillRect/>
          </a:stretch>
        </p:blipFill>
        <p:spPr>
          <a:xfrm>
            <a:off x="251520" y="3501008"/>
            <a:ext cx="2808312" cy="196844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lenta_georgievskaja.gif"/>
          <p:cNvPicPr>
            <a:picLocks noChangeAspect="1"/>
          </p:cNvPicPr>
          <p:nvPr/>
        </p:nvPicPr>
        <p:blipFill>
          <a:blip r:embed="rId2" cstate="print"/>
          <a:stretch>
            <a:fillRect/>
          </a:stretch>
        </p:blipFill>
        <p:spPr>
          <a:xfrm>
            <a:off x="2339752" y="-243408"/>
            <a:ext cx="3816424" cy="3816424"/>
          </a:xfrm>
          <a:prstGeom prst="rect">
            <a:avLst/>
          </a:prstGeom>
        </p:spPr>
      </p:pic>
      <p:sp>
        <p:nvSpPr>
          <p:cNvPr id="7" name="Содержимое 2"/>
          <p:cNvSpPr>
            <a:spLocks noGrp="1"/>
          </p:cNvSpPr>
          <p:nvPr>
            <p:ph idx="1"/>
          </p:nvPr>
        </p:nvSpPr>
        <p:spPr>
          <a:xfrm>
            <a:off x="251520" y="3140968"/>
            <a:ext cx="8424936" cy="2376264"/>
          </a:xfrm>
        </p:spPr>
        <p:txBody>
          <a:bodyPr/>
          <a:lstStyle/>
          <a:p>
            <a:pPr marL="0" indent="539750" algn="just">
              <a:buNone/>
            </a:pPr>
            <a:r>
              <a:rPr lang="ru-RU" sz="2400" dirty="0" smtClean="0"/>
              <a:t>9 Мая – по праву, можно назвать наиболее ценным и трогательным праздником в пост советских странах. Главное, что бы люди всегда думали, что это не просто выходной и повод отдохнуть, а это день, который занесен в историю, как знаменная дата.</a:t>
            </a:r>
            <a:endParaRPr lang="uk-UA"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124744"/>
            <a:ext cx="7380312" cy="2880320"/>
          </a:xfrm>
        </p:spPr>
        <p:txBody>
          <a:bodyPr>
            <a:normAutofit/>
          </a:bodyPr>
          <a:lstStyle/>
          <a:p>
            <a:pPr marL="0" indent="539750" algn="just">
              <a:buNone/>
            </a:pPr>
            <a:r>
              <a:rPr lang="ru-RU" sz="2400" dirty="0" smtClean="0"/>
              <a:t>Данный праздник является немного необычным, так как это праздник со слезами на глазах. Все радуются и празднуют победу, но одновременно плачут и вспоминают ужасы тех дней.</a:t>
            </a:r>
            <a:endParaRPr lang="uk-UA" sz="2400" dirty="0" smtClean="0"/>
          </a:p>
          <a:p>
            <a:pPr marL="0" indent="539750" algn="just">
              <a:buNone/>
            </a:pPr>
            <a:endParaRPr lang="uk-UA" sz="2400" dirty="0"/>
          </a:p>
        </p:txBody>
      </p:sp>
      <p:pic>
        <p:nvPicPr>
          <p:cNvPr id="5" name="Рисунок 4" descr="69027.jpg"/>
          <p:cNvPicPr>
            <a:picLocks noChangeAspect="1"/>
          </p:cNvPicPr>
          <p:nvPr/>
        </p:nvPicPr>
        <p:blipFill>
          <a:blip r:embed="rId2" cstate="print"/>
          <a:stretch>
            <a:fillRect/>
          </a:stretch>
        </p:blipFill>
        <p:spPr>
          <a:xfrm>
            <a:off x="3419872" y="3068960"/>
            <a:ext cx="4752528" cy="316835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980728"/>
            <a:ext cx="8064896" cy="3312367"/>
          </a:xfrm>
        </p:spPr>
        <p:txBody>
          <a:bodyPr>
            <a:normAutofit/>
          </a:bodyPr>
          <a:lstStyle/>
          <a:p>
            <a:pPr marL="0" indent="539750" algn="just">
              <a:buNone/>
            </a:pPr>
            <a:r>
              <a:rPr lang="ru-RU" sz="2400" dirty="0" smtClean="0"/>
              <a:t>В дни Великой Отечественной войны происходили необычайные ужасы, те дни вспоминают с большим трудом и грустью на глазах. Цена за победу была слишком велика, но сильные характером и волей люди объединились и вырвали зубами победу у врага.</a:t>
            </a:r>
            <a:endParaRPr lang="uk-UA" sz="2400" dirty="0"/>
          </a:p>
        </p:txBody>
      </p:sp>
      <p:pic>
        <p:nvPicPr>
          <p:cNvPr id="5" name="Рисунок 4" descr="stalingrad.jpg"/>
          <p:cNvPicPr>
            <a:picLocks noChangeAspect="1"/>
          </p:cNvPicPr>
          <p:nvPr/>
        </p:nvPicPr>
        <p:blipFill>
          <a:blip r:embed="rId2" cstate="print"/>
          <a:srcRect t="45353"/>
          <a:stretch>
            <a:fillRect/>
          </a:stretch>
        </p:blipFill>
        <p:spPr>
          <a:xfrm>
            <a:off x="1547664" y="3068960"/>
            <a:ext cx="6191250" cy="254012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4437112"/>
            <a:ext cx="7992888" cy="1539552"/>
          </a:xfrm>
        </p:spPr>
        <p:txBody>
          <a:bodyPr/>
          <a:lstStyle/>
          <a:p>
            <a:pPr marL="0" indent="539750" algn="just">
              <a:buNone/>
            </a:pPr>
            <a:r>
              <a:rPr lang="ru-RU" sz="2400" dirty="0" smtClean="0"/>
              <a:t>Каждый год, благодаря такому великому празднику на улицах многих городов люди празднуют, танцуют, поют и, конечно, пускают красивые салюты.</a:t>
            </a:r>
            <a:endParaRPr lang="uk-UA" sz="2400" dirty="0" smtClean="0"/>
          </a:p>
          <a:p>
            <a:pPr marL="0" indent="539750" algn="just">
              <a:buNone/>
            </a:pPr>
            <a:endParaRPr lang="uk-UA" sz="2400" dirty="0"/>
          </a:p>
        </p:txBody>
      </p:sp>
      <p:pic>
        <p:nvPicPr>
          <p:cNvPr id="5" name="Рисунок 4" descr="c8ec7b0de544t.jpg"/>
          <p:cNvPicPr>
            <a:picLocks noChangeAspect="1"/>
          </p:cNvPicPr>
          <p:nvPr/>
        </p:nvPicPr>
        <p:blipFill>
          <a:blip r:embed="rId2" cstate="print"/>
          <a:srcRect b="11810"/>
          <a:stretch>
            <a:fillRect/>
          </a:stretch>
        </p:blipFill>
        <p:spPr>
          <a:xfrm>
            <a:off x="395536" y="908720"/>
            <a:ext cx="6912768" cy="331236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3717032"/>
            <a:ext cx="8964488" cy="2592288"/>
          </a:xfrm>
        </p:spPr>
        <p:txBody>
          <a:bodyPr>
            <a:normAutofit/>
          </a:bodyPr>
          <a:lstStyle/>
          <a:p>
            <a:pPr marL="0" indent="539750" algn="just">
              <a:buNone/>
            </a:pPr>
            <a:r>
              <a:rPr lang="ru-RU" sz="2400" dirty="0" smtClean="0"/>
              <a:t>Данный день, является очень важным в истории многих стран, поэтому все сразу вспоминают военных, и понимают насколько они храбрые и сильные люди. Проводятся военные парады, в некоторых местах, можно попробовать вкусную еду, с настоящей полевой кухни. Важно знать, что не всю жизнь, в этот день проводились парады.</a:t>
            </a:r>
            <a:endParaRPr lang="uk-UA" sz="2400" dirty="0" smtClean="0"/>
          </a:p>
          <a:p>
            <a:pPr marL="0" indent="539750" algn="just">
              <a:buNone/>
            </a:pPr>
            <a:endParaRPr lang="uk-UA" sz="2400" dirty="0"/>
          </a:p>
        </p:txBody>
      </p:sp>
      <p:pic>
        <p:nvPicPr>
          <p:cNvPr id="5" name="Рисунок 4" descr="6559_77f7a26f94afae1be17997dec0d16b82.jpg"/>
          <p:cNvPicPr>
            <a:picLocks noChangeAspect="1"/>
          </p:cNvPicPr>
          <p:nvPr/>
        </p:nvPicPr>
        <p:blipFill>
          <a:blip r:embed="rId2" cstate="print"/>
          <a:srcRect l="3814" t="1516" r="5030" b="3312"/>
          <a:stretch>
            <a:fillRect/>
          </a:stretch>
        </p:blipFill>
        <p:spPr>
          <a:xfrm>
            <a:off x="971600" y="548681"/>
            <a:ext cx="4248472" cy="300225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427984" y="1916832"/>
            <a:ext cx="4402832" cy="3096344"/>
          </a:xfrm>
        </p:spPr>
        <p:txBody>
          <a:bodyPr>
            <a:normAutofit/>
          </a:bodyPr>
          <a:lstStyle/>
          <a:p>
            <a:pPr marL="0" indent="539750" algn="just">
              <a:buNone/>
            </a:pPr>
            <a:r>
              <a:rPr lang="ru-RU" sz="2400" dirty="0" smtClean="0"/>
              <a:t>9 Мая – считается государственным праздником, такое название он получил еще в далеком 1945 году, в этот день была произведена капитуляция вермахта.</a:t>
            </a:r>
            <a:endParaRPr lang="uk-UA" sz="2400" dirty="0" smtClean="0"/>
          </a:p>
          <a:p>
            <a:pPr marL="0" indent="539750" algn="just">
              <a:buNone/>
            </a:pPr>
            <a:endParaRPr lang="uk-UA" sz="2400" dirty="0"/>
          </a:p>
        </p:txBody>
      </p:sp>
      <p:pic>
        <p:nvPicPr>
          <p:cNvPr id="5" name="Рисунок 4" descr="42d7cee1785c.jpg"/>
          <p:cNvPicPr>
            <a:picLocks noChangeAspect="1"/>
          </p:cNvPicPr>
          <p:nvPr/>
        </p:nvPicPr>
        <p:blipFill>
          <a:blip r:embed="rId2" cstate="print"/>
          <a:stretch>
            <a:fillRect/>
          </a:stretch>
        </p:blipFill>
        <p:spPr>
          <a:xfrm>
            <a:off x="611560" y="692696"/>
            <a:ext cx="3393165" cy="508974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3284984"/>
            <a:ext cx="7992888" cy="2808312"/>
          </a:xfrm>
        </p:spPr>
        <p:txBody>
          <a:bodyPr/>
          <a:lstStyle/>
          <a:p>
            <a:pPr marL="0" indent="539750" algn="just">
              <a:buNone/>
            </a:pPr>
            <a:r>
              <a:rPr lang="ru-RU" sz="2400" dirty="0" smtClean="0"/>
              <a:t>Как говориться, наиболее сложное, всегда в конце, поэтому последние дни войны, были очень тяжелыми. Немецкие фашисты, были сильны духом, даже после самоубийства их фюрера Гитлера, они не сломились и продолжали воевать. Но сила духа и воли объединенных народов победила в этой не простой войне.</a:t>
            </a:r>
            <a:endParaRPr lang="uk-UA" sz="2400" dirty="0" smtClean="0"/>
          </a:p>
          <a:p>
            <a:pPr marL="0" indent="539750" algn="just">
              <a:buNone/>
            </a:pPr>
            <a:endParaRPr lang="uk-UA" sz="2400" dirty="0"/>
          </a:p>
        </p:txBody>
      </p:sp>
      <p:pic>
        <p:nvPicPr>
          <p:cNvPr id="6" name="Рисунок 5" descr="20130620-190623-684.jpg"/>
          <p:cNvPicPr>
            <a:picLocks noChangeAspect="1"/>
          </p:cNvPicPr>
          <p:nvPr/>
        </p:nvPicPr>
        <p:blipFill>
          <a:blip r:embed="rId2" cstate="print"/>
          <a:stretch>
            <a:fillRect/>
          </a:stretch>
        </p:blipFill>
        <p:spPr>
          <a:xfrm>
            <a:off x="2627784" y="692696"/>
            <a:ext cx="3362382" cy="259228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717032"/>
            <a:ext cx="8820472" cy="2520280"/>
          </a:xfrm>
        </p:spPr>
        <p:txBody>
          <a:bodyPr/>
          <a:lstStyle/>
          <a:p>
            <a:pPr marL="0" indent="539750" algn="just">
              <a:buNone/>
            </a:pPr>
            <a:r>
              <a:rPr lang="ru-RU" sz="2400" dirty="0" smtClean="0"/>
              <a:t>Интересный факт, что во времена войны салюты были запрещены. Но, после взятия Берлина, во всех городах были запущены пушечные залпы, а в городе-герое Москве, люди наблюдали наиболее масштабный салют за все времена. В том салюте приняли участия более 1000 орудий, и прозвучало около 30 залпов из них.</a:t>
            </a:r>
            <a:endParaRPr lang="uk-UA" sz="2400" dirty="0" smtClean="0"/>
          </a:p>
          <a:p>
            <a:endParaRPr lang="uk-UA" dirty="0"/>
          </a:p>
        </p:txBody>
      </p:sp>
      <p:pic>
        <p:nvPicPr>
          <p:cNvPr id="5" name="Рисунок 4" descr="0_85a91_9338f662_XL.jpg"/>
          <p:cNvPicPr>
            <a:picLocks noChangeAspect="1"/>
          </p:cNvPicPr>
          <p:nvPr/>
        </p:nvPicPr>
        <p:blipFill>
          <a:blip r:embed="rId2" cstate="print"/>
          <a:stretch>
            <a:fillRect/>
          </a:stretch>
        </p:blipFill>
        <p:spPr>
          <a:xfrm>
            <a:off x="539552" y="548680"/>
            <a:ext cx="2625771" cy="3168352"/>
          </a:xfrm>
          <a:prstGeom prst="rect">
            <a:avLst/>
          </a:prstGeom>
        </p:spPr>
      </p:pic>
      <p:sp>
        <p:nvSpPr>
          <p:cNvPr id="7" name="Прямоугольник 6"/>
          <p:cNvSpPr/>
          <p:nvPr/>
        </p:nvSpPr>
        <p:spPr>
          <a:xfrm>
            <a:off x="3347864" y="2564904"/>
            <a:ext cx="5328592" cy="1200329"/>
          </a:xfrm>
          <a:prstGeom prst="rect">
            <a:avLst/>
          </a:prstGeom>
        </p:spPr>
        <p:txBody>
          <a:bodyPr wrap="square">
            <a:spAutoFit/>
          </a:bodyPr>
          <a:lstStyle/>
          <a:p>
            <a:pPr algn="just"/>
            <a:r>
              <a:rPr lang="ru-RU" sz="2400" dirty="0" smtClean="0"/>
              <a:t>9 мая Сталин издал указ, благодаря которому данный день стал носить название «День Победы». </a:t>
            </a:r>
            <a:endParaRPr lang="uk-UA"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73_suM">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73_suM</Template>
  <TotalTime>122</TotalTime>
  <Words>594</Words>
  <Application>Microsoft Office PowerPoint</Application>
  <PresentationFormat>Экран (4:3)</PresentationFormat>
  <Paragraphs>20</Paragraphs>
  <Slides>14</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14</vt:i4>
      </vt:variant>
    </vt:vector>
  </HeadingPairs>
  <TitlesOfParts>
    <vt:vector size="17" baseType="lpstr">
      <vt:lpstr>Arial</vt:lpstr>
      <vt:lpstr>Calibri</vt:lpstr>
      <vt:lpstr>73_suM</vt:lpstr>
      <vt:lpstr>9 мая - День победы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Ya Blondinko Edition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Растения красной книги</dc:title>
  <dc:creator>Юзер</dc:creator>
  <cp:lastModifiedBy>ZBook</cp:lastModifiedBy>
  <cp:revision>8</cp:revision>
  <dcterms:created xsi:type="dcterms:W3CDTF">2014-01-29T08:23:51Z</dcterms:created>
  <dcterms:modified xsi:type="dcterms:W3CDTF">2020-05-15T10:45:21Z</dcterms:modified>
</cp:coreProperties>
</file>