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78" r:id="rId3"/>
    <p:sldId id="279" r:id="rId4"/>
    <p:sldId id="280" r:id="rId5"/>
    <p:sldId id="281" r:id="rId6"/>
    <p:sldId id="28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69DBED0-0E2B-4BB9-919D-C405EFAC7129}">
          <p14:sldIdLst>
            <p14:sldId id="256"/>
            <p14:sldId id="278"/>
            <p14:sldId id="279"/>
            <p14:sldId id="280"/>
            <p14:sldId id="281"/>
            <p14:sldId id="282"/>
          </p14:sldIdLst>
        </p14:section>
        <p14:section name="Раздел без заголовка" id="{3D2E89B9-6BDC-47CE-86AA-FF2262D9459A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1315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7848872" cy="4104456"/>
          </a:xfrm>
        </p:spPr>
        <p:txBody>
          <a:bodyPr>
            <a:normAutofit/>
          </a:bodyPr>
          <a:lstStyle/>
          <a:p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980728"/>
            <a:ext cx="8316416" cy="2016224"/>
          </a:xfrm>
        </p:spPr>
        <p:txBody>
          <a:bodyPr>
            <a:normAutofit lnSpcReduction="10000"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техники безопасности при работе на пришкольном участке</a:t>
            </a:r>
            <a:endParaRPr lang="ru-RU" sz="4400" b="1" i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17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052736"/>
            <a:ext cx="8784976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B0F0"/>
                </a:solidFill>
                <a:latin typeface="Arial"/>
                <a:ea typeface="Times New Roman"/>
              </a:rPr>
              <a:t>1.Общие требования безопасности</a:t>
            </a:r>
            <a:r>
              <a:rPr lang="ru-RU" sz="2800" b="1" i="1" dirty="0" smtClean="0">
                <a:solidFill>
                  <a:srgbClr val="00B0F0"/>
                </a:solidFill>
                <a:latin typeface="Arial"/>
                <a:ea typeface="Times New Roman"/>
              </a:rPr>
              <a:t>.</a:t>
            </a: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2800" dirty="0">
              <a:solidFill>
                <a:srgbClr val="00B0F0"/>
              </a:solidFill>
              <a:latin typeface="Times New Roman"/>
              <a:ea typeface="Times New Roman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Arial"/>
                <a:ea typeface="Times New Roman"/>
              </a:rPr>
              <a:t> 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Arial"/>
                <a:ea typeface="Times New Roman"/>
              </a:rPr>
              <a:t>  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1.1.     К работе на учебно-опытных, пришкольных участках допускаются ученики с V по X классы прошедшие вводный  инструктаж по охране труда, первичный инструктаж на рабочем месте и годные к выполнению данных работ по состоянию здоровья.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 1.2.    Учащиеся, должны быть ознакомлены и соблюдать правила трудового распорядка, правила поведения и требования  настоящей инструкции.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 1.3.     Продолжительность работы строго регламентируется: для учащихся      5 классов – 2 часа,  6 – 8 классы –  3 часа, 9 - 10 классы  –   4 часа. После каждых 45 минут работы устраивается двадцати   минутный перерыв.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 1.4.     При работе на пришкольном участке возможны опасные факторы: - повышенная температура; - влажность; - режущие и колющие части инструментов.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 1.5.     К проведению работ не допускаются учащиеся без специальной  одежды и специальной обуви. Запрещается работать в  открытой обуви, в обуви на высоких каблуках, босиком.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1.6.    О каждом несчастном случае, очевидцем которого он был, учащийся должен немедленно сообщить руководителю работ, который должен оказать первую доврачебную помощь, вызвать врача и доложить руководителю учреждения.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5222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324852"/>
            <a:ext cx="86409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2400" b="1" i="1" u="sng" dirty="0">
                <a:solidFill>
                  <a:srgbClr val="00B0F0"/>
                </a:solidFill>
                <a:latin typeface="Arial"/>
                <a:ea typeface="Times New Roman"/>
              </a:rPr>
              <a:t>2. Требования безопасности перед началом работ</a:t>
            </a:r>
            <a:r>
              <a:rPr lang="ru-RU" sz="2400" dirty="0">
                <a:solidFill>
                  <a:srgbClr val="00B0F0"/>
                </a:solidFill>
                <a:latin typeface="Arial"/>
                <a:ea typeface="Times New Roman"/>
              </a:rPr>
              <a:t> </a:t>
            </a:r>
            <a:endParaRPr lang="ru-RU" sz="2400" dirty="0" smtClean="0">
              <a:solidFill>
                <a:srgbClr val="00B0F0"/>
              </a:solidFill>
              <a:latin typeface="Arial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2400" dirty="0">
                <a:solidFill>
                  <a:srgbClr val="00B0F0"/>
                </a:solidFill>
                <a:latin typeface="Arial"/>
                <a:ea typeface="Times New Roman"/>
              </a:rPr>
              <a:t>  </a:t>
            </a:r>
            <a:endParaRPr lang="ru-RU" sz="2400" dirty="0">
              <a:solidFill>
                <a:srgbClr val="00B0F0"/>
              </a:solidFill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Arial"/>
                <a:ea typeface="Times New Roman"/>
              </a:rPr>
              <a:t> 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2.1.   В целях обеспечения безопасности при работе ручным  инструментом педагог должен знакомить учащихся с правилами и     приемами работы путем показа безопасных  приёмов.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 2.2.    Ручки и рукоятки ручного инструмента должны быть хорошо обработаны, не иметь трещин, сколов, которые  могут   поранить руки.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16206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43951"/>
            <a:ext cx="864096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2800" b="1" i="1" u="sng" dirty="0">
                <a:solidFill>
                  <a:srgbClr val="00B0F0"/>
                </a:solidFill>
                <a:latin typeface="Arial"/>
                <a:ea typeface="Times New Roman"/>
              </a:rPr>
              <a:t>3. Требования безопасности во время </a:t>
            </a:r>
            <a:r>
              <a:rPr lang="ru-RU" sz="2800" b="1" i="1" u="sng" dirty="0" smtClean="0">
                <a:solidFill>
                  <a:srgbClr val="00B0F0"/>
                </a:solidFill>
                <a:latin typeface="Arial"/>
                <a:ea typeface="Times New Roman"/>
              </a:rPr>
              <a:t>работ</a:t>
            </a: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2800" dirty="0">
              <a:solidFill>
                <a:srgbClr val="00B0F0"/>
              </a:solidFill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Arial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/>
                <a:ea typeface="Times New Roman"/>
              </a:rPr>
              <a:t>3.1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.  Использовать инструменты по назначению.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3.2.  </a:t>
            </a:r>
            <a:r>
              <a:rPr lang="ru-RU" dirty="0" smtClean="0">
                <a:solidFill>
                  <a:srgbClr val="000000"/>
                </a:solidFill>
                <a:latin typeface="Arial"/>
                <a:ea typeface="Times New Roman"/>
              </a:rPr>
              <a:t>Переносить 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заостренные сельскохозяйственные орудия (лопаты, грабли, вилы) в вертикальном положении, рабочей частью вниз.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3.3. При вскапывании участка лопатой необходимо попеременно работать правой и левой ногой (5минут)  во избежание искривления позвоночника.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3.4. При переносе тяжестей равномерно распределять нагрузку на руки.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3.5. При прополке грядок работать в перчатках</a:t>
            </a:r>
            <a:r>
              <a:rPr lang="ru-RU" dirty="0" smtClean="0">
                <a:solidFill>
                  <a:srgbClr val="000000"/>
                </a:solidFill>
                <a:latin typeface="Arial"/>
                <a:ea typeface="Times New Roman"/>
              </a:rPr>
              <a:t>.</a:t>
            </a: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3.6. Запрещается выполнять работы по опрыскиванию растений ядохимикатами. На обработанный ядохимикатами участок дети допускаются по истечении 5 суток.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3.7. Запрещается употребление немытых корнеплодов, овощей, фруктов и ягод.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3.8. Запрещается учащимся 4-6 классов работать садовым ножом.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3.9. В перерыве или во время отдыха запрещается складывать мотыги заостренной частью вверх или набок, а грабли зубьями вверх.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18878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709573"/>
            <a:ext cx="871296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2400" b="1" i="1" u="sng" dirty="0">
                <a:solidFill>
                  <a:srgbClr val="00B0F0"/>
                </a:solidFill>
                <a:latin typeface="Arial"/>
                <a:ea typeface="Times New Roman"/>
              </a:rPr>
              <a:t>4.Требования безопасности по окончании </a:t>
            </a:r>
            <a:r>
              <a:rPr lang="ru-RU" sz="2400" b="1" i="1" u="sng" dirty="0" smtClean="0">
                <a:solidFill>
                  <a:srgbClr val="00B0F0"/>
                </a:solidFill>
                <a:latin typeface="Arial"/>
                <a:ea typeface="Times New Roman"/>
              </a:rPr>
              <a:t>работ</a:t>
            </a: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2400" dirty="0">
              <a:solidFill>
                <a:srgbClr val="00B0F0"/>
              </a:solidFill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Arial"/>
                <a:ea typeface="Times New Roman"/>
              </a:rPr>
              <a:t> 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Arial"/>
                <a:ea typeface="Times New Roman"/>
              </a:rPr>
              <a:t> 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4.1.   После работы инструменты должны быть очищены от земли   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и сложены в условленном месте.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 4.2.   Вымыть руки с мылом, привести одежду в порядок.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05964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074783"/>
            <a:ext cx="8352928" cy="2300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latin typeface="Arial"/>
                <a:ea typeface="Times New Roman"/>
              </a:rPr>
              <a:t>Особенности организации </a:t>
            </a:r>
            <a:r>
              <a:rPr lang="ru-RU" sz="2800" b="1" dirty="0" smtClean="0">
                <a:solidFill>
                  <a:srgbClr val="FF0000"/>
                </a:solidFill>
                <a:latin typeface="Arial"/>
                <a:ea typeface="Times New Roman"/>
              </a:rPr>
              <a:t>работы</a:t>
            </a:r>
          </a:p>
          <a:p>
            <a:pPr>
              <a:spcAft>
                <a:spcPts val="0"/>
              </a:spcAft>
            </a:pPr>
            <a:endParaRPr lang="ru-RU" sz="2800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К работе привлекается весь персонал школы. На весенней обработке почвы, посадке цветов, кустарников, деревьев работают совместно учителя и учащиеся школы, но основная нагрузка на организацию работы приходится на учителя – биолога.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    В июле к работе и организации летней трудовой практики школьников на пришкольном участке привлекаются учителя по специально составленному графику.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220958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339</TotalTime>
  <Words>71</Words>
  <Application>Microsoft Office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Century Gothic</vt:lpstr>
      <vt:lpstr>Courier New</vt:lpstr>
      <vt:lpstr>Palatino Linotype</vt:lpstr>
      <vt:lpstr>Times New Roman</vt:lpstr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</dc:title>
  <dc:creator>Александра</dc:creator>
  <cp:lastModifiedBy>ZBook</cp:lastModifiedBy>
  <cp:revision>16</cp:revision>
  <dcterms:created xsi:type="dcterms:W3CDTF">2019-02-16T14:31:54Z</dcterms:created>
  <dcterms:modified xsi:type="dcterms:W3CDTF">2020-05-15T11:46:44Z</dcterms:modified>
</cp:coreProperties>
</file>