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256" r:id="rId3"/>
    <p:sldId id="257" r:id="rId4"/>
    <p:sldId id="259" r:id="rId5"/>
    <p:sldId id="276" r:id="rId6"/>
    <p:sldId id="261" r:id="rId7"/>
    <p:sldId id="258" r:id="rId8"/>
    <p:sldId id="275" r:id="rId9"/>
    <p:sldId id="265" r:id="rId10"/>
    <p:sldId id="267" r:id="rId11"/>
    <p:sldId id="269" r:id="rId12"/>
    <p:sldId id="274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7" autoAdjust="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4536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4600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8197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3541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23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4875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242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1744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2178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1350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4489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7EEF8-B559-4F19-A488-81832B903A8A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2208F-0977-4715-B831-B0E8F35EB8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9051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https://ds04.infourok.ru/uploads/ex/02bd/001649dc-327f9ac4/img4.jpg"/>
          <p:cNvPicPr>
            <a:picLocks noChangeAspect="1" noChangeArrowheads="1"/>
          </p:cNvPicPr>
          <p:nvPr/>
        </p:nvPicPr>
        <p:blipFill>
          <a:blip r:embed="rId2" cstate="print"/>
          <a:srcRect t="15879" r="41423"/>
          <a:stretch>
            <a:fillRect/>
          </a:stretch>
        </p:blipFill>
        <p:spPr bwMode="auto">
          <a:xfrm>
            <a:off x="18803" y="0"/>
            <a:ext cx="9125197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835696" y="1"/>
            <a:ext cx="61926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/>
              <a:t>Советы  Айболита  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4941168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«Как  правильно  дышать</a:t>
            </a:r>
          </a:p>
          <a:p>
            <a:r>
              <a:rPr lang="ru-RU" sz="6000" dirty="0" smtClean="0"/>
              <a:t>             на   холоде»</a:t>
            </a:r>
            <a:endParaRPr lang="ru-RU" sz="6000" dirty="0"/>
          </a:p>
        </p:txBody>
      </p:sp>
      <p:pic>
        <p:nvPicPr>
          <p:cNvPr id="9" name="Picture 10" descr="https://ds05.infourok.ru/uploads/ex/031f/000fba8e-5adb4c69/img31.jpg"/>
          <p:cNvPicPr>
            <a:picLocks noChangeAspect="1" noChangeArrowheads="1"/>
          </p:cNvPicPr>
          <p:nvPr/>
        </p:nvPicPr>
        <p:blipFill>
          <a:blip r:embed="rId3" cstate="print"/>
          <a:srcRect l="21033" t="17450" r="25767"/>
          <a:stretch>
            <a:fillRect/>
          </a:stretch>
        </p:blipFill>
        <p:spPr bwMode="auto">
          <a:xfrm>
            <a:off x="2987824" y="908720"/>
            <a:ext cx="3384376" cy="4365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ds04.infourok.ru/uploads/ex/02bd/001649dc-327f9ac4/img4.jpg"/>
          <p:cNvPicPr>
            <a:picLocks noChangeAspect="1" noChangeArrowheads="1"/>
          </p:cNvPicPr>
          <p:nvPr/>
        </p:nvPicPr>
        <p:blipFill>
          <a:blip r:embed="rId2" cstate="print"/>
          <a:srcRect t="15879"/>
          <a:stretch>
            <a:fillRect/>
          </a:stretch>
        </p:blipFill>
        <p:spPr bwMode="auto">
          <a:xfrm>
            <a:off x="18803" y="0"/>
            <a:ext cx="9125197" cy="6858000"/>
          </a:xfrm>
          <a:prstGeom prst="rect">
            <a:avLst/>
          </a:prstGeom>
          <a:noFill/>
        </p:spPr>
      </p:pic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519723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1. Как бы вы ни дышали (через нос или через рот)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— дышите максимально медленно и плавно.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 Чем медленнее воздух идет через дыхательные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 пути на вдохе, тем лучше он нагревается.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2. Старайтесь по возможности как можно больше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 дышать носом, а не ртом. Тут на вас работает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каждый лишний вдох носом.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3. Если дышать приходится все-таки ртом, то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 дышите через как можно более узкую щелочку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едва разомкнутых губ. Еще лучше вытягивать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 губы в трубочку и приподнимать язык к нёбу.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 Так дышать гораздо легче и безопаснее.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9154" name="AutoShape 2" descr="https://s0.slide-share.ru/s_slide/45db7b3d275530a5272bccf1760a27cf/f7c086ee-d567-438e-b41a-3684a9a126b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56" name="AutoShape 4" descr="https://s0.slide-share.ru/s_slide/45db7b3d275530a5272bccf1760a27cf/f7c086ee-d567-438e-b41a-3684a9a126b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9158" name="Picture 6" descr="https://ds04.infourok.ru/uploads/ex/02bd/001649dc-327f9ac4/img4.jpg"/>
          <p:cNvPicPr>
            <a:picLocks noChangeAspect="1" noChangeArrowheads="1"/>
          </p:cNvPicPr>
          <p:nvPr/>
        </p:nvPicPr>
        <p:blipFill>
          <a:blip r:embed="rId2" cstate="print"/>
          <a:srcRect t="15879"/>
          <a:stretch>
            <a:fillRect/>
          </a:stretch>
        </p:blipFill>
        <p:spPr bwMode="auto">
          <a:xfrm>
            <a:off x="18803" y="0"/>
            <a:ext cx="9125197" cy="6858000"/>
          </a:xfrm>
          <a:prstGeom prst="rect">
            <a:avLst/>
          </a:prstGeom>
          <a:noFill/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503444"/>
            <a:ext cx="8892480" cy="595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4</a:t>
            </a: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. Не стоит вдыхать на всю глубину легких.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 Если вы полностью заполняете легкие воздухом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при минус 30, можно подхватить воспаление.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 Поэтому не надо глубоких вдохов — лучше обычное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 неглубокое дыхание, которое вам привычно.</a:t>
            </a:r>
            <a:endParaRPr lang="ru-RU" sz="2200" b="1" dirty="0" smtClean="0"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21212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5. Старайтесь не бегать, не прыгать, не метать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 тяжести и не предпринимать никаких иных 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рывковых усилий. Вся физическая нагрузка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 должна быть монотонной.</a:t>
            </a: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rgbClr val="21212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21212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6. Чисто психологическое ограничение: что бы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 ни случилось — не паникуйте! Чем дольше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вы сохраняете спокойствие, тем лучше вы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 дышите. Чем сильнее нервничаете, тем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 хуже нагреваете вдыхаемый воздух.</a:t>
            </a: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rgbClr val="21212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21212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ds04.infourok.ru/uploads/ex/02bd/001649dc-327f9ac4/img4.jpg"/>
          <p:cNvPicPr>
            <a:picLocks noChangeAspect="1" noChangeArrowheads="1"/>
          </p:cNvPicPr>
          <p:nvPr/>
        </p:nvPicPr>
        <p:blipFill>
          <a:blip r:embed="rId2" cstate="print"/>
          <a:srcRect t="15879"/>
          <a:stretch>
            <a:fillRect/>
          </a:stretch>
        </p:blipFill>
        <p:spPr bwMode="auto">
          <a:xfrm>
            <a:off x="18803" y="0"/>
            <a:ext cx="912519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60648"/>
            <a:ext cx="9144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7</a:t>
            </a: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. Не дышите против ветра: это будет давать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 увеличение скорости вдоха против вашей воли.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Если ветер в лицо и никак не свернуть, </a:t>
            </a: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то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наклоните </a:t>
            </a: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голову </a:t>
            </a: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и чаще дышите «вниз</a:t>
            </a: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»,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уже будет </a:t>
            </a: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легче. Ладонь</a:t>
            </a: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выставленная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перед носом-ртом, </a:t>
            </a: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тоже облегчит </a:t>
            </a: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ситуацию </a:t>
            </a:r>
            <a:endParaRPr lang="ru-RU" sz="2200" b="1" dirty="0" smtClean="0">
              <a:solidFill>
                <a:srgbClr val="212121"/>
              </a:solidFill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при </a:t>
            </a: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прочих равных условиях.</a:t>
            </a:r>
            <a:endParaRPr lang="ru-RU" sz="2200" dirty="0" smtClean="0">
              <a:solidFill>
                <a:srgbClr val="212121"/>
              </a:solidFill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200" b="1" dirty="0" smtClean="0">
              <a:solidFill>
                <a:srgbClr val="212121"/>
              </a:solidFill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8. </a:t>
            </a:r>
            <a:r>
              <a:rPr lang="ru-RU" sz="2200" b="1" dirty="0" smtClean="0"/>
              <a:t>Не  пренебрегайте </a:t>
            </a:r>
            <a:r>
              <a:rPr lang="ru-RU" sz="2200" b="1" dirty="0" smtClean="0"/>
              <a:t>обыкновенным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/>
              <a:t> </a:t>
            </a:r>
            <a:r>
              <a:rPr lang="ru-RU" sz="2200" b="1" dirty="0" smtClean="0"/>
              <a:t>утеплением, в особенности груди и шеи</a:t>
            </a:r>
            <a:r>
              <a:rPr lang="ru-RU" sz="2200" b="1" dirty="0" smtClean="0"/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/>
              <a:t> </a:t>
            </a:r>
            <a:r>
              <a:rPr lang="ru-RU" sz="2200" b="1" dirty="0" smtClean="0"/>
              <a:t>Дыхательные пути могут охлаждаться </a:t>
            </a:r>
            <a:endParaRPr lang="ru-RU" sz="2200" b="1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/>
              <a:t>снаружи </a:t>
            </a:r>
            <a:r>
              <a:rPr lang="ru-RU" sz="2200" b="1" dirty="0" smtClean="0"/>
              <a:t>через расстегнутый воротник </a:t>
            </a:r>
            <a:r>
              <a:rPr lang="ru-RU" sz="2200" b="1" dirty="0" smtClean="0"/>
              <a:t>или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/>
              <a:t>молнию </a:t>
            </a:r>
            <a:r>
              <a:rPr lang="ru-RU" sz="2200" b="1" dirty="0" smtClean="0"/>
              <a:t>одежды, которая не греет и </a:t>
            </a:r>
            <a:r>
              <a:rPr lang="ru-RU" sz="2200" b="1" dirty="0" smtClean="0"/>
              <a:t>может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/>
              <a:t> </a:t>
            </a:r>
            <a:r>
              <a:rPr lang="ru-RU" sz="2200" b="1" dirty="0" smtClean="0"/>
              <a:t>продуваться на ветру. Поэтому шарф должен </a:t>
            </a:r>
            <a:endParaRPr lang="ru-RU" sz="2200" b="1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/>
              <a:t>быть </a:t>
            </a:r>
            <a:r>
              <a:rPr lang="ru-RU" sz="2200" b="1" dirty="0" smtClean="0"/>
              <a:t>плотно прилегающим и теплым.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212121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9154" name="AutoShape 2" descr="https://s0.slide-share.ru/s_slide/45db7b3d275530a5272bccf1760a27cf/f7c086ee-d567-438e-b41a-3684a9a126b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56" name="AutoShape 4" descr="https://s0.slide-share.ru/s_slide/45db7b3d275530a5272bccf1760a27cf/f7c086ee-d567-438e-b41a-3684a9a126b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9158" name="Picture 6" descr="https://ds04.infourok.ru/uploads/ex/02bd/001649dc-327f9ac4/img4.jpg"/>
          <p:cNvPicPr>
            <a:picLocks noChangeAspect="1" noChangeArrowheads="1"/>
          </p:cNvPicPr>
          <p:nvPr/>
        </p:nvPicPr>
        <p:blipFill>
          <a:blip r:embed="rId2" cstate="print"/>
          <a:srcRect t="15879" r="4121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0" y="2249016"/>
            <a:ext cx="572412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8" name="Picture 10" descr="https://ds05.infourok.ru/uploads/ex/031f/000fba8e-5adb4c69/img31.jpg"/>
          <p:cNvPicPr>
            <a:picLocks noChangeAspect="1" noChangeArrowheads="1"/>
          </p:cNvPicPr>
          <p:nvPr/>
        </p:nvPicPr>
        <p:blipFill>
          <a:blip r:embed="rId3" cstate="print"/>
          <a:srcRect l="20863" t="17450" r="25588"/>
          <a:stretch>
            <a:fillRect/>
          </a:stretch>
        </p:blipFill>
        <p:spPr bwMode="auto">
          <a:xfrm>
            <a:off x="2771800" y="0"/>
            <a:ext cx="3816424" cy="534520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75656" y="5445224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Будьте здоровы!</a:t>
            </a:r>
            <a:endParaRPr lang="ru-RU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892" y="1"/>
            <a:ext cx="9110108" cy="69492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 algn="l">
              <a:spcBef>
                <a:spcPct val="0"/>
              </a:spcBef>
            </a:pPr>
            <a:r>
              <a:rPr lang="ru-RU" i="1" dirty="0">
                <a:solidFill>
                  <a:srgbClr val="003300"/>
                </a:solidFill>
                <a:latin typeface="Times New Roman"/>
                <a:cs typeface="Arial" charset="0"/>
              </a:rPr>
              <a:t/>
            </a:r>
            <a:br>
              <a:rPr lang="ru-RU" i="1" dirty="0">
                <a:solidFill>
                  <a:srgbClr val="003300"/>
                </a:solidFill>
                <a:latin typeface="Times New Roman"/>
                <a:cs typeface="Arial" charset="0"/>
              </a:rPr>
            </a:br>
            <a:endParaRPr lang="ru-RU" i="1" dirty="0">
              <a:solidFill>
                <a:srgbClr val="003300"/>
              </a:solidFill>
              <a:latin typeface="Times New Roman"/>
              <a:cs typeface="Arial" charset="0"/>
            </a:endParaRP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6628" name="Picture 4" descr="https://ds03.infourok.ru/uploads/ex/0ef7/0001e3b6-abe0c041/1/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7047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s://ds04.infourok.ru/uploads/ex/0e5f/00167c8e-e3a4350b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s://ds04.infourok.ru/uploads/ex/07eb/0012576a-da5d7d0c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https://ds04.infourok.ru/uploads/ex/02bd/001649dc-327f9ac4/img4.jpg"/>
          <p:cNvPicPr>
            <a:picLocks noChangeAspect="1" noChangeArrowheads="1"/>
          </p:cNvPicPr>
          <p:nvPr/>
        </p:nvPicPr>
        <p:blipFill>
          <a:blip r:embed="rId2" cstate="print"/>
          <a:srcRect t="15879" r="4121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s://ds04.infourok.ru/uploads/ex/056b/00002c7a-4f3fa183/img3.jpg"/>
          <p:cNvPicPr>
            <a:picLocks noChangeAspect="1" noChangeArrowheads="1"/>
          </p:cNvPicPr>
          <p:nvPr/>
        </p:nvPicPr>
        <p:blipFill>
          <a:blip r:embed="rId3" cstate="print"/>
          <a:srcRect l="5113" t="16400" r="5113" b="4851"/>
          <a:stretch>
            <a:fillRect/>
          </a:stretch>
        </p:blipFill>
        <p:spPr bwMode="auto">
          <a:xfrm>
            <a:off x="467544" y="1124744"/>
            <a:ext cx="8208912" cy="5400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55576" y="1"/>
            <a:ext cx="72728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 Зимние приметы</a:t>
            </a:r>
            <a:endParaRPr lang="ru-RU" sz="6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s://ds04.infourok.ru/uploads/ex/0e6c/00167c9b-91501993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s://ds04.infourok.ru/uploads/ex/0e6c/00167c9b-91501993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ds04.infourok.ru/uploads/ex/02bd/001649dc-327f9ac4/img4.jpg"/>
          <p:cNvPicPr>
            <a:picLocks noChangeAspect="1" noChangeArrowheads="1"/>
          </p:cNvPicPr>
          <p:nvPr/>
        </p:nvPicPr>
        <p:blipFill>
          <a:blip r:embed="rId2" cstate="print"/>
          <a:srcRect t="15879" r="4121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https://ds04.infourok.ru/uploads/ex/0c92/000ed9a1-ad7e23ca/img3.jpg"/>
          <p:cNvPicPr>
            <a:picLocks noChangeAspect="1" noChangeArrowheads="1"/>
          </p:cNvPicPr>
          <p:nvPr/>
        </p:nvPicPr>
        <p:blipFill>
          <a:blip r:embed="rId3" cstate="print"/>
          <a:srcRect l="10626" t="4851" r="11413" b="82550"/>
          <a:stretch>
            <a:fillRect/>
          </a:stretch>
        </p:blipFill>
        <p:spPr bwMode="auto">
          <a:xfrm>
            <a:off x="971600" y="332656"/>
            <a:ext cx="7128792" cy="864096"/>
          </a:xfrm>
          <a:prstGeom prst="rect">
            <a:avLst/>
          </a:prstGeom>
          <a:noFill/>
        </p:spPr>
      </p:pic>
      <p:pic>
        <p:nvPicPr>
          <p:cNvPr id="7" name="Picture 2" descr="https://ds04.infourok.ru/uploads/ex/0c92/000ed9a1-ad7e23ca/img3.jpg"/>
          <p:cNvPicPr>
            <a:picLocks noChangeAspect="1" noChangeArrowheads="1"/>
          </p:cNvPicPr>
          <p:nvPr/>
        </p:nvPicPr>
        <p:blipFill>
          <a:blip r:embed="rId3" cstate="print"/>
          <a:srcRect l="5901" t="20600" r="53937" b="9056"/>
          <a:stretch>
            <a:fillRect/>
          </a:stretch>
        </p:blipFill>
        <p:spPr bwMode="auto">
          <a:xfrm>
            <a:off x="539552" y="1412776"/>
            <a:ext cx="4144872" cy="5445224"/>
          </a:xfrm>
          <a:prstGeom prst="rect">
            <a:avLst/>
          </a:prstGeom>
          <a:noFill/>
        </p:spPr>
      </p:pic>
      <p:pic>
        <p:nvPicPr>
          <p:cNvPr id="8" name="Picture 2" descr="https://ds04.infourok.ru/uploads/ex/0c92/000ed9a1-ad7e23ca/img3.jpg"/>
          <p:cNvPicPr>
            <a:picLocks noChangeAspect="1" noChangeArrowheads="1"/>
          </p:cNvPicPr>
          <p:nvPr/>
        </p:nvPicPr>
        <p:blipFill>
          <a:blip r:embed="rId3" cstate="print"/>
          <a:srcRect l="50000" t="39499" r="14563" b="2756"/>
          <a:stretch>
            <a:fillRect/>
          </a:stretch>
        </p:blipFill>
        <p:spPr bwMode="auto">
          <a:xfrm>
            <a:off x="4572000" y="1412776"/>
            <a:ext cx="4124095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9154" name="AutoShape 2" descr="https://s0.slide-share.ru/s_slide/45db7b3d275530a5272bccf1760a27cf/f7c086ee-d567-438e-b41a-3684a9a126b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56" name="AutoShape 4" descr="https://s0.slide-share.ru/s_slide/45db7b3d275530a5272bccf1760a27cf/f7c086ee-d567-438e-b41a-3684a9a126b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9158" name="Picture 6" descr="https://ds04.infourok.ru/uploads/ex/02bd/001649dc-327f9ac4/img4.jpg"/>
          <p:cNvPicPr>
            <a:picLocks noChangeAspect="1" noChangeArrowheads="1"/>
          </p:cNvPicPr>
          <p:nvPr/>
        </p:nvPicPr>
        <p:blipFill>
          <a:blip r:embed="rId2" cstate="print"/>
          <a:srcRect t="15879"/>
          <a:stretch>
            <a:fillRect/>
          </a:stretch>
        </p:blipFill>
        <p:spPr bwMode="auto">
          <a:xfrm>
            <a:off x="0" y="0"/>
            <a:ext cx="9125197" cy="6858000"/>
          </a:xfrm>
          <a:prstGeom prst="rect">
            <a:avLst/>
          </a:prstGeom>
          <a:noFill/>
        </p:spPr>
      </p:pic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0" y="679356"/>
            <a:ext cx="572412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8 ПРАВИЛ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6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ДЫХАНИЯ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НА  СИЛЬНОМ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600" dirty="0" smtClean="0"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МОРОЗЕ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617</TotalTime>
  <Words>348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«Зимующие птицы»</dc:title>
  <dc:creator>АААААААА</dc:creator>
  <cp:lastModifiedBy>глонти валера</cp:lastModifiedBy>
  <cp:revision>57</cp:revision>
  <dcterms:created xsi:type="dcterms:W3CDTF">2015-11-11T11:19:37Z</dcterms:created>
  <dcterms:modified xsi:type="dcterms:W3CDTF">2021-01-27T06:51:40Z</dcterms:modified>
</cp:coreProperties>
</file>