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6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629F1-292D-4A61-89F9-A7A317CC3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9997-CDC3-4CFC-BEBC-B6D2AB60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80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629F1-292D-4A61-89F9-A7A317CC3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9997-CDC3-4CFC-BEBC-B6D2AB60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057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629F1-292D-4A61-89F9-A7A317CC3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9997-CDC3-4CFC-BEBC-B6D2AB60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051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629F1-292D-4A61-89F9-A7A317CC3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9997-CDC3-4CFC-BEBC-B6D2AB60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438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629F1-292D-4A61-89F9-A7A317CC3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9997-CDC3-4CFC-BEBC-B6D2AB60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09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629F1-292D-4A61-89F9-A7A317CC3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9997-CDC3-4CFC-BEBC-B6D2AB60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429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629F1-292D-4A61-89F9-A7A317CC3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9997-CDC3-4CFC-BEBC-B6D2AB60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808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629F1-292D-4A61-89F9-A7A317CC3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9997-CDC3-4CFC-BEBC-B6D2AB60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083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629F1-292D-4A61-89F9-A7A317CC3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9997-CDC3-4CFC-BEBC-B6D2AB60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798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629F1-292D-4A61-89F9-A7A317CC3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9997-CDC3-4CFC-BEBC-B6D2AB60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058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629F1-292D-4A61-89F9-A7A317CC3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9997-CDC3-4CFC-BEBC-B6D2AB60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185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629F1-292D-4A61-89F9-A7A317CC3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49997-CDC3-4CFC-BEBC-B6D2AB60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204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illion-wallpapers.ru/wallpapers/4/27/9759097668421793791/podsnezhni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96537" y="805218"/>
            <a:ext cx="76973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/>
              <a:t>Стихи </a:t>
            </a:r>
            <a:r>
              <a:rPr lang="ru-RU" sz="4800" b="1" i="1" dirty="0"/>
              <a:t>русских поэтов </a:t>
            </a:r>
            <a:r>
              <a:rPr lang="ru-RU" sz="4800" b="1" i="1" dirty="0" smtClean="0"/>
              <a:t>о весне</a:t>
            </a: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val="748918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46460" y="559559"/>
            <a:ext cx="533627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333333"/>
                </a:solidFill>
              </a:rPr>
              <a:t>Гонимы вешними лучами,</a:t>
            </a: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>
                <a:solidFill>
                  <a:srgbClr val="333333"/>
                </a:solidFill>
              </a:rPr>
              <a:t>С окрестных гор уже снега</a:t>
            </a: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>
                <a:solidFill>
                  <a:srgbClr val="333333"/>
                </a:solidFill>
              </a:rPr>
              <a:t>Сбежали мутными ручьями</a:t>
            </a: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>
                <a:solidFill>
                  <a:srgbClr val="333333"/>
                </a:solidFill>
              </a:rPr>
              <a:t>На потопленные луга.</a:t>
            </a: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>
                <a:solidFill>
                  <a:srgbClr val="333333"/>
                </a:solidFill>
              </a:rPr>
              <a:t>Улыбкой ясною природа</a:t>
            </a: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>
                <a:solidFill>
                  <a:srgbClr val="333333"/>
                </a:solidFill>
              </a:rPr>
              <a:t>Сквозь сон встречает утро года;</a:t>
            </a: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>
                <a:solidFill>
                  <a:srgbClr val="333333"/>
                </a:solidFill>
              </a:rPr>
              <a:t>Синея блещут небеса.</a:t>
            </a: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>
                <a:solidFill>
                  <a:srgbClr val="333333"/>
                </a:solidFill>
              </a:rPr>
              <a:t>Еще прозрачные, леса</a:t>
            </a: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>
                <a:solidFill>
                  <a:srgbClr val="333333"/>
                </a:solidFill>
              </a:rPr>
              <a:t>Как будто пухом зеленеют.</a:t>
            </a: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>
                <a:solidFill>
                  <a:srgbClr val="333333"/>
                </a:solidFill>
              </a:rPr>
              <a:t>Пчела за данью полевой</a:t>
            </a: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>
                <a:solidFill>
                  <a:srgbClr val="333333"/>
                </a:solidFill>
              </a:rPr>
              <a:t>Летит из кельи восковой.</a:t>
            </a: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>
                <a:solidFill>
                  <a:srgbClr val="333333"/>
                </a:solidFill>
              </a:rPr>
              <a:t>Долины сохнут и пестреют;</a:t>
            </a: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>
                <a:solidFill>
                  <a:srgbClr val="333333"/>
                </a:solidFill>
              </a:rPr>
              <a:t>Стада шумят, и соловей</a:t>
            </a: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>
                <a:solidFill>
                  <a:srgbClr val="333333"/>
                </a:solidFill>
              </a:rPr>
              <a:t>Уж пел в безмолвии ночей.</a:t>
            </a:r>
            <a:endParaRPr lang="ru-RU" sz="2400" b="1" i="1" dirty="0"/>
          </a:p>
        </p:txBody>
      </p:sp>
      <p:pic>
        <p:nvPicPr>
          <p:cNvPr id="8194" name="Picture 2" descr="http://img0.liveinternet.ru/images/attach/c/5/87/188/87188100_soloveyvesno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554" y="736188"/>
            <a:ext cx="4095750" cy="508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202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14949" y="518616"/>
            <a:ext cx="4667535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</a:rPr>
              <a:t>В этой презентации будут представлены вашему вниманию стихи русских поэтов-классиков про осень и иллюстрации к произведениям.</a:t>
            </a:r>
          </a:p>
          <a:p>
            <a:r>
              <a:rPr lang="ru-RU" sz="2800" b="1" dirty="0">
                <a:solidFill>
                  <a:srgbClr val="000000"/>
                </a:solidFill>
              </a:rPr>
              <a:t>Данную презентацию рекомендовано использовать  при ознакомлении с окружающим миром,  развитию речи, художественно-эстетическому воспитанию.</a:t>
            </a:r>
          </a:p>
        </p:txBody>
      </p:sp>
      <p:pic>
        <p:nvPicPr>
          <p:cNvPr id="2052" name="Picture 4" descr="http://f.mypage.ru/2020c44747248ae33c8cf5218656b9df_4789e0e2612e96866668b6cea9e81a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882" y="1233080"/>
            <a:ext cx="5876925" cy="4695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638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dereksiz.org/jukovskij-vasilij-andreevich-1783-1852/210145_html_4eff89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793"/>
          <a:stretch/>
        </p:blipFill>
        <p:spPr bwMode="auto">
          <a:xfrm>
            <a:off x="264757" y="577708"/>
            <a:ext cx="4876800" cy="58367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05517" y="2729552"/>
            <a:ext cx="41857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Жуковский 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Василий </a:t>
            </a:r>
            <a:r>
              <a:rPr lang="ru-RU" sz="3600" b="1" dirty="0">
                <a:solidFill>
                  <a:srgbClr val="C00000"/>
                </a:solidFill>
              </a:rPr>
              <a:t>Андреевич</a:t>
            </a:r>
            <a:r>
              <a:rPr lang="ru-RU" sz="3600" dirty="0">
                <a:solidFill>
                  <a:srgbClr val="C00000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238835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91367" y="982639"/>
            <a:ext cx="5950424" cy="3900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i="1" dirty="0">
                <a:solidFill>
                  <a:srgbClr val="303030"/>
                </a:solidFill>
              </a:rPr>
              <a:t>Зелень нивы, рощи лепет,</a:t>
            </a:r>
            <a:r>
              <a:rPr lang="ru-RU" sz="2800" b="1" i="1" dirty="0"/>
              <a:t/>
            </a:r>
            <a:br>
              <a:rPr lang="ru-RU" sz="2800" b="1" i="1" dirty="0"/>
            </a:br>
            <a:r>
              <a:rPr lang="ru-RU" sz="2800" b="1" i="1" dirty="0">
                <a:solidFill>
                  <a:srgbClr val="303030"/>
                </a:solidFill>
              </a:rPr>
              <a:t>В небе жаворонка трепет,</a:t>
            </a:r>
            <a:r>
              <a:rPr lang="ru-RU" sz="2800" b="1" i="1" dirty="0"/>
              <a:t/>
            </a:r>
            <a:br>
              <a:rPr lang="ru-RU" sz="2800" b="1" i="1" dirty="0"/>
            </a:br>
            <a:r>
              <a:rPr lang="ru-RU" sz="2800" b="1" i="1" dirty="0">
                <a:solidFill>
                  <a:srgbClr val="303030"/>
                </a:solidFill>
              </a:rPr>
              <a:t>Теплый дождь, сверканье вод,-</a:t>
            </a:r>
            <a:r>
              <a:rPr lang="ru-RU" sz="2800" b="1" i="1" dirty="0"/>
              <a:t/>
            </a:r>
            <a:br>
              <a:rPr lang="ru-RU" sz="2800" b="1" i="1" dirty="0"/>
            </a:br>
            <a:r>
              <a:rPr lang="ru-RU" sz="2800" b="1" i="1" dirty="0">
                <a:solidFill>
                  <a:srgbClr val="303030"/>
                </a:solidFill>
              </a:rPr>
              <a:t>Вас назвавши, что прибавить?</a:t>
            </a:r>
            <a:r>
              <a:rPr lang="ru-RU" sz="2800" b="1" i="1" dirty="0"/>
              <a:t/>
            </a:r>
            <a:br>
              <a:rPr lang="ru-RU" sz="2800" b="1" i="1" dirty="0"/>
            </a:br>
            <a:r>
              <a:rPr lang="ru-RU" sz="2800" b="1" i="1" dirty="0">
                <a:solidFill>
                  <a:srgbClr val="303030"/>
                </a:solidFill>
              </a:rPr>
              <a:t>Чем иным тебя прославить,</a:t>
            </a:r>
            <a:r>
              <a:rPr lang="ru-RU" sz="2800" b="1" i="1" dirty="0"/>
              <a:t/>
            </a:r>
            <a:br>
              <a:rPr lang="ru-RU" sz="2800" b="1" i="1" dirty="0"/>
            </a:br>
            <a:r>
              <a:rPr lang="ru-RU" sz="2800" b="1" i="1" dirty="0">
                <a:solidFill>
                  <a:srgbClr val="303030"/>
                </a:solidFill>
              </a:rPr>
              <a:t>Жизнь души, весны приход?</a:t>
            </a:r>
            <a:endParaRPr lang="ru-RU" sz="2800" b="1" i="1" dirty="0"/>
          </a:p>
        </p:txBody>
      </p:sp>
      <p:pic>
        <p:nvPicPr>
          <p:cNvPr id="4098" name="Picture 2" descr="http://deti-i-vnuki.ru/wp-content/uploads/2016/03/390148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644" y="982639"/>
            <a:ext cx="4762500" cy="471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353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5958" y="382137"/>
            <a:ext cx="5474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28936" y="1772529"/>
            <a:ext cx="50914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Афанасий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Афанасьевич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Фет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http://growinggarden.ru/img/2016/020813/572220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3930" y="382137"/>
            <a:ext cx="4129822" cy="5631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839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23630" y="1160060"/>
            <a:ext cx="5459104" cy="5023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latin typeface="Arial" panose="020B0604020202020204" pitchFamily="34" charset="0"/>
              </a:rPr>
              <a:t>Весенний дождь</a:t>
            </a: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>
                <a:latin typeface="Arial" panose="020B0604020202020204" pitchFamily="34" charset="0"/>
              </a:rPr>
              <a:t>Еще светло перед окном,</a:t>
            </a: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>
                <a:latin typeface="Arial" panose="020B0604020202020204" pitchFamily="34" charset="0"/>
              </a:rPr>
              <a:t>В разрывы </a:t>
            </a:r>
            <a:r>
              <a:rPr lang="ru-RU" sz="2000" b="1" i="1" dirty="0" err="1">
                <a:latin typeface="Arial" panose="020B0604020202020204" pitchFamily="34" charset="0"/>
              </a:rPr>
              <a:t>облак</a:t>
            </a:r>
            <a:r>
              <a:rPr lang="ru-RU" sz="2000" b="1" i="1" dirty="0">
                <a:latin typeface="Arial" panose="020B0604020202020204" pitchFamily="34" charset="0"/>
              </a:rPr>
              <a:t> солнце блещет,</a:t>
            </a: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>
                <a:latin typeface="Arial" panose="020B0604020202020204" pitchFamily="34" charset="0"/>
              </a:rPr>
              <a:t>И воробей своим крылом,</a:t>
            </a: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>
                <a:latin typeface="Arial" panose="020B0604020202020204" pitchFamily="34" charset="0"/>
              </a:rPr>
              <a:t>В песке </a:t>
            </a:r>
            <a:r>
              <a:rPr lang="ru-RU" sz="2000" b="1" i="1" dirty="0" err="1">
                <a:latin typeface="Arial" panose="020B0604020202020204" pitchFamily="34" charset="0"/>
              </a:rPr>
              <a:t>купаяся</a:t>
            </a:r>
            <a:r>
              <a:rPr lang="ru-RU" sz="2000" b="1" i="1" dirty="0">
                <a:latin typeface="Arial" panose="020B0604020202020204" pitchFamily="34" charset="0"/>
              </a:rPr>
              <a:t>, трепещет.</a:t>
            </a: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>
                <a:latin typeface="Arial" panose="020B0604020202020204" pitchFamily="34" charset="0"/>
              </a:rPr>
              <a:t>А уж от неба до земли,</a:t>
            </a: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>
                <a:latin typeface="Arial" panose="020B0604020202020204" pitchFamily="34" charset="0"/>
              </a:rPr>
              <a:t>Качаясь, движется завеса,</a:t>
            </a: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>
                <a:latin typeface="Arial" panose="020B0604020202020204" pitchFamily="34" charset="0"/>
              </a:rPr>
              <a:t>И будто в золотой пыли</a:t>
            </a: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>
                <a:latin typeface="Arial" panose="020B0604020202020204" pitchFamily="34" charset="0"/>
              </a:rPr>
              <a:t>Стоит за ней опушка леса.</a:t>
            </a: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>
                <a:latin typeface="Arial" panose="020B0604020202020204" pitchFamily="34" charset="0"/>
              </a:rPr>
              <a:t>Две капли брызнули в стекло,</a:t>
            </a: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>
                <a:latin typeface="Arial" panose="020B0604020202020204" pitchFamily="34" charset="0"/>
              </a:rPr>
              <a:t>От лип душистым медом тянет,</a:t>
            </a: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>
                <a:latin typeface="Arial" panose="020B0604020202020204" pitchFamily="34" charset="0"/>
              </a:rPr>
              <a:t>И что-то к саду подошло,</a:t>
            </a: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>
                <a:latin typeface="Arial" panose="020B0604020202020204" pitchFamily="34" charset="0"/>
              </a:rPr>
              <a:t>По свежим </a:t>
            </a:r>
            <a:r>
              <a:rPr lang="ru-RU" sz="2000" b="1" i="1" dirty="0" err="1">
                <a:latin typeface="Arial" panose="020B0604020202020204" pitchFamily="34" charset="0"/>
              </a:rPr>
              <a:t>листям</a:t>
            </a:r>
            <a:r>
              <a:rPr lang="ru-RU" sz="2000" b="1" i="1" dirty="0">
                <a:latin typeface="Arial" panose="020B0604020202020204" pitchFamily="34" charset="0"/>
              </a:rPr>
              <a:t> барабанит.</a:t>
            </a:r>
            <a:endParaRPr lang="ru-RU" sz="2000" b="1" i="1" dirty="0"/>
          </a:p>
        </p:txBody>
      </p:sp>
      <p:pic>
        <p:nvPicPr>
          <p:cNvPr id="5124" name="Picture 4" descr="https://i03.fotocdn.net/s25/172/gallery_m/126/26244868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3" y="1160060"/>
            <a:ext cx="5715000" cy="480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598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tonb.ru/upload/iblock/40b/40b774d4c496bed4b2f701e54b7d573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668" y="730155"/>
            <a:ext cx="4293594" cy="5481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001301" y="2661313"/>
            <a:ext cx="43945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Linux Libertine"/>
              </a:rPr>
              <a:t>Аполлон Александрович</a:t>
            </a:r>
            <a:r>
              <a:rPr lang="ru-RU" sz="4000" b="1" dirty="0">
                <a:solidFill>
                  <a:srgbClr val="C00000"/>
                </a:solidFill>
                <a:latin typeface="Linux Libertine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Linux Libertine"/>
              </a:rPr>
              <a:t>Майков</a:t>
            </a:r>
            <a:endParaRPr lang="ru-RU" sz="4000" b="1" i="0" dirty="0">
              <a:solidFill>
                <a:srgbClr val="C00000"/>
              </a:solidFill>
              <a:effectLst/>
              <a:latin typeface="Linux Libertine"/>
            </a:endParaRPr>
          </a:p>
        </p:txBody>
      </p:sp>
    </p:spTree>
    <p:extLst>
      <p:ext uri="{BB962C8B-B14F-4D97-AF65-F5344CB8AC3E}">
        <p14:creationId xmlns:p14="http://schemas.microsoft.com/office/powerpoint/2010/main" val="1262222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74006" y="0"/>
            <a:ext cx="4844955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rgbClr val="333333"/>
                </a:solidFill>
              </a:rPr>
              <a:t>Уходи, зима седая!</a:t>
            </a:r>
            <a:br>
              <a:rPr lang="ru-RU" sz="2400" b="1" i="1" dirty="0">
                <a:solidFill>
                  <a:srgbClr val="333333"/>
                </a:solidFill>
              </a:rPr>
            </a:br>
            <a:r>
              <a:rPr lang="ru-RU" sz="2400" b="1" i="1" dirty="0">
                <a:solidFill>
                  <a:srgbClr val="333333"/>
                </a:solidFill>
              </a:rPr>
              <a:t>Уж красавицы Весны</a:t>
            </a:r>
            <a:br>
              <a:rPr lang="ru-RU" sz="2400" b="1" i="1" dirty="0">
                <a:solidFill>
                  <a:srgbClr val="333333"/>
                </a:solidFill>
              </a:rPr>
            </a:br>
            <a:r>
              <a:rPr lang="ru-RU" sz="2400" b="1" i="1" dirty="0">
                <a:solidFill>
                  <a:srgbClr val="333333"/>
                </a:solidFill>
              </a:rPr>
              <a:t>Колесница золотая</a:t>
            </a:r>
            <a:br>
              <a:rPr lang="ru-RU" sz="2400" b="1" i="1" dirty="0">
                <a:solidFill>
                  <a:srgbClr val="333333"/>
                </a:solidFill>
              </a:rPr>
            </a:br>
            <a:r>
              <a:rPr lang="ru-RU" sz="2400" b="1" i="1" dirty="0">
                <a:solidFill>
                  <a:srgbClr val="333333"/>
                </a:solidFill>
              </a:rPr>
              <a:t>Мчится с горней вышины!</a:t>
            </a: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rgbClr val="333333"/>
                </a:solidFill>
              </a:rPr>
              <a:t>Старой спорить ли, тщедушной,</a:t>
            </a:r>
            <a:br>
              <a:rPr lang="ru-RU" sz="2400" b="1" i="1" dirty="0">
                <a:solidFill>
                  <a:srgbClr val="333333"/>
                </a:solidFill>
              </a:rPr>
            </a:br>
            <a:r>
              <a:rPr lang="ru-RU" sz="2400" b="1" i="1" dirty="0">
                <a:solidFill>
                  <a:srgbClr val="333333"/>
                </a:solidFill>
              </a:rPr>
              <a:t>С ней — царицею цветов,</a:t>
            </a:r>
            <a:br>
              <a:rPr lang="ru-RU" sz="2400" b="1" i="1" dirty="0">
                <a:solidFill>
                  <a:srgbClr val="333333"/>
                </a:solidFill>
              </a:rPr>
            </a:br>
            <a:r>
              <a:rPr lang="ru-RU" sz="2400" b="1" i="1" dirty="0">
                <a:solidFill>
                  <a:srgbClr val="333333"/>
                </a:solidFill>
              </a:rPr>
              <a:t>С целой армией воздушной</a:t>
            </a:r>
            <a:br>
              <a:rPr lang="ru-RU" sz="2400" b="1" i="1" dirty="0">
                <a:solidFill>
                  <a:srgbClr val="333333"/>
                </a:solidFill>
              </a:rPr>
            </a:br>
            <a:r>
              <a:rPr lang="ru-RU" sz="2400" b="1" i="1" dirty="0">
                <a:solidFill>
                  <a:srgbClr val="333333"/>
                </a:solidFill>
              </a:rPr>
              <a:t>Благовонных ветерков!</a:t>
            </a: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rgbClr val="333333"/>
                </a:solidFill>
              </a:rPr>
              <a:t>А что шума, что гуденья,</a:t>
            </a:r>
            <a:br>
              <a:rPr lang="ru-RU" sz="2400" b="1" i="1" dirty="0">
                <a:solidFill>
                  <a:srgbClr val="333333"/>
                </a:solidFill>
              </a:rPr>
            </a:br>
            <a:r>
              <a:rPr lang="ru-RU" sz="2400" b="1" i="1" dirty="0">
                <a:solidFill>
                  <a:srgbClr val="333333"/>
                </a:solidFill>
              </a:rPr>
              <a:t>Теплых ливней и лучей,</a:t>
            </a:r>
            <a:br>
              <a:rPr lang="ru-RU" sz="2400" b="1" i="1" dirty="0">
                <a:solidFill>
                  <a:srgbClr val="333333"/>
                </a:solidFill>
              </a:rPr>
            </a:br>
            <a:r>
              <a:rPr lang="ru-RU" sz="2400" b="1" i="1" dirty="0">
                <a:solidFill>
                  <a:srgbClr val="333333"/>
                </a:solidFill>
              </a:rPr>
              <a:t>И </a:t>
            </a:r>
            <a:r>
              <a:rPr lang="ru-RU" sz="2400" b="1" i="1" dirty="0" err="1">
                <a:solidFill>
                  <a:srgbClr val="333333"/>
                </a:solidFill>
              </a:rPr>
              <a:t>чиликанья</a:t>
            </a:r>
            <a:r>
              <a:rPr lang="ru-RU" sz="2400" b="1" i="1" dirty="0">
                <a:solidFill>
                  <a:srgbClr val="333333"/>
                </a:solidFill>
              </a:rPr>
              <a:t>, и пенья!..</a:t>
            </a:r>
            <a:br>
              <a:rPr lang="ru-RU" sz="2400" b="1" i="1" dirty="0">
                <a:solidFill>
                  <a:srgbClr val="333333"/>
                </a:solidFill>
              </a:rPr>
            </a:br>
            <a:r>
              <a:rPr lang="ru-RU" sz="2400" b="1" i="1" dirty="0">
                <a:solidFill>
                  <a:srgbClr val="333333"/>
                </a:solidFill>
              </a:rPr>
              <a:t>Уходи себе скорей!</a:t>
            </a:r>
            <a:endParaRPr lang="ru-RU" sz="2400" b="1" i="1" dirty="0">
              <a:solidFill>
                <a:srgbClr val="333333"/>
              </a:solidFill>
              <a:effectLst/>
            </a:endParaRPr>
          </a:p>
        </p:txBody>
      </p:sp>
      <p:pic>
        <p:nvPicPr>
          <p:cNvPr id="7170" name="Picture 2" descr="http://s45.radikal.ru/i108/1302/fa/858d31bf15c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08" t="13638" r="53575" b="5978"/>
          <a:stretch/>
        </p:blipFill>
        <p:spPr bwMode="auto">
          <a:xfrm>
            <a:off x="674190" y="302244"/>
            <a:ext cx="4689380" cy="64380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006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litmir.co/BookBinary/232919/1421479347/i_0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808" y="682388"/>
            <a:ext cx="4457226" cy="5717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178722" y="2101755"/>
            <a:ext cx="33222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Александр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Сергеевич 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Пушкин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7473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41</Words>
  <Application>Microsoft Office PowerPoint</Application>
  <PresentationFormat>Произвольный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Яна Зайцева</dc:creator>
  <cp:lastModifiedBy>Пользователь Windows</cp:lastModifiedBy>
  <cp:revision>8</cp:revision>
  <dcterms:created xsi:type="dcterms:W3CDTF">2019-05-27T09:55:45Z</dcterms:created>
  <dcterms:modified xsi:type="dcterms:W3CDTF">2022-04-14T09:44:41Z</dcterms:modified>
</cp:coreProperties>
</file>