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1" r:id="rId3"/>
    <p:sldId id="263" r:id="rId4"/>
    <p:sldId id="264" r:id="rId5"/>
    <p:sldId id="265" r:id="rId6"/>
    <p:sldId id="266" r:id="rId7"/>
    <p:sldId id="267" r:id="rId8"/>
    <p:sldId id="270" r:id="rId9"/>
    <p:sldId id="271" r:id="rId10"/>
    <p:sldId id="268" r:id="rId11"/>
    <p:sldId id="269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63" autoAdjust="0"/>
    <p:restoredTop sz="94660"/>
  </p:normalViewPr>
  <p:slideViewPr>
    <p:cSldViewPr>
      <p:cViewPr varScale="1">
        <p:scale>
          <a:sx n="66" d="100"/>
          <a:sy n="66" d="100"/>
        </p:scale>
        <p:origin x="-64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C7A00A4-B036-47DB-B9F0-556E1C669589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761E4AD-6878-4CCE-9197-37FFC00AF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AB96074-C0B4-40EF-BCB8-A7B7E3F4B76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EE0E1E3-0D04-4710-8F25-4C9769D90EF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DAADC6-DEC4-4064-AF9A-BE4FD8F11EE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54AC039-BA7F-40DE-8546-0817AFF4161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221EF96-0FE8-477F-9E60-B3F373DDE75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2AD32AF-60BE-4C8A-8DE1-8DA943089BB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99A014E-318F-4DD8-AEB2-61C3C4C1B30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A338BE2-09E5-43FD-B30F-94AEC87B848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E6995B-37AC-4D82-950E-6F076F1E14F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2996C70-50B9-40F3-A6B6-56A50ACF90D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D62F78-98D8-478B-9553-E3C4DD6430B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CD90CEA-384F-4FFA-B73E-52DC0D92FB8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CF669B-85D3-47FE-B142-656BE76E154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97FB0-836E-49E4-9F7B-81CD0AC0B7E3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AFC11-6AC8-4FDD-9A21-B55DA8CE3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2422D-BF84-496F-93F8-F345400794D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0F851-9F2A-4708-B65E-43BE54952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1E24B-72AF-4390-880F-0383B4A2D01C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CD687-C74E-4B27-B910-AA5E810CA6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95EC3-E315-4469-BA93-607EBF66DBFF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1911E-E617-49D6-B768-A90A0BAC3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86C30-5EC5-4F75-8F1E-2E3FFCEBCE79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84D63-A567-4100-8126-16571D31B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C31F4-0D90-4092-8267-E420C7AB705B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E8AC7-21BA-426C-9D0B-BA0F62E37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36BB-2AB7-4B42-8F22-E31D0F4DB0CE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EBE15-82EF-41BB-96CD-792AD4D935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63461-EE10-4A95-9F7C-D2B74D82157C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947AE-B258-4944-A2D5-E7631628F0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9BDF2-F600-46E3-AC91-21B943F75061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336AF-2143-4304-BF82-CBCCBB0FC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153D6-7B6B-4FFB-95A8-02C9CE9CC626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54775-F768-41E3-8F04-B851F78579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45000">
              <a:srgbClr val="FF7A00"/>
            </a:gs>
            <a:gs pos="70000">
              <a:srgbClr val="FF0300">
                <a:alpha val="54000"/>
              </a:srgbClr>
            </a:gs>
            <a:gs pos="100000">
              <a:srgbClr val="4D080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1712F2-723B-49B2-BD87-6F0FAB477A13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E997D5-BE93-4E34-8869-AE735CB8E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1" r:id="rId3"/>
    <p:sldLayoutId id="2147483674" r:id="rId4"/>
    <p:sldLayoutId id="2147483670" r:id="rId5"/>
    <p:sldLayoutId id="2147483669" r:id="rId6"/>
    <p:sldLayoutId id="2147483675" r:id="rId7"/>
    <p:sldLayoutId id="2147483668" r:id="rId8"/>
    <p:sldLayoutId id="2147483667" r:id="rId9"/>
    <p:sldLayoutId id="2147483666" r:id="rId10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7772400" cy="135732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b="1" i="1" dirty="0" smtClean="0">
                <a:solidFill>
                  <a:schemeClr val="bg1"/>
                </a:solidFill>
              </a:rPr>
              <a:t>Православные праздники</a:t>
            </a:r>
            <a:endParaRPr lang="ru-RU" sz="6600" b="1" i="1" dirty="0">
              <a:solidFill>
                <a:schemeClr val="bg1"/>
              </a:solidFill>
            </a:endParaRPr>
          </a:p>
        </p:txBody>
      </p:sp>
      <p:pic>
        <p:nvPicPr>
          <p:cNvPr id="14338" name="Picture 2" descr="C:\Documents and Settings\Admin\Мои документы\Downloads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25" y="3017838"/>
            <a:ext cx="4262438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4167" r="4167"/>
          <a:stretch>
            <a:fillRect/>
          </a:stretch>
        </p:blipFill>
        <p:spPr>
          <a:xfrm>
            <a:off x="3803588" y="1857364"/>
            <a:ext cx="5340412" cy="3883936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00298" y="214290"/>
            <a:ext cx="3047992" cy="64294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bg1"/>
                </a:solidFill>
              </a:rPr>
              <a:t>Пасха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14313" y="1000125"/>
            <a:ext cx="3357562" cy="5500688"/>
          </a:xfrm>
        </p:spPr>
        <p:txBody>
          <a:bodyPr/>
          <a:lstStyle/>
          <a:p>
            <a:r>
              <a:rPr lang="ru-RU" sz="1600" smtClean="0">
                <a:solidFill>
                  <a:schemeClr val="bg1"/>
                </a:solidFill>
              </a:rPr>
              <a:t>Главным православным праздником является Пасха. Дню Пасхи предшествовала </a:t>
            </a:r>
            <a:r>
              <a:rPr lang="ru-RU" sz="1600" i="1" smtClean="0">
                <a:solidFill>
                  <a:schemeClr val="bg1"/>
                </a:solidFill>
              </a:rPr>
              <a:t>страстная неделя с чистым четвергом</a:t>
            </a:r>
            <a:r>
              <a:rPr lang="ru-RU" sz="1600" smtClean="0">
                <a:solidFill>
                  <a:schemeClr val="bg1"/>
                </a:solidFill>
              </a:rPr>
              <a:t>. В этот день готовились к празднику: чистили, мыли в избе, пекли, варили, красили яйца. Главным предметом пасхального обряда не случайно считается крашеное яйцо. Яйцо служило символом гроба и одновременно возникающей в нем новой жизни. Непременным угощением в пасхальный день является пшеничный кулич и творожная "пасха" как скоромное питание пустынников, в числе которых некоторое время был Христос. Пасха, как и Масленица, каждый день отмечалась особым образом, и дни недели тоже имели свои названия. </a:t>
            </a:r>
          </a:p>
          <a:p>
            <a:endParaRPr lang="ru-RU" smtClean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6f076cabe4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5450" y="1784350"/>
            <a:ext cx="3789363" cy="3744913"/>
          </a:xfrm>
        </p:spPr>
      </p:pic>
      <p:pic>
        <p:nvPicPr>
          <p:cNvPr id="9" name="Содержимое 8" descr="paskha_1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714875" y="1928813"/>
            <a:ext cx="4286250" cy="3500437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230105_s1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7048" r="7048"/>
          <a:stretch>
            <a:fillRect/>
          </a:stretch>
        </p:blipFill>
        <p:spPr>
          <a:xfrm>
            <a:off x="4114800" y="1571612"/>
            <a:ext cx="5029200" cy="36576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928926" y="142852"/>
            <a:ext cx="3286148" cy="71438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bg1"/>
                </a:solidFill>
              </a:rPr>
              <a:t>Троица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214313" y="785813"/>
            <a:ext cx="3857625" cy="5857875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solidFill>
                  <a:schemeClr val="bg1"/>
                </a:solidFill>
              </a:rPr>
              <a:t>Один из главных христианских праздников, входящий в православии в число двунадесятых праздников.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solidFill>
                  <a:schemeClr val="bg1"/>
                </a:solidFill>
              </a:rPr>
              <a:t>Православная церковь отмечает Троицу в 50-й день по Пасхе, в воскресенье. В христианских церквях западной традиции в этот день празднуют Пятидесятницу, отмечая сошествие Святого Духа на апостолов, а день Святой Троицы празднуют в следующее воскресенье.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solidFill>
                  <a:schemeClr val="bg1"/>
                </a:solidFill>
              </a:rPr>
              <a:t>У русских День Святой Троицы был одним из важнейших праздников годового цикла. Сохранились многочисленные народные обычаи и традиции, связанные с этим днём, а также с неделями до и после Троицы. В субботу перед Троицей происходило одно из важнейших в году поминовение усопших предков.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solidFill>
                  <a:schemeClr val="bg1"/>
                </a:solidFill>
              </a:rPr>
              <a:t>На Троицу было принято украшать церкви, избы, дворы и даже улицы свежими травами, цветами и ветками. Особое место уделялось молодым берёзовым ветвям.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solidFill>
                  <a:schemeClr val="bg1"/>
                </a:solidFill>
              </a:rPr>
              <a:t>Кроме того, у русских сохранился древний обычай, имеющий дохристианские корни. Он заключался в том, чтобы прийти в церковь на Троицу с пучком травы, которая должна быть оплакана. Слёзы означали дождь. Считалось, что после этого летом не будет засухи.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486px-Andrej_Rublëv_001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85750" y="500063"/>
            <a:ext cx="3827463" cy="4724400"/>
          </a:xfrm>
        </p:spPr>
      </p:pic>
      <p:pic>
        <p:nvPicPr>
          <p:cNvPr id="49154" name="Picture 2" descr="C:\Documents and Settings\Admin\Мои документы\Downloads\троицаjp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476750" y="2643188"/>
            <a:ext cx="4667250" cy="3500437"/>
          </a:xfr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1438370_rojdestvo_00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183" b="1183"/>
          <a:stretch>
            <a:fillRect/>
          </a:stretch>
        </p:blipFill>
        <p:spPr>
          <a:xfrm>
            <a:off x="4582712" y="704850"/>
            <a:ext cx="4241760" cy="36576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3071834" cy="78581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bg1"/>
                </a:solidFill>
              </a:rPr>
              <a:t>Рождество Христово</a:t>
            </a:r>
            <a:br>
              <a:rPr lang="ru-RU" i="1" dirty="0" smtClean="0">
                <a:solidFill>
                  <a:schemeClr val="bg1"/>
                </a:solidFill>
              </a:rPr>
            </a:b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0" y="785813"/>
            <a:ext cx="4787900" cy="5522912"/>
          </a:xfrm>
        </p:spPr>
        <p:txBody>
          <a:bodyPr/>
          <a:lstStyle/>
          <a:p>
            <a:r>
              <a:rPr lang="ru-RU" sz="2000" smtClean="0">
                <a:solidFill>
                  <a:schemeClr val="bg1"/>
                </a:solidFill>
              </a:rPr>
              <a:t>Самый большой православный праздник после Пасхи (Воскресение Христа). Празднуется вечером 6-го января (этот день называется “сочельником”) и днём 7-го января. (Эти даты соответствуют 24 и 25 декабрю по старому стилю).</a:t>
            </a:r>
          </a:p>
          <a:p>
            <a:r>
              <a:rPr lang="ru-RU" sz="2000" smtClean="0">
                <a:solidFill>
                  <a:schemeClr val="bg1"/>
                </a:solidFill>
              </a:rPr>
              <a:t>Рождеству Христову предшествует Рождественский пост который длится 40 дней; от 28 ноября и по 6 января (по новому календарю). 6 января –</a:t>
            </a:r>
            <a:r>
              <a:rPr lang="ru-RU" sz="2000" b="1" smtClean="0">
                <a:solidFill>
                  <a:schemeClr val="bg1"/>
                </a:solidFill>
              </a:rPr>
              <a:t>сочельник</a:t>
            </a:r>
            <a:r>
              <a:rPr lang="ru-RU" sz="2000" smtClean="0">
                <a:solidFill>
                  <a:schemeClr val="bg1"/>
                </a:solidFill>
              </a:rPr>
              <a:t> – день строгого поста, в течение которого полагается полностью воздерживаться от пищи “</a:t>
            </a:r>
            <a:r>
              <a:rPr lang="ru-RU" sz="2000" b="1" smtClean="0">
                <a:solidFill>
                  <a:schemeClr val="bg1"/>
                </a:solidFill>
              </a:rPr>
              <a:t>до первой звезды</a:t>
            </a:r>
            <a:r>
              <a:rPr lang="ru-RU" sz="2000" smtClean="0">
                <a:solidFill>
                  <a:schemeClr val="bg1"/>
                </a:solidFill>
              </a:rPr>
              <a:t>“. Пост же заканчивается с окончанием службы 7-го января.</a:t>
            </a:r>
          </a:p>
          <a:p>
            <a:endParaRPr lang="ru-RU" sz="1800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300px-Gerard_van_Honthorst_001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2875" y="0"/>
            <a:ext cx="4500563" cy="3586163"/>
          </a:xfrm>
        </p:spPr>
      </p:pic>
      <p:pic>
        <p:nvPicPr>
          <p:cNvPr id="8" name="Содержимое 7" descr="images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643438" y="3408363"/>
            <a:ext cx="4500562" cy="3449637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44" y="285728"/>
            <a:ext cx="3643338" cy="71438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400" i="1" dirty="0" smtClean="0">
                <a:solidFill>
                  <a:schemeClr val="bg1"/>
                </a:solidFill>
              </a:rPr>
              <a:t>Крещение Господне.</a:t>
            </a:r>
            <a:endParaRPr lang="ru-RU" sz="1400" i="1" dirty="0">
              <a:solidFill>
                <a:schemeClr val="bg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14313" y="785813"/>
            <a:ext cx="3925887" cy="5667375"/>
          </a:xfrm>
        </p:spPr>
        <p:txBody>
          <a:bodyPr/>
          <a:lstStyle/>
          <a:p>
            <a:r>
              <a:rPr lang="ru-RU" sz="1800" smtClean="0">
                <a:solidFill>
                  <a:schemeClr val="bg1"/>
                </a:solidFill>
              </a:rPr>
              <a:t>Относится к двунадесятым праздникам церковного календаря. Крещение – непереходящий праздник, он имеет определенную дату – 19 января. Как и Рождество, и Пасху, Крещение принято праздновать в ночь с 18 на 19 января. В этот день заканчиваются рождественские Святки. Крещение является одним из самых древних праздников. Согласно Священному писанию, 19 января совершался обряд крещения Иисуса Христа. Спаситель принял крещение для того, чтобы воссоединиться с народом.</a:t>
            </a:r>
          </a:p>
        </p:txBody>
      </p:sp>
      <p:pic>
        <p:nvPicPr>
          <p:cNvPr id="4098" name="Picture 2" descr="C:\Documents and Settings\Admin\Мои документы\Downloads\крещениеjp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515" b="1515"/>
          <a:stretch>
            <a:fillRect/>
          </a:stretch>
        </p:blipFill>
        <p:spPr>
          <a:xfrm>
            <a:off x="3857620" y="1714488"/>
            <a:ext cx="5029200" cy="3657600"/>
          </a:xfr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:\Documents and Settings\Admin\Мои документы\Downloads\i (6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3" y="285750"/>
            <a:ext cx="4318000" cy="2676525"/>
          </a:xfrm>
        </p:spPr>
      </p:pic>
      <p:pic>
        <p:nvPicPr>
          <p:cNvPr id="32770" name="Picture 3" descr="C:\Documents and Settings\Admin\Мои документы\Downloads\i (7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929188" y="2286000"/>
            <a:ext cx="3933825" cy="409733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800px-Pyotr_Nikolayevich_Gruzinsky_-_Maslenitsa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7461" r="7461"/>
          <a:stretch>
            <a:fillRect/>
          </a:stretch>
        </p:blipFill>
        <p:spPr>
          <a:xfrm>
            <a:off x="3786182" y="1714488"/>
            <a:ext cx="5029200" cy="36576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00364" y="0"/>
            <a:ext cx="3214710" cy="64294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bg1"/>
                </a:solidFill>
              </a:rPr>
              <a:t>масленица</a:t>
            </a:r>
            <a:endParaRPr lang="ru-RU" sz="2800" i="1" dirty="0">
              <a:solidFill>
                <a:schemeClr val="bg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14313" y="1071563"/>
            <a:ext cx="3429000" cy="5786437"/>
          </a:xfrm>
        </p:spPr>
        <p:txBody>
          <a:bodyPr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900" b="1" dirty="0" smtClean="0">
                <a:solidFill>
                  <a:schemeClr val="bg1"/>
                </a:solidFill>
              </a:rPr>
              <a:t>Масленица</a:t>
            </a:r>
            <a:r>
              <a:rPr lang="ru-RU" sz="1900" dirty="0" smtClean="0">
                <a:solidFill>
                  <a:schemeClr val="bg1"/>
                </a:solidFill>
              </a:rPr>
              <a:t>— народный праздничный цикл, сохранившийся у славян с языческих времён. Обряд связан с проводами зимы и встречей весны. На Руси название </a:t>
            </a:r>
            <a:r>
              <a:rPr lang="ru-RU" sz="1900" i="1" dirty="0" smtClean="0">
                <a:solidFill>
                  <a:schemeClr val="bg1"/>
                </a:solidFill>
              </a:rPr>
              <a:t>Мясопуст</a:t>
            </a:r>
            <a:r>
              <a:rPr lang="ru-RU" sz="1900" dirty="0" smtClean="0">
                <a:solidFill>
                  <a:schemeClr val="bg1"/>
                </a:solidFill>
              </a:rPr>
              <a:t>, </a:t>
            </a:r>
            <a:r>
              <a:rPr lang="ru-RU" sz="1900" i="1" dirty="0" smtClean="0">
                <a:solidFill>
                  <a:schemeClr val="bg1"/>
                </a:solidFill>
              </a:rPr>
              <a:t>Мясопустная</a:t>
            </a:r>
            <a:r>
              <a:rPr lang="ru-RU" sz="1900" dirty="0" smtClean="0">
                <a:solidFill>
                  <a:schemeClr val="bg1"/>
                </a:solidFill>
              </a:rPr>
              <a:t> и </a:t>
            </a:r>
            <a:r>
              <a:rPr lang="ru-RU" sz="1900" i="1" dirty="0" smtClean="0">
                <a:solidFill>
                  <a:schemeClr val="bg1"/>
                </a:solidFill>
              </a:rPr>
              <a:t>Сырная неделя</a:t>
            </a:r>
            <a:r>
              <a:rPr lang="ru-RU" sz="1900" dirty="0" smtClean="0">
                <a:solidFill>
                  <a:schemeClr val="bg1"/>
                </a:solidFill>
              </a:rPr>
              <a:t> употребляются только в Святцах как «церковное» название.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900" dirty="0" smtClean="0">
                <a:solidFill>
                  <a:schemeClr val="bg1"/>
                </a:solidFill>
              </a:rPr>
              <a:t>Масленица получила свое название от того, что в этот период времени — последнюю неделю перед Великим постом, разрешается употребление в пищу сливочного масла, молочных продуктов и рыбы. В православном церковном календаре, этот период называется Сырной седмицей. Дата начала Масленицы каждый год меняется в зависимости от того, когда начинается Великий пост. Главные традиционные атрибуты народного празднования Масленицы в России — блины, чучело Масленицы, забавы, катание на </a:t>
            </a:r>
            <a:r>
              <a:rPr lang="ru-RU" sz="1500" dirty="0" smtClean="0">
                <a:solidFill>
                  <a:schemeClr val="bg1"/>
                </a:solidFill>
              </a:rPr>
              <a:t>санях, гулянья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22802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3357563"/>
            <a:ext cx="4191000" cy="3171825"/>
          </a:xfrm>
        </p:spPr>
      </p:pic>
      <p:pic>
        <p:nvPicPr>
          <p:cNvPr id="9" name="Содержимое 8" descr="1329766183_maslenitsa-3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800600" y="214313"/>
            <a:ext cx="4343400" cy="3214687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500042"/>
            <a:ext cx="3214710" cy="57150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bg1"/>
                </a:solidFill>
              </a:rPr>
              <a:t>Вход Господень в Иерусалим (Вербное Воскресенье)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14313" y="1285875"/>
            <a:ext cx="3429000" cy="528637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В этот день, согласно Евангелию, Иисус Христос на молодом </a:t>
            </a:r>
            <a:r>
              <a:rPr lang="ru-RU" dirty="0" err="1" smtClean="0">
                <a:solidFill>
                  <a:schemeClr val="bg1"/>
                </a:solidFill>
              </a:rPr>
              <a:t>осле</a:t>
            </a:r>
            <a:r>
              <a:rPr lang="ru-RU" dirty="0" smtClean="0">
                <a:solidFill>
                  <a:schemeClr val="bg1"/>
                </a:solidFill>
              </a:rPr>
              <a:t> въехал в ворота Иерусалима. Его восторженно встречал народ, приветствовали пальмовыми ветками. Люди постилали свои одежды и пальмовые ветви на дороге под ноги </a:t>
            </a:r>
            <a:r>
              <a:rPr lang="ru-RU" dirty="0" err="1" smtClean="0">
                <a:solidFill>
                  <a:schemeClr val="bg1"/>
                </a:solidFill>
              </a:rPr>
              <a:t>осла</a:t>
            </a:r>
            <a:r>
              <a:rPr lang="ru-RU" dirty="0" smtClean="0">
                <a:solidFill>
                  <a:schemeClr val="bg1"/>
                </a:solidFill>
              </a:rPr>
              <a:t> и пели хвалебную песню: "Осанна (спасение) Сыну </a:t>
            </a:r>
            <a:r>
              <a:rPr lang="ru-RU" dirty="0" err="1" smtClean="0">
                <a:solidFill>
                  <a:schemeClr val="bg1"/>
                </a:solidFill>
              </a:rPr>
              <a:t>Давидову</a:t>
            </a:r>
            <a:r>
              <a:rPr lang="ru-RU" dirty="0" smtClean="0">
                <a:solidFill>
                  <a:schemeClr val="bg1"/>
                </a:solidFill>
              </a:rPr>
              <a:t>! Благословен грядущий во имя Господне!"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Праздник входа Господня в Иерусалим христианская церковь ввела в IV веке, а на Русь он пришел в X веке и стал называться Вербным Воскресеньем, так как верба здесь играла такую же роль, что и пальма, пальмовые ветви. Верба освящалась и освящается сейчас в церкви святой водой.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Приготовление вербных веток в городах было особым обрядом. Накануне Вербного воскресенья в старину россияне (от царя до простолюдина) отправлялись ломать вербу на берега близко протекающих рек. В Москве, например, в Китай-город и на берега Неглинки.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Вербное-Воскресенье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643307" y="1071546"/>
            <a:ext cx="5323882" cy="3871914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verbnoe2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4929188" cy="3479800"/>
          </a:xfrm>
        </p:spPr>
      </p:pic>
      <p:pic>
        <p:nvPicPr>
          <p:cNvPr id="9" name="Содержимое 8" descr="vesna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000500" y="3459163"/>
            <a:ext cx="5143500" cy="3398837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191</TotalTime>
  <Words>609</Words>
  <Application>Microsoft Office PowerPoint</Application>
  <PresentationFormat>Экран (4:3)</PresentationFormat>
  <Paragraphs>27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Franklin Gothic Book</vt:lpstr>
      <vt:lpstr>Arial</vt:lpstr>
      <vt:lpstr>Franklin Gothic Medium</vt:lpstr>
      <vt:lpstr>Wingdings 2</vt:lpstr>
      <vt:lpstr>Calibri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Православные праздники</dc:title>
  <dc:creator>homes</dc:creator>
  <cp:lastModifiedBy>User</cp:lastModifiedBy>
  <cp:revision>25</cp:revision>
  <dcterms:created xsi:type="dcterms:W3CDTF">2012-12-12T13:16:06Z</dcterms:created>
  <dcterms:modified xsi:type="dcterms:W3CDTF">2020-04-08T18:28:32Z</dcterms:modified>
</cp:coreProperties>
</file>