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57" r:id="rId3"/>
    <p:sldId id="278" r:id="rId4"/>
    <p:sldId id="262" r:id="rId5"/>
    <p:sldId id="280" r:id="rId6"/>
    <p:sldId id="286" r:id="rId7"/>
    <p:sldId id="271" r:id="rId8"/>
    <p:sldId id="289" r:id="rId9"/>
    <p:sldId id="27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C3539-1582-404C-BE04-3E2F41935B43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55BB8-062E-451F-B306-F345EF86C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3E9B6-30E8-4C0F-825F-3F0956CF96F2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CFD2F-4A1B-4A66-97DF-030AED1B2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8FEE4-FB06-4FF9-93BC-FB063DE691CC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79560-50FB-4E63-80F7-9DCE237BC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2DCC9-9CCF-49DE-84E8-7653FDDDD9AD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836DE-9B50-4092-82D5-13CFF8B3D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8B2EA-E3FD-496D-9FBB-1978D00B02ED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B071D-54F7-4FEC-99D2-E2E67CB24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A486E-3346-465E-BFD5-2BD9EA3EC3EA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874A3-BD37-4B7A-AEFE-A09368352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35A75-45A1-445B-91B5-7942BAE36216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D3444-4742-4450-B34C-04E21A5F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73158-1D9B-47E6-9751-FE51850B0506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9E593-F6F1-4997-BEA9-252FC976B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F8D7C-B30A-4D98-B0C4-D273419C4A82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60C65-BFA1-44AD-9A21-B4D562261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DCEE4-F491-447E-A0F5-6D04FD739D06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A487F-8E50-40D4-B9C5-DD8D175D2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B113-B77A-4673-B75B-EA95B17FD252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B8778-A07E-44BD-8A16-3720D43AB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8EFCFE-F474-401D-B5B4-C09492460FD0}" type="datetimeFigureOut">
              <a:rPr lang="en-US"/>
              <a:pPr>
                <a:defRPr/>
              </a:pPr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229E03-C63F-4118-8A52-44A13AFAA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Arial Black" pitchFamily="34" charset="0"/>
              </a:rPr>
              <a:t> Школьная парта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04800" y="1752600"/>
            <a:ext cx="4343400" cy="4724400"/>
          </a:xfrm>
        </p:spPr>
        <p:txBody>
          <a:bodyPr rtlCol="0">
            <a:normAutofit fontScale="77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Я на уроке в первый раз,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Теперь я ученица.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Вошла учительница в класс,-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Вставать или садиться?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Как надо парту открывать,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Не знала я сначала,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И я не знала, как вставать,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Чтоб парта не стучала.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Я на уроке в первый раз,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Теперь я ученица.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На парте правильно сижу,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Хотя мне не сидится. </a:t>
            </a:r>
          </a:p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b="1" dirty="0" smtClean="0">
                <a:solidFill>
                  <a:srgbClr val="00B050"/>
                </a:solidFill>
              </a:rPr>
              <a:t>Агния </a:t>
            </a:r>
            <a:r>
              <a:rPr lang="ru-RU" sz="2300" b="1" dirty="0" err="1" smtClean="0">
                <a:solidFill>
                  <a:srgbClr val="00B050"/>
                </a:solidFill>
              </a:rPr>
              <a:t>Барто</a:t>
            </a:r>
            <a:endParaRPr lang="ru-RU" sz="2300" b="1" dirty="0">
              <a:solidFill>
                <a:srgbClr val="00B050"/>
              </a:solidFill>
            </a:endParaRPr>
          </a:p>
        </p:txBody>
      </p:sp>
      <p:pic>
        <p:nvPicPr>
          <p:cNvPr id="48132" name="Picture 1" descr="C:\Documents and Settings\Администратор\Мои документы\Downloads\878_html_79a933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895600"/>
            <a:ext cx="3367088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rgbClr val="C00000"/>
                </a:solidFill>
              </a:rPr>
              <a:t>  </a:t>
            </a:r>
            <a:r>
              <a:rPr lang="ru-RU" b="1" smtClean="0">
                <a:solidFill>
                  <a:srgbClr val="C00000"/>
                </a:solidFill>
              </a:rPr>
              <a:t>Парта </a:t>
            </a:r>
            <a:r>
              <a:rPr lang="ru-RU" b="1" smtClean="0">
                <a:solidFill>
                  <a:srgbClr val="7030A0"/>
                </a:solidFill>
              </a:rPr>
              <a:t>– школьный стол откосом, со скамейкою. (Словарь В. И. Даля.)</a:t>
            </a:r>
          </a:p>
          <a:p>
            <a:pPr eaLnBrk="1" hangingPunct="1">
              <a:buFont typeface="Arial" charset="0"/>
              <a:buNone/>
            </a:pPr>
            <a:endParaRPr lang="ru-RU" b="1" smtClean="0">
              <a:solidFill>
                <a:srgbClr val="7030A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Парта</a:t>
            </a:r>
            <a:r>
              <a:rPr lang="ru-RU" b="1" smtClean="0">
                <a:solidFill>
                  <a:srgbClr val="7030A0"/>
                </a:solidFill>
              </a:rPr>
              <a:t> – школьный стол с наклонной (обычно поднимающейся  и служащей  крышкой ящика) верхней доской, соединенный в нижней части со скамьей. ( Словарь Д Ушакова)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8" descr="C:\Documents and Settings\Администратор\Мои документы\Downloads\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382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1" descr="C:\Documents and Settings\Администратор\Мои документы\Downloads\10691-1382691913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Правильное устройство школьной парты Эрисмана создает хорошие условия ученику для письма, чтения, рисования.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1. Конструкция парты позволяет школьнику сидеть за ней в наиболее удобной позе, не препятствующей нормальному развитию ребенка.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2. Парта не имеет острых углов, выступающих частей крепежных элементов, поэтому не причинит повреждений ребенку.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3. Парта имеет простую и в то же время прочную конструкцию, поэтому ребенку не сложно ею пользоваться, а взрослому – обслуживать.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Ученик за школьной партой не мешает своему соседу, он может вставать, отвечая урок, не выходя из-за парты.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Конструкция школьной парты такова, что позволяет формировать правильную осанку, так как парта создана под пропорции ребенка, за школьной партой поза с прямой осанкой наименее утомительна и способствует большей работоспособности школьника, удобна для письма и чтения.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 descr="C:\Documents and Settings\Администратор\Мои документы\Downloads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3400"/>
            <a:ext cx="8001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3" descr="C:\Documents and Settings\Администратор\Мои документы\Downloads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7721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 descr="C:\Documents and Settings\Администратор\Мои документы\Downloads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" y="461963"/>
            <a:ext cx="791527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 descr="C:\Documents and Settings\Администратор\Мои документы\Downloads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85800"/>
            <a:ext cx="7167563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204</Words>
  <PresentationFormat>Экран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Arial</vt:lpstr>
      <vt:lpstr>Arial Black</vt:lpstr>
      <vt:lpstr>Office Theme</vt:lpstr>
      <vt:lpstr> Школьная парта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38</cp:revision>
  <dcterms:modified xsi:type="dcterms:W3CDTF">2020-04-13T18:59:49Z</dcterms:modified>
</cp:coreProperties>
</file>