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8" r:id="rId2"/>
  </p:sldMasterIdLst>
  <p:sldIdLst>
    <p:sldId id="256" r:id="rId3"/>
    <p:sldId id="263" r:id="rId4"/>
    <p:sldId id="264" r:id="rId5"/>
    <p:sldId id="259" r:id="rId6"/>
    <p:sldId id="260" r:id="rId7"/>
    <p:sldId id="261" r:id="rId8"/>
    <p:sldId id="262" r:id="rId9"/>
    <p:sldId id="265" r:id="rId10"/>
    <p:sldId id="258" r:id="rId11"/>
    <p:sldId id="257" r:id="rId12"/>
    <p:sldId id="266" r:id="rId13"/>
    <p:sldId id="268" r:id="rId14"/>
    <p:sldId id="269" r:id="rId15"/>
    <p:sldId id="270" r:id="rId16"/>
    <p:sldId id="271" r:id="rId17"/>
    <p:sldId id="273" r:id="rId18"/>
    <p:sldId id="272" r:id="rId19"/>
    <p:sldId id="289" r:id="rId20"/>
    <p:sldId id="288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EB2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22" autoAdjust="0"/>
  </p:normalViewPr>
  <p:slideViewPr>
    <p:cSldViewPr>
      <p:cViewPr varScale="1">
        <p:scale>
          <a:sx n="66" d="100"/>
          <a:sy n="66" d="100"/>
        </p:scale>
        <p:origin x="-6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C9A40-0574-42DB-80EB-CACA80307C9C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FDAB0-CE67-4EF1-97CE-3555916D4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B700C-EC1A-4256-9CD3-96963CCF73E5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1087E-40D9-4E0E-AD62-F07F275274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53EC3-861C-482B-A81F-EFC470B52448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D656F-3A04-4A28-8A14-5CDB98C466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22875-3FAD-4258-818D-B335DB4F1443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DD94-59EA-4842-A531-572562EF3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A3BDD-8BCA-423F-B9CB-4ED2D30BD636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B1AD6-7208-43F6-AE21-2448031AF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B3FF3-9C56-412B-AFC6-6BBB9D48AA90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1BB8E-12CB-4561-ABFF-170502B519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6F700-F8FB-41C6-930B-4EFAFCCD6E86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1B2E5-FCCA-4FB6-8613-EB2F02E0E0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42984-891F-4056-8204-80415EB1B6A3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A20E4-681C-4E18-885A-5CE7FDB0C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4A6FD-6877-46E0-ACA5-BA69C5823F49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3E1A7-8556-4FEC-AFC6-847975286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74F24-7E9E-46A5-9EB0-38F5801B1732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3F8FC-7DC5-4853-865D-B00B96A311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6DB90-533F-454B-B8C0-8D362B4AEDC0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0CBC4-59E8-4056-8FA0-9B7F975F29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C84AA-65AC-4436-9A35-7961D4E37A30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40F55-0A19-45D6-A43C-1F457ACFB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782A9-1CBA-432D-BB84-ACBBA9384A44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10CCF-6EA1-4228-8E1B-CCEF756C4A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FAB15-FA9C-4819-A6A3-C3C97974CE27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82DE3-EAE5-43D7-BC14-D696D174AC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6A535-F22F-4311-BD36-1D40847EBCC7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3ADD5-A7AB-499F-9617-65A1C7CDF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C1B92-8155-4D89-B5F4-1C4CAB5C322E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8F14A-C5CD-4199-BA40-251A017A69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5F7D1-D1EE-42BE-96D6-81EEE2184C93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D6F66-5E98-4CD7-B4BA-C5F15CF6F5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58D6F-D2B3-4890-A433-8B94F0488AE7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CCC81-F445-49A9-BEFE-2488DF9945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DB2D5-F3A5-470A-9D82-6B594FC6A64F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93A63-E15D-43D7-9C7C-94C65C606C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76D62-5092-4CAF-8088-F2D602B5A8B0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3A746-32C9-4B35-A71C-BB25FBE959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4470C-B36F-4231-8920-2DFCC769F810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7F715-239E-4255-B9C5-50CD0C2A81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E8EED-D633-4E30-BB48-E2543B2A16DC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1EF48-082A-459B-9644-565D9142CC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54399A-CC77-4CF5-9321-521217719CF9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12C227-6883-4892-96DC-65348D6C67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9" r:id="rId2"/>
    <p:sldLayoutId id="2147483718" r:id="rId3"/>
    <p:sldLayoutId id="2147483717" r:id="rId4"/>
    <p:sldLayoutId id="2147483716" r:id="rId5"/>
    <p:sldLayoutId id="2147483715" r:id="rId6"/>
    <p:sldLayoutId id="2147483714" r:id="rId7"/>
    <p:sldLayoutId id="2147483713" r:id="rId8"/>
    <p:sldLayoutId id="2147483712" r:id="rId9"/>
    <p:sldLayoutId id="2147483711" r:id="rId10"/>
    <p:sldLayoutId id="214748371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31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1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E2460E-A0CA-47C1-8EFA-AC54EA8EC105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3C775D-7553-4783-AFA4-3E083F577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3321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29" r:id="rId2"/>
    <p:sldLayoutId id="2147483728" r:id="rId3"/>
    <p:sldLayoutId id="2147483727" r:id="rId4"/>
    <p:sldLayoutId id="2147483726" r:id="rId5"/>
    <p:sldLayoutId id="2147483725" r:id="rId6"/>
    <p:sldLayoutId id="2147483724" r:id="rId7"/>
    <p:sldLayoutId id="2147483723" r:id="rId8"/>
    <p:sldLayoutId id="2147483731" r:id="rId9"/>
    <p:sldLayoutId id="2147483722" r:id="rId10"/>
    <p:sldLayoutId id="214748372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KM\Desktop\&#1055;&#1072;&#1089;&#1093;&#1072;&#1083;&#1100;&#1085;&#1072;&#1103;%20&#1072;&#1090;&#1088;&#1080;&#1073;&#1091;&#1090;&#1080;&#1082;&#1072;\SDR_0058.WAV" TargetMode="Externa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greenhome.org.ua/wp-content/uploads/2008/08/easter3.jpg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hyperlink" Target="http://greenhome.org.ua/wp-content/uploads/2008/08/easter2.jpg" TargetMode="Externa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500042"/>
            <a:ext cx="8305800" cy="714380"/>
          </a:xfrm>
          <a:solidFill>
            <a:schemeClr val="accent2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Пасхальная атрибутика.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C:\Users\KM\Pictures\log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2000250"/>
            <a:ext cx="4953000" cy="409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428760"/>
          </a:xfrm>
          <a:solidFill>
            <a:schemeClr val="accent4">
              <a:lumMod val="20000"/>
              <a:lumOff val="80000"/>
            </a:schemeClr>
          </a:solidFill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1800" b="1" smtClean="0">
                <a:solidFill>
                  <a:srgbClr val="5A703A"/>
                </a:solidFill>
                <a:cs typeface="Times New Roman" pitchFamily="18" charset="0"/>
              </a:rPr>
              <a:t>Писанка... Крошечное произведение искусства народного и предмет старинного языческого культа, который сохранился, дошёл до наших дней каким-то неимоверным чудом, промыслом Божиим! </a:t>
            </a:r>
            <a:r>
              <a:rPr lang="ru-RU" sz="1800" smtClean="0">
                <a:solidFill>
                  <a:srgbClr val="FFFFFF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1800" smtClean="0">
                <a:solidFill>
                  <a:srgbClr val="FFFFFF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3600" b="1" i="1" smtClean="0">
                <a:solidFill>
                  <a:srgbClr val="75914A"/>
                </a:solidFill>
                <a:latin typeface="Garamond" pitchFamily="18" charset="0"/>
                <a:cs typeface="Times New Roman" pitchFamily="18" charset="0"/>
              </a:rPr>
              <a:t>Слобожанская писанка</a:t>
            </a:r>
            <a:endParaRPr lang="ru-RU" sz="3600" b="1" smtClean="0">
              <a:solidFill>
                <a:srgbClr val="FFFFFF"/>
              </a:solidFill>
            </a:endParaRPr>
          </a:p>
        </p:txBody>
      </p:sp>
      <p:pic>
        <p:nvPicPr>
          <p:cNvPr id="34820" name="Рисунок 3" descr="http://kharkov.vbelous.net/images/pysanka/egg-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643063"/>
            <a:ext cx="27146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Рисунок 4" descr="Харьковский исторический музей. Сумцовская коллекция. Слобожанская писан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0" y="1643063"/>
            <a:ext cx="1785938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Рисунок 5" descr="Харьковский исторический музей. Сумцовская коллекция. Слобожанская писан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643063"/>
            <a:ext cx="1785937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Рисунок 6" descr="Харьковский исторический музей. Сумцовская коллекция. Слобожанская писан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1643063"/>
            <a:ext cx="19288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Рисунок 7" descr="Харьковский исторический музей. Сумцовская коллекция. Слобожанская писанк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40425" y="4437063"/>
            <a:ext cx="19288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Рисунок 8" descr="Харьковский исторический музей. Сумцовская коллекция. Слобожанская писанк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38" y="2857500"/>
            <a:ext cx="185737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43438" y="3000375"/>
            <a:ext cx="1857375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7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15125" y="3000375"/>
            <a:ext cx="20716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8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57500" y="4429125"/>
            <a:ext cx="2000250" cy="13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27025" y="5842000"/>
          <a:ext cx="8531225" cy="708025"/>
        </p:xfrm>
        <a:graphic>
          <a:graphicData uri="http://schemas.openxmlformats.org/drawingml/2006/table">
            <a:tbl>
              <a:tblPr/>
              <a:tblGrid>
                <a:gridCol w="8531225"/>
              </a:tblGrid>
              <a:tr h="708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3252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Рассматривая орнаменты на писанках Слобожанщины , мы словно читаем письмена своих пращуров, которые обращены... может быть, именно к нам?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632523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11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 advTm="0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813" cy="9398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C00000"/>
                </a:solidFill>
              </a:rPr>
              <a:t>Одна из старинных открыток.</a:t>
            </a:r>
          </a:p>
        </p:txBody>
      </p:sp>
      <p:pic>
        <p:nvPicPr>
          <p:cNvPr id="35842" name="Picture 2" descr="C:\Users\KM\Downloads\ОТ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500188"/>
            <a:ext cx="8013700" cy="514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Пасхальные открытки.</a:t>
            </a:r>
          </a:p>
        </p:txBody>
      </p:sp>
      <p:pic>
        <p:nvPicPr>
          <p:cNvPr id="37890" name="Picture 3" descr="C:\Users\KM\Pictures\angel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213" y="1714500"/>
            <a:ext cx="354488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2" descr="C:\Users\KM\Pictures\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4143375"/>
            <a:ext cx="3435350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3" descr="C:\Users\KM\Pictures\00000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8" y="1579563"/>
            <a:ext cx="5010150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DR_0058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357688" y="3929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rgbClr val="C00000"/>
                </a:solidFill>
              </a:rPr>
              <a:t>Куличи и пасхальные открытки.</a:t>
            </a:r>
          </a:p>
        </p:txBody>
      </p:sp>
      <p:pic>
        <p:nvPicPr>
          <p:cNvPr id="38914" name="Picture 2" descr="C:\Users\KM\Pictures\Ф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13" y="4286250"/>
            <a:ext cx="3036887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 descr="C:\Users\KM\Pictures\Ф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4214813"/>
            <a:ext cx="1785937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4" descr="C:\Users\KM\Pictures\Ф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1428750"/>
            <a:ext cx="1857375" cy="248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 descr="C:\Users\KM\Pictures\thumbnai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63" y="1428750"/>
            <a:ext cx="1835150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6" descr="C:\Users\KM\Pictures\Ф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88" y="4357688"/>
            <a:ext cx="3810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2" descr="C:\Users\KM\Pictures\Ф0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25" y="1714500"/>
            <a:ext cx="2176463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4" descr="C:\Users\KM\Pictures\thumb_medium_pasxa20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43375" y="1500188"/>
            <a:ext cx="2428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cover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>
          <a:xfrm>
            <a:off x="214313" y="0"/>
            <a:ext cx="8715375" cy="1643063"/>
          </a:xfrm>
        </p:spPr>
        <p:txBody>
          <a:bodyPr/>
          <a:lstStyle/>
          <a:p>
            <a:pPr eaLnBrk="1" hangingPunct="1"/>
            <a:r>
              <a:rPr lang="ru-RU" sz="1800" b="1" smtClean="0"/>
              <a:t>Еще одним важным атрибутом праздника считается </a:t>
            </a:r>
            <a:r>
              <a:rPr lang="ru-RU" sz="2000" b="1" i="1" smtClean="0">
                <a:solidFill>
                  <a:srgbClr val="C00000"/>
                </a:solidFill>
              </a:rPr>
              <a:t>Пасхальное деревце,</a:t>
            </a:r>
            <a:r>
              <a:rPr lang="ru-RU" sz="2000" b="1" i="1" smtClean="0"/>
              <a:t> </a:t>
            </a:r>
            <a:r>
              <a:rPr lang="ru-RU" sz="1800" b="1" smtClean="0"/>
              <a:t>символизирующее Древо в Райском саду. Обязательно присутствие и какого-то животного. Классически это — барашек, библейское жертвенное животное. К тому же он считается символом богатства и благосостояния</a:t>
            </a:r>
          </a:p>
        </p:txBody>
      </p:sp>
      <p:pic>
        <p:nvPicPr>
          <p:cNvPr id="39938" name="Picture 3" descr="C:\Users\KM\Pictures\0_9528_968ff828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1643063"/>
            <a:ext cx="6707187" cy="503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cover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500063"/>
            <a:ext cx="8929687" cy="2357437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2200" b="1" dirty="0" smtClean="0">
                <a:solidFill>
                  <a:srgbClr val="000000"/>
                </a:solidFill>
                <a:ea typeface="Times New Roman"/>
                <a:cs typeface="Arial" pitchFamily="34" charset="0"/>
              </a:rPr>
              <a:t>                           Христос Воскрес! Пасхальный декор дома. </a:t>
            </a:r>
            <a:r>
              <a:rPr lang="ru-RU" sz="1600" b="1" dirty="0" smtClean="0">
                <a:ea typeface="Calibri"/>
                <a:cs typeface="Arial" pitchFamily="34" charset="0"/>
              </a:rPr>
              <a:t/>
            </a:r>
            <a:br>
              <a:rPr lang="ru-RU" sz="1600" b="1" dirty="0" smtClean="0">
                <a:ea typeface="Calibri"/>
                <a:cs typeface="Arial" pitchFamily="34" charset="0"/>
              </a:rPr>
            </a:br>
            <a:r>
              <a:rPr lang="ru-RU" sz="1600" b="1" dirty="0" smtClean="0">
                <a:ea typeface="Calibri"/>
                <a:cs typeface="Arial" pitchFamily="34" charset="0"/>
              </a:rPr>
              <a:t>    </a:t>
            </a:r>
            <a:r>
              <a:rPr lang="ru-RU" sz="1600" b="1" dirty="0" smtClean="0">
                <a:solidFill>
                  <a:srgbClr val="000000"/>
                </a:solidFill>
                <a:ea typeface="Calibri"/>
                <a:cs typeface="Arial" pitchFamily="34" charset="0"/>
              </a:rPr>
              <a:t>Чтобы нарядить дом по праздничному нужно использовать всего лишь 3 основных компонента: сезонные цветы, традиционные яйца и фантазию!</a:t>
            </a:r>
            <a:r>
              <a:rPr lang="ru-RU" sz="1600" b="1" dirty="0" smtClean="0">
                <a:ea typeface="Calibri"/>
                <a:cs typeface="Arial" pitchFamily="34" charset="0"/>
              </a:rPr>
              <a:t/>
            </a:r>
            <a:br>
              <a:rPr lang="ru-RU" sz="1600" b="1" dirty="0" smtClean="0">
                <a:ea typeface="Calibri"/>
                <a:cs typeface="Arial" pitchFamily="34" charset="0"/>
              </a:rPr>
            </a:br>
            <a:r>
              <a:rPr lang="ru-RU" sz="1600" b="1" dirty="0" smtClean="0">
                <a:ea typeface="Calibri"/>
                <a:cs typeface="Arial" pitchFamily="34" charset="0"/>
              </a:rPr>
              <a:t>    </a:t>
            </a:r>
            <a:r>
              <a:rPr lang="ru-RU" sz="1600" b="1" dirty="0" smtClean="0">
                <a:solidFill>
                  <a:srgbClr val="000000"/>
                </a:solidFill>
                <a:ea typeface="Times New Roman"/>
                <a:cs typeface="Arial" pitchFamily="34" charset="0"/>
              </a:rPr>
              <a:t>Сплетенный веночек из </a:t>
            </a:r>
            <a:r>
              <a:rPr lang="ru-RU" sz="1600" b="1" dirty="0" err="1" smtClean="0">
                <a:solidFill>
                  <a:srgbClr val="000000"/>
                </a:solidFill>
                <a:ea typeface="Times New Roman"/>
                <a:cs typeface="Arial" pitchFamily="34" charset="0"/>
              </a:rPr>
              <a:t>веточек-имитация</a:t>
            </a:r>
            <a:r>
              <a:rPr lang="ru-RU" sz="1600" b="1" dirty="0" smtClean="0">
                <a:solidFill>
                  <a:srgbClr val="000000"/>
                </a:solidFill>
                <a:ea typeface="Times New Roman"/>
                <a:cs typeface="Arial" pitchFamily="34" charset="0"/>
              </a:rPr>
              <a:t> гнезда и эффектное украшение для праздничного стола!</a:t>
            </a:r>
            <a:r>
              <a:rPr lang="ru-RU" sz="1600" b="1" dirty="0" smtClean="0">
                <a:solidFill>
                  <a:srgbClr val="000000"/>
                </a:solidFill>
                <a:ea typeface="Calibri"/>
                <a:cs typeface="Arial" pitchFamily="34" charset="0"/>
              </a:rPr>
              <a:t>  Если повезет и распустится вишня или </a:t>
            </a:r>
            <a:r>
              <a:rPr lang="ru-RU" sz="1600" b="1" dirty="0" err="1" smtClean="0">
                <a:solidFill>
                  <a:srgbClr val="000000"/>
                </a:solidFill>
                <a:ea typeface="Calibri"/>
                <a:cs typeface="Arial" pitchFamily="34" charset="0"/>
              </a:rPr>
              <a:t>абрикос-можно</a:t>
            </a:r>
            <a:r>
              <a:rPr lang="ru-RU" sz="1600" b="1" dirty="0" smtClean="0">
                <a:solidFill>
                  <a:srgbClr val="000000"/>
                </a:solidFill>
                <a:ea typeface="Calibri"/>
                <a:cs typeface="Arial" pitchFamily="34" charset="0"/>
              </a:rPr>
              <a:t> сделать веселящее глаз пасхальное деревце, нарядив его забавными искусственными цветами и небольшими сладкими </a:t>
            </a:r>
            <a:r>
              <a:rPr lang="ru-RU" sz="1600" b="1" dirty="0" err="1" smtClean="0">
                <a:solidFill>
                  <a:srgbClr val="000000"/>
                </a:solidFill>
                <a:ea typeface="Calibri"/>
                <a:cs typeface="Arial" pitchFamily="34" charset="0"/>
              </a:rPr>
              <a:t>яйцами-малыши</a:t>
            </a:r>
            <a:r>
              <a:rPr lang="ru-RU" sz="1600" b="1" dirty="0" smtClean="0">
                <a:solidFill>
                  <a:srgbClr val="000000"/>
                </a:solidFill>
                <a:ea typeface="Calibri"/>
                <a:cs typeface="Arial" pitchFamily="34" charset="0"/>
              </a:rPr>
              <a:t> будут в   восторге!</a:t>
            </a:r>
            <a:r>
              <a:rPr lang="ru-RU" sz="1600" b="1" dirty="0" smtClean="0">
                <a:solidFill>
                  <a:srgbClr val="000000"/>
                </a:solidFill>
                <a:ea typeface="Times New Roman"/>
                <a:cs typeface="Arial" pitchFamily="34" charset="0"/>
              </a:rPr>
              <a:t> </a:t>
            </a:r>
            <a:br>
              <a:rPr lang="ru-RU" sz="1600" b="1" dirty="0" smtClean="0">
                <a:solidFill>
                  <a:srgbClr val="000000"/>
                </a:solidFill>
                <a:ea typeface="Times New Roman"/>
                <a:cs typeface="Arial" pitchFamily="34" charset="0"/>
              </a:rPr>
            </a:br>
            <a:r>
              <a:rPr lang="ru-RU" sz="1600" b="1" dirty="0" smtClean="0">
                <a:solidFill>
                  <a:srgbClr val="000000"/>
                </a:solidFill>
                <a:ea typeface="Times New Roman"/>
                <a:cs typeface="Arial" pitchFamily="34" charset="0"/>
              </a:rPr>
              <a:t>     Еще один из распространенных весенних </a:t>
            </a:r>
            <a:r>
              <a:rPr lang="ru-RU" sz="1600" b="1" dirty="0" err="1" smtClean="0">
                <a:solidFill>
                  <a:srgbClr val="000000"/>
                </a:solidFill>
                <a:ea typeface="Times New Roman"/>
                <a:cs typeface="Arial" pitchFamily="34" charset="0"/>
              </a:rPr>
              <a:t>цветов-нарцисс</a:t>
            </a:r>
            <a:r>
              <a:rPr lang="ru-RU" sz="1600" b="1" dirty="0" smtClean="0">
                <a:solidFill>
                  <a:srgbClr val="000000"/>
                </a:solidFill>
                <a:ea typeface="Times New Roman"/>
                <a:cs typeface="Arial" pitchFamily="34" charset="0"/>
              </a:rPr>
              <a:t>, как символ солнышка и тепла. Обвяжите букет срезанных нарциссов веточками цветущей вербы и  подберите в тон посуду (кружку, например)-беспроигрышный вариант!</a:t>
            </a:r>
            <a:br>
              <a:rPr lang="ru-RU" sz="1600" b="1" dirty="0" smtClean="0">
                <a:solidFill>
                  <a:srgbClr val="000000"/>
                </a:solidFill>
                <a:ea typeface="Times New Roman"/>
                <a:cs typeface="Arial" pitchFamily="34" charset="0"/>
              </a:rPr>
            </a:br>
            <a:r>
              <a:rPr lang="ru-RU" sz="1600" b="1" dirty="0" smtClean="0">
                <a:solidFill>
                  <a:srgbClr val="000000"/>
                </a:solidFill>
                <a:ea typeface="Calibri"/>
                <a:cs typeface="Arial" pitchFamily="34" charset="0"/>
              </a:rPr>
              <a:t/>
            </a:r>
            <a:br>
              <a:rPr lang="ru-RU" sz="1600" b="1" dirty="0" smtClean="0">
                <a:solidFill>
                  <a:srgbClr val="000000"/>
                </a:solidFill>
                <a:ea typeface="Calibri"/>
                <a:cs typeface="Arial" pitchFamily="34" charset="0"/>
              </a:rPr>
            </a:br>
            <a:r>
              <a:rPr lang="ru-RU" sz="1400" dirty="0" smtClean="0">
                <a:solidFill>
                  <a:srgbClr val="000000"/>
                </a:solidFill>
                <a:latin typeface="Tahoma"/>
                <a:ea typeface="Times New Roman"/>
              </a:rPr>
              <a:t/>
            </a:r>
            <a:br>
              <a:rPr lang="ru-RU" sz="1400" dirty="0" smtClean="0">
                <a:solidFill>
                  <a:srgbClr val="000000"/>
                </a:solidFill>
                <a:latin typeface="Tahoma"/>
                <a:ea typeface="Times New Roman"/>
              </a:rPr>
            </a:br>
            <a:endParaRPr lang="ru-RU" sz="1400" dirty="0"/>
          </a:p>
        </p:txBody>
      </p:sp>
      <p:pic>
        <p:nvPicPr>
          <p:cNvPr id="40962" name="Picture 2" descr="C:\Users\KM\Pictures\egg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786063"/>
            <a:ext cx="2503487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Рисунок 3" descr="http://greenhome.org.ua/wp-content/uploads/2008/08/easter3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2857500"/>
            <a:ext cx="271462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Рисунок 4" descr="http://greenhome.org.ua/wp-content/uploads/2008/08/easter2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88" y="2928938"/>
            <a:ext cx="2862262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cover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50"/>
          </a:xfrm>
        </p:spPr>
        <p:txBody>
          <a:bodyPr/>
          <a:lstStyle/>
          <a:p>
            <a:pPr eaLnBrk="1" hangingPunct="1">
              <a:lnSpc>
                <a:spcPct val="115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1800" b="1" smtClean="0">
                <a:solidFill>
                  <a:srgbClr val="000000"/>
                </a:solidFill>
                <a:cs typeface="Times New Roman" pitchFamily="18" charset="0"/>
              </a:rPr>
              <a:t>История пасхального кулича.</a:t>
            </a:r>
            <a:r>
              <a:rPr lang="ru-RU" sz="180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1800" smtClean="0">
                <a:ea typeface="Calibri" pitchFamily="34" charset="0"/>
                <a:cs typeface="Times New Roman" pitchFamily="18" charset="0"/>
              </a:rPr>
              <a:t/>
            </a:r>
            <a:br>
              <a:rPr lang="ru-RU" sz="1800" smtClean="0">
                <a:ea typeface="Calibri" pitchFamily="34" charset="0"/>
                <a:cs typeface="Times New Roman" pitchFamily="18" charset="0"/>
              </a:rPr>
            </a:br>
            <a:r>
              <a:rPr lang="ru-RU" sz="1800" smtClean="0">
                <a:solidFill>
                  <a:srgbClr val="000000"/>
                </a:solidFill>
                <a:cs typeface="Times New Roman" pitchFamily="18" charset="0"/>
              </a:rPr>
              <a:t>Кулич занимает важное место в пасхальном ритуале. Он символизирует память о том, что Иисус Христос после Воскресения вкушал пищу вместе с апостолами. Причем апостолы во время трапезы не садились среднее место за столом, а ставили перед ним часть хлеба. </a:t>
            </a:r>
            <a:r>
              <a:rPr lang="ru-RU" sz="1800" smtClean="0"/>
              <a:t/>
            </a:r>
            <a:br>
              <a:rPr lang="ru-RU" sz="1800" smtClean="0"/>
            </a:br>
            <a:endParaRPr lang="ru-RU" sz="1800" smtClean="0"/>
          </a:p>
        </p:txBody>
      </p:sp>
      <p:pic>
        <p:nvPicPr>
          <p:cNvPr id="41986" name="Рисунок 2" descr="http://www.millionmenu.spb.ru/IMG/im165_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143125"/>
            <a:ext cx="8358188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cover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Пасхальный стол</a:t>
            </a:r>
            <a:r>
              <a:rPr lang="ru-RU" sz="4000" smtClean="0">
                <a:ea typeface="Calibri" pitchFamily="34" charset="0"/>
                <a:cs typeface="Times New Roman" pitchFamily="18" charset="0"/>
              </a:rPr>
              <a:t/>
            </a:r>
            <a:br>
              <a:rPr lang="ru-RU" sz="4000" smtClean="0">
                <a:ea typeface="Calibri" pitchFamily="34" charset="0"/>
                <a:cs typeface="Times New Roman" pitchFamily="18" charset="0"/>
              </a:rPr>
            </a:br>
            <a:r>
              <a:rPr lang="ru-RU" sz="18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давние времена зажиточные хозяева на пасху подавали 48 различных блюд, по числу дней истекшего поста. Сдобные куличи и творожные пасхи всегда украшали самодельными цветами, символизировавшими пробуждение природы и расцвет духовности. </a:t>
            </a:r>
            <a:endParaRPr lang="ru-RU" sz="1800" b="1" smtClean="0"/>
          </a:p>
        </p:txBody>
      </p:sp>
      <p:pic>
        <p:nvPicPr>
          <p:cNvPr id="43010" name="Picture 2" descr="C:\Users\KM\Pictures\paskha_st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571625"/>
            <a:ext cx="8761412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spli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2" descr="C:\Users\KM\Desktop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96850"/>
            <a:ext cx="8224837" cy="589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2" descr="C:\Users\KM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8548688" cy="633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8000">
              <a:srgbClr val="FFFF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88"/>
          </a:xfrm>
        </p:spPr>
        <p:txBody>
          <a:bodyPr/>
          <a:lstStyle/>
          <a:p>
            <a:pPr eaLnBrk="1" hangingPunct="1"/>
            <a:r>
              <a:rPr lang="ru-RU" sz="1800" b="1" smtClean="0">
                <a:solidFill>
                  <a:srgbClr val="C00000"/>
                </a:solidFill>
                <a:latin typeface="Tahoma" pitchFamily="34" charset="0"/>
                <a:cs typeface="Times New Roman" pitchFamily="18" charset="0"/>
              </a:rPr>
              <a:t>Какими бывают пасхальные яйца? Писанки, крапанки, крашенки...</a:t>
            </a:r>
            <a:r>
              <a:rPr lang="ru-RU" sz="1800" smtClean="0">
                <a:ea typeface="Calibri" pitchFamily="34" charset="0"/>
                <a:cs typeface="Times New Roman" pitchFamily="18" charset="0"/>
              </a:rPr>
              <a:t/>
            </a:r>
            <a:br>
              <a:rPr lang="ru-RU" sz="1800" smtClean="0">
                <a:ea typeface="Calibri" pitchFamily="34" charset="0"/>
                <a:cs typeface="Times New Roman" pitchFamily="18" charset="0"/>
              </a:rPr>
            </a:br>
            <a:endParaRPr lang="ru-RU" sz="1800" smtClean="0"/>
          </a:p>
        </p:txBody>
      </p:sp>
      <p:sp>
        <p:nvSpPr>
          <p:cNvPr id="26627" name="Прямоугольник 3"/>
          <p:cNvSpPr>
            <a:spLocks noChangeArrowheads="1"/>
          </p:cNvSpPr>
          <p:nvPr/>
        </p:nvSpPr>
        <p:spPr bwMode="auto">
          <a:xfrm>
            <a:off x="214313" y="0"/>
            <a:ext cx="8715375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b="1">
              <a:solidFill>
                <a:srgbClr val="505050"/>
              </a:solidFill>
              <a:latin typeface="Tahoma" pitchFamily="34" charset="0"/>
              <a:cs typeface="Times New Roman" pitchFamily="18" charset="0"/>
            </a:endParaRPr>
          </a:p>
          <a:p>
            <a:endParaRPr lang="ru-RU" sz="1400" b="1">
              <a:solidFill>
                <a:srgbClr val="505050"/>
              </a:solidFill>
              <a:latin typeface="Tahoma" pitchFamily="34" charset="0"/>
              <a:cs typeface="Times New Roman" pitchFamily="18" charset="0"/>
            </a:endParaRPr>
          </a:p>
          <a:p>
            <a:endParaRPr lang="ru-RU" sz="1400" b="1">
              <a:solidFill>
                <a:srgbClr val="505050"/>
              </a:solidFill>
              <a:latin typeface="Tahoma" pitchFamily="34" charset="0"/>
              <a:cs typeface="Times New Roman" pitchFamily="18" charset="0"/>
            </a:endParaRPr>
          </a:p>
          <a:p>
            <a:r>
              <a:rPr lang="ru-RU" sz="1400" b="1">
                <a:solidFill>
                  <a:srgbClr val="505050"/>
                </a:solidFill>
                <a:latin typeface="Tahoma" pitchFamily="34" charset="0"/>
                <a:cs typeface="Times New Roman" pitchFamily="18" charset="0"/>
              </a:rPr>
              <a:t>      На Пасху принято красить яйца разными красками, но среди разноцветных яиц центральное место принадлежит ярким красным яйцам. Почему? История сохранила нам такое предание. После воскресения Иисуса Христа ученики его и последователи разошлись по разным странам, повсюду возвещая радостную весть о том, что больше не надо бояться смерти. Ее победил Христос, Спаситель мира. Он воскрес Сам и воскресит каждого, кто поверит Ему и будет любить людей также, как любил Он. </a:t>
            </a:r>
            <a:br>
              <a:rPr lang="ru-RU" sz="1400" b="1">
                <a:solidFill>
                  <a:srgbClr val="505050"/>
                </a:solidFill>
                <a:latin typeface="Tahoma" pitchFamily="34" charset="0"/>
                <a:cs typeface="Times New Roman" pitchFamily="18" charset="0"/>
              </a:rPr>
            </a:br>
            <a:endParaRPr lang="ru-RU" sz="1400" b="1">
              <a:latin typeface="Calibri" pitchFamily="34" charset="0"/>
            </a:endParaRPr>
          </a:p>
        </p:txBody>
      </p:sp>
      <p:pic>
        <p:nvPicPr>
          <p:cNvPr id="26628" name="Рисунок 4" descr="http://www.materinstvo.ru/skins/default/public/images/articles/s1865_1208530540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2214563"/>
            <a:ext cx="5072063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8786813" cy="4071937"/>
          </a:xfrm>
        </p:spPr>
        <p:txBody>
          <a:bodyPr/>
          <a:lstStyle/>
          <a:p>
            <a:pPr algn="l" eaLnBrk="1" hangingPunct="1"/>
            <a:r>
              <a:rPr lang="ru-RU" sz="1600" b="1" smtClean="0">
                <a:solidFill>
                  <a:srgbClr val="C00000"/>
                </a:solidFill>
                <a:latin typeface="Tahoma" pitchFamily="34" charset="0"/>
                <a:cs typeface="Times New Roman" pitchFamily="18" charset="0"/>
              </a:rPr>
              <a:t>     Мария Магдалина </a:t>
            </a:r>
            <a:r>
              <a:rPr lang="ru-RU" sz="1600" b="1" smtClean="0">
                <a:solidFill>
                  <a:srgbClr val="505050"/>
                </a:solidFill>
                <a:latin typeface="Tahoma" pitchFamily="34" charset="0"/>
                <a:cs typeface="Times New Roman" pitchFamily="18" charset="0"/>
              </a:rPr>
              <a:t>дерзнула прийти с этой вестью к самому римскому императору Тиберию. Так как к императору не принято было приходить без подарков, а Мария ничего не имела, она пришла с простым куриным яйцом. Конечно, выбрала она яйцо со смыслом. Яйцо всегда было символом жизни: в крепкой скорлупе находится скрытая от глаз жизнь, которая в свой час вырвется из известкового плена в виде маленького желтого цыпленочка. </a:t>
            </a:r>
            <a:br>
              <a:rPr lang="ru-RU" sz="1600" b="1" smtClean="0">
                <a:solidFill>
                  <a:srgbClr val="505050"/>
                </a:solidFill>
                <a:latin typeface="Tahoma" pitchFamily="34" charset="0"/>
                <a:cs typeface="Times New Roman" pitchFamily="18" charset="0"/>
              </a:rPr>
            </a:br>
            <a:r>
              <a:rPr lang="ru-RU" sz="1600" b="1" smtClean="0">
                <a:solidFill>
                  <a:srgbClr val="505050"/>
                </a:solidFill>
                <a:latin typeface="Tahoma" pitchFamily="34" charset="0"/>
                <a:cs typeface="Times New Roman" pitchFamily="18" charset="0"/>
              </a:rPr>
              <a:t>     Но когда Мария стала говорить Тиберию о том, что Иисус Христос также вырвался из смертельных оков и воскрес, император только рассмеялся: «Это также невозможно, как твоему белому яйцу превратиться в красное». И не успел Тиберий закончить фразу, как яйцо в руках Марии Магдалине стало совершенно красным. </a:t>
            </a:r>
            <a:br>
              <a:rPr lang="ru-RU" sz="1600" b="1" smtClean="0">
                <a:solidFill>
                  <a:srgbClr val="505050"/>
                </a:solidFill>
                <a:latin typeface="Tahoma" pitchFamily="34" charset="0"/>
                <a:cs typeface="Times New Roman" pitchFamily="18" charset="0"/>
              </a:rPr>
            </a:br>
            <a:r>
              <a:rPr lang="ru-RU" sz="1600" b="1" smtClean="0">
                <a:solidFill>
                  <a:srgbClr val="505050"/>
                </a:solidFill>
                <a:latin typeface="Tahoma" pitchFamily="34" charset="0"/>
                <a:cs typeface="Times New Roman" pitchFamily="18" charset="0"/>
              </a:rPr>
              <a:t>    С тех пор в память об этом событии, символизирующем нашу веру в Воскресшего Господа, мы и красим яйца.</a:t>
            </a:r>
            <a:r>
              <a:rPr lang="ru-RU" sz="1600" smtClean="0">
                <a:solidFill>
                  <a:srgbClr val="505050"/>
                </a:solidFill>
                <a:latin typeface="Tahoma" pitchFamily="34" charset="0"/>
                <a:cs typeface="Times New Roman" pitchFamily="18" charset="0"/>
              </a:rPr>
              <a:t/>
            </a:r>
            <a:br>
              <a:rPr lang="ru-RU" sz="1600" smtClean="0">
                <a:solidFill>
                  <a:srgbClr val="505050"/>
                </a:solidFill>
                <a:latin typeface="Tahoma" pitchFamily="34" charset="0"/>
                <a:cs typeface="Times New Roman" pitchFamily="18" charset="0"/>
              </a:rPr>
            </a:br>
            <a:r>
              <a:rPr lang="ru-RU" sz="1600" smtClean="0">
                <a:solidFill>
                  <a:srgbClr val="505050"/>
                </a:solidFill>
                <a:latin typeface="Tahoma" pitchFamily="34" charset="0"/>
                <a:cs typeface="Times New Roman" pitchFamily="18" charset="0"/>
              </a:rPr>
              <a:t/>
            </a:r>
            <a:br>
              <a:rPr lang="ru-RU" sz="1600" smtClean="0">
                <a:solidFill>
                  <a:srgbClr val="505050"/>
                </a:solidFill>
                <a:latin typeface="Tahoma" pitchFamily="34" charset="0"/>
                <a:cs typeface="Times New Roman" pitchFamily="18" charset="0"/>
              </a:rPr>
            </a:br>
            <a:r>
              <a:rPr lang="ru-RU" sz="1600" smtClean="0">
                <a:solidFill>
                  <a:srgbClr val="505050"/>
                </a:solidFill>
                <a:latin typeface="Tahoma" pitchFamily="34" charset="0"/>
                <a:cs typeface="Times New Roman" pitchFamily="18" charset="0"/>
              </a:rPr>
              <a:t/>
            </a:r>
            <a:br>
              <a:rPr lang="ru-RU" sz="1600" smtClean="0">
                <a:solidFill>
                  <a:srgbClr val="505050"/>
                </a:solidFill>
                <a:latin typeface="Tahoma" pitchFamily="34" charset="0"/>
                <a:cs typeface="Times New Roman" pitchFamily="18" charset="0"/>
              </a:rPr>
            </a:br>
            <a:r>
              <a:rPr lang="ru-RU" sz="1600" smtClean="0">
                <a:solidFill>
                  <a:srgbClr val="505050"/>
                </a:solidFill>
                <a:latin typeface="Tahoma" pitchFamily="34" charset="0"/>
                <a:cs typeface="Times New Roman" pitchFamily="18" charset="0"/>
              </a:rPr>
              <a:t/>
            </a:r>
            <a:br>
              <a:rPr lang="ru-RU" sz="1600" smtClean="0">
                <a:solidFill>
                  <a:srgbClr val="505050"/>
                </a:solidFill>
                <a:latin typeface="Tahoma" pitchFamily="34" charset="0"/>
                <a:cs typeface="Times New Roman" pitchFamily="18" charset="0"/>
              </a:rPr>
            </a:br>
            <a:r>
              <a:rPr lang="ru-RU" sz="1600" smtClean="0"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smtClean="0">
                <a:ea typeface="Calibri" pitchFamily="34" charset="0"/>
                <a:cs typeface="Times New Roman" pitchFamily="18" charset="0"/>
              </a:rPr>
            </a:br>
            <a:endParaRPr lang="ru-RU" sz="1600" smtClean="0"/>
          </a:p>
        </p:txBody>
      </p:sp>
      <p:pic>
        <p:nvPicPr>
          <p:cNvPr id="27650" name="Picture 2" descr="C:\Users\KM\Pictures\Яйц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3643313"/>
            <a:ext cx="2214562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C:\Users\KM\Pictures\114-27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63" y="3571875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C:\Users\KM\Pictures\P219054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50" y="3429000"/>
            <a:ext cx="3916363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214290"/>
            <a:ext cx="8786874" cy="164307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2500" b="1" i="1" smtClean="0">
                <a:solidFill>
                  <a:srgbClr val="525252"/>
                </a:solidFill>
                <a:latin typeface="Tahoma" pitchFamily="34" charset="0"/>
                <a:cs typeface="Times New Roman" pitchFamily="18" charset="0"/>
              </a:rPr>
              <a:t/>
            </a:r>
            <a:br>
              <a:rPr lang="ru-RU" sz="2500" b="1" i="1" smtClean="0">
                <a:solidFill>
                  <a:srgbClr val="525252"/>
                </a:solidFill>
                <a:latin typeface="Tahoma" pitchFamily="34" charset="0"/>
                <a:cs typeface="Times New Roman" pitchFamily="18" charset="0"/>
              </a:rPr>
            </a:br>
            <a:r>
              <a:rPr lang="ru-RU" sz="2500" b="1" i="1" smtClean="0">
                <a:solidFill>
                  <a:srgbClr val="525252"/>
                </a:solidFill>
                <a:latin typeface="Tahoma" pitchFamily="34" charset="0"/>
                <a:cs typeface="Times New Roman" pitchFamily="18" charset="0"/>
              </a:rPr>
              <a:t>Крашенки   —   от слова красить. </a:t>
            </a:r>
            <a:r>
              <a:rPr lang="ru-RU" sz="1800" b="1" i="1" smtClean="0">
                <a:solidFill>
                  <a:srgbClr val="525252"/>
                </a:solidFill>
                <a:latin typeface="Tahoma" pitchFamily="34" charset="0"/>
                <a:cs typeface="Times New Roman" pitchFamily="18" charset="0"/>
              </a:rPr>
              <a:t>Красить яйца можно по-разному. Раньше яйца красили по-особому: обматывали их сухими листьями дуба, березы, крапивы, перевязывали нитками и варили. Получались красивые «мраморные» яйца.</a:t>
            </a:r>
            <a:r>
              <a:rPr lang="ru-RU" sz="25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5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5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5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</a:br>
            <a:endParaRPr lang="ru-RU" sz="2500" smtClean="0">
              <a:solidFill>
                <a:srgbClr val="000000"/>
              </a:solidFill>
            </a:endParaRPr>
          </a:p>
        </p:txBody>
      </p:sp>
      <p:pic>
        <p:nvPicPr>
          <p:cNvPr id="28676" name="Рисунок 3" descr="пасхальные яй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2428875"/>
            <a:ext cx="514350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cover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250030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1600" b="1" i="1" smtClean="0">
                <a:solidFill>
                  <a:srgbClr val="525252"/>
                </a:solidFill>
                <a:latin typeface="Tahoma" pitchFamily="34" charset="0"/>
                <a:cs typeface="Times New Roman" pitchFamily="18" charset="0"/>
              </a:rPr>
              <a:t/>
            </a:r>
            <a:br>
              <a:rPr lang="ru-RU" sz="1600" b="1" i="1" smtClean="0">
                <a:solidFill>
                  <a:srgbClr val="525252"/>
                </a:solidFill>
                <a:latin typeface="Tahoma" pitchFamily="34" charset="0"/>
                <a:cs typeface="Times New Roman" pitchFamily="18" charset="0"/>
              </a:rPr>
            </a:br>
            <a:r>
              <a:rPr lang="ru-RU" sz="1600" b="1" i="1" smtClean="0">
                <a:solidFill>
                  <a:srgbClr val="525252"/>
                </a:solidFill>
                <a:latin typeface="Tahoma" pitchFamily="34" charset="0"/>
                <a:cs typeface="Times New Roman" pitchFamily="18" charset="0"/>
              </a:rPr>
              <a:t/>
            </a:r>
            <a:br>
              <a:rPr lang="ru-RU" sz="1600" b="1" i="1" smtClean="0">
                <a:solidFill>
                  <a:srgbClr val="525252"/>
                </a:solidFill>
                <a:latin typeface="Tahoma" pitchFamily="34" charset="0"/>
                <a:cs typeface="Times New Roman" pitchFamily="18" charset="0"/>
              </a:rPr>
            </a:br>
            <a:r>
              <a:rPr lang="ru-RU" sz="2400" b="1" i="1" smtClean="0">
                <a:solidFill>
                  <a:srgbClr val="C00000"/>
                </a:solidFill>
                <a:latin typeface="Tahoma" pitchFamily="34" charset="0"/>
                <a:cs typeface="Times New Roman" pitchFamily="18" charset="0"/>
              </a:rPr>
              <a:t>Драпанки</a:t>
            </a:r>
            <a:r>
              <a:rPr lang="ru-RU" sz="2400" i="1" smtClean="0">
                <a:solidFill>
                  <a:srgbClr val="C00000"/>
                </a:solidFill>
                <a:latin typeface="Tahoma" pitchFamily="34" charset="0"/>
                <a:cs typeface="Times New Roman" pitchFamily="18" charset="0"/>
              </a:rPr>
              <a:t>.</a:t>
            </a:r>
            <a:r>
              <a:rPr lang="ru-RU" sz="1600" i="1" smtClean="0">
                <a:solidFill>
                  <a:srgbClr val="525252"/>
                </a:solidFill>
                <a:latin typeface="Tahoma" pitchFamily="34" charset="0"/>
                <a:cs typeface="Times New Roman" pitchFamily="18" charset="0"/>
              </a:rPr>
              <a:t/>
            </a:r>
            <a:br>
              <a:rPr lang="ru-RU" sz="1600" i="1" smtClean="0">
                <a:solidFill>
                  <a:srgbClr val="525252"/>
                </a:solidFill>
                <a:latin typeface="Tahoma" pitchFamily="34" charset="0"/>
                <a:cs typeface="Times New Roman" pitchFamily="18" charset="0"/>
              </a:rPr>
            </a:br>
            <a:r>
              <a:rPr lang="ru-RU" sz="1600" b="1" i="1" smtClean="0">
                <a:solidFill>
                  <a:srgbClr val="525252"/>
                </a:solidFill>
                <a:latin typeface="Tahoma" pitchFamily="34" charset="0"/>
                <a:cs typeface="Times New Roman" pitchFamily="18" charset="0"/>
              </a:rPr>
              <a:t>Для драпанки лучше брать яйца коричневого оттенка. Скорлупа таких яиц прочнее, чем белых. Сначала яйца варят, затем красят в какой-нибудь цвет потемнее, потом сушат. Узор наносят на скорлупу острым предметом - ножом, шилом, ножницами, толстой иглой. Но прежде, чем выцарапать узор, его необходимо нанести на яйцо карандашом. Во время работы яйцо держат в левой руке, а острый предмет — в правой. Ажурный рисунок на драпанке хорошо смотрится на коричневой или другой темной краске.</a:t>
            </a:r>
            <a:r>
              <a:rPr lang="ru-RU" sz="16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16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16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</a:br>
            <a:endParaRPr lang="ru-RU" sz="1600" smtClean="0">
              <a:solidFill>
                <a:srgbClr val="000000"/>
              </a:solidFill>
            </a:endParaRPr>
          </a:p>
        </p:txBody>
      </p:sp>
      <p:pic>
        <p:nvPicPr>
          <p:cNvPr id="29700" name="Рисунок 3" descr="пасхальные яй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2928938"/>
            <a:ext cx="4143375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86000"/>
          </a:xfrm>
        </p:spPr>
        <p:txBody>
          <a:bodyPr/>
          <a:lstStyle/>
          <a:p>
            <a:pPr eaLnBrk="1" hangingPunct="1">
              <a:lnSpc>
                <a:spcPct val="115000"/>
              </a:lnSpc>
              <a:spcAft>
                <a:spcPts val="1000"/>
              </a:spcAft>
            </a:pPr>
            <a:r>
              <a:rPr lang="ru-RU" sz="1600" b="1" i="1" smtClean="0">
                <a:solidFill>
                  <a:srgbClr val="525252"/>
                </a:solidFill>
                <a:latin typeface="Tahoma" pitchFamily="34" charset="0"/>
                <a:cs typeface="Times New Roman" pitchFamily="18" charset="0"/>
              </a:rPr>
              <a:t/>
            </a:r>
            <a:br>
              <a:rPr lang="ru-RU" sz="1600" b="1" i="1" smtClean="0">
                <a:solidFill>
                  <a:srgbClr val="525252"/>
                </a:solidFill>
                <a:latin typeface="Tahoma" pitchFamily="34" charset="0"/>
                <a:cs typeface="Times New Roman" pitchFamily="18" charset="0"/>
              </a:rPr>
            </a:br>
            <a:r>
              <a:rPr lang="ru-RU" sz="2400" b="1" i="1" smtClean="0">
                <a:solidFill>
                  <a:srgbClr val="C00000"/>
                </a:solidFill>
                <a:latin typeface="Tahoma" pitchFamily="34" charset="0"/>
                <a:cs typeface="Times New Roman" pitchFamily="18" charset="0"/>
              </a:rPr>
              <a:t>Крапанки </a:t>
            </a:r>
            <a:r>
              <a:rPr lang="ru-RU" sz="1600" b="1" smtClean="0"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b="1" smtClean="0">
                <a:ea typeface="Calibri" pitchFamily="34" charset="0"/>
                <a:cs typeface="Times New Roman" pitchFamily="18" charset="0"/>
              </a:rPr>
            </a:br>
            <a:r>
              <a:rPr lang="ru-RU" sz="1600" b="1" i="1" smtClean="0">
                <a:solidFill>
                  <a:srgbClr val="525252"/>
                </a:solidFill>
                <a:latin typeface="Tahoma" pitchFamily="34" charset="0"/>
                <a:cs typeface="Times New Roman" pitchFamily="18" charset="0"/>
              </a:rPr>
              <a:t>Крапанки — от украинского слова «крапать», то есть покрывать каплями. </a:t>
            </a:r>
            <a:r>
              <a:rPr lang="ru-RU" sz="1600" b="1" smtClean="0"/>
              <a:t/>
            </a:r>
            <a:br>
              <a:rPr lang="ru-RU" sz="1600" b="1" smtClean="0"/>
            </a:br>
            <a:r>
              <a:rPr lang="ru-RU" sz="1600" b="1" i="1" smtClean="0">
                <a:solidFill>
                  <a:srgbClr val="525252"/>
                </a:solidFill>
                <a:latin typeface="Tahoma" pitchFamily="34" charset="0"/>
                <a:cs typeface="Times New Roman" pitchFamily="18" charset="0"/>
              </a:rPr>
              <a:t>Сначала яйцо красят одним цветом, затем, когда оно высохнет и остынет, на него наносят капли горячего воска. Как только воск остынет, яйцо кладут в раствор другого цвета. После высыхания краски яйцо опускают в горячую воду. Воск тает, и выходит очень забавное яйцо. Воск можно и аккуратно соскоблить. </a:t>
            </a:r>
            <a:r>
              <a:rPr lang="ru-RU" sz="1600" b="1" smtClean="0"/>
              <a:t/>
            </a:r>
            <a:br>
              <a:rPr lang="ru-RU" sz="1600" b="1" smtClean="0"/>
            </a:br>
            <a:endParaRPr lang="ru-RU" sz="1600" b="1" smtClean="0"/>
          </a:p>
        </p:txBody>
      </p:sp>
      <p:pic>
        <p:nvPicPr>
          <p:cNvPr id="30722" name="Рисунок 2" descr="пасхальные яй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2428875"/>
            <a:ext cx="5072062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00250"/>
          </a:xfrm>
        </p:spPr>
        <p:txBody>
          <a:bodyPr/>
          <a:lstStyle/>
          <a:p>
            <a:pPr algn="l" eaLnBrk="1" hangingPunct="1">
              <a:lnSpc>
                <a:spcPct val="115000"/>
              </a:lnSpc>
              <a:spcAft>
                <a:spcPts val="1000"/>
              </a:spcAft>
            </a:pPr>
            <a:r>
              <a:rPr lang="ru-RU" sz="1800" b="1" i="1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                                                      </a:t>
            </a:r>
            <a:r>
              <a:rPr lang="ru-RU" sz="2800" b="1" i="1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 ПИСАНКИ</a:t>
            </a:r>
            <a:r>
              <a:rPr lang="ru-RU" sz="1600" smtClean="0"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smtClean="0">
                <a:ea typeface="Calibri" pitchFamily="34" charset="0"/>
                <a:cs typeface="Times New Roman" pitchFamily="18" charset="0"/>
              </a:rPr>
            </a:br>
            <a:r>
              <a:rPr lang="ru-RU" sz="1600" b="1" i="1" smtClean="0">
                <a:solidFill>
                  <a:srgbClr val="525252"/>
                </a:solidFill>
                <a:latin typeface="Tahoma" pitchFamily="34" charset="0"/>
                <a:ea typeface="Calibri" pitchFamily="34" charset="0"/>
                <a:cs typeface="Times New Roman" pitchFamily="18" charset="0"/>
              </a:rPr>
              <a:t>Писанки — это искусно расписанные пасхальные яйца. Украинские писанки - настоящие произведения народного творчества. </a:t>
            </a:r>
            <a:r>
              <a:rPr lang="ru-RU" sz="1600" b="1" smtClean="0"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b="1" smtClean="0">
                <a:ea typeface="Calibri" pitchFamily="34" charset="0"/>
                <a:cs typeface="Times New Roman" pitchFamily="18" charset="0"/>
              </a:rPr>
            </a:br>
            <a:r>
              <a:rPr lang="ru-RU" sz="1600" b="1" i="1" smtClean="0">
                <a:solidFill>
                  <a:srgbClr val="525252"/>
                </a:solidFill>
                <a:latin typeface="Tahoma" pitchFamily="34" charset="0"/>
                <a:ea typeface="Calibri" pitchFamily="34" charset="0"/>
                <a:cs typeface="Times New Roman" pitchFamily="18" charset="0"/>
              </a:rPr>
              <a:t>Для рисунка писанки используют элементы растительного и животного орнамента, Писанку не рисовали, не расписывали, а писали на сыром курином яйце. </a:t>
            </a:r>
            <a:endParaRPr lang="ru-RU" sz="1600" b="1" smtClean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1746" name="Рисунок 2" descr="пасхальные яй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2000250"/>
            <a:ext cx="5643562" cy="459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1285884"/>
          </a:xfrm>
          <a:effectLst>
            <a:innerShdw blurRad="114300">
              <a:prstClr val="black"/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1800" b="1" i="1" smtClean="0">
                <a:solidFill>
                  <a:srgbClr val="525252"/>
                </a:solidFill>
                <a:latin typeface="Tahoma" pitchFamily="34" charset="0"/>
                <a:cs typeface="Times New Roman" pitchFamily="18" charset="0"/>
              </a:rPr>
              <a:t>Всякая линия на писанке – дуга. Дуги образуют круги и овалы и, перекрещиваясь, делят поверхность яйца на поля, имя которым - </a:t>
            </a:r>
            <a:r>
              <a:rPr lang="ru-RU" sz="1800" b="1" i="1" smtClean="0">
                <a:solidFill>
                  <a:srgbClr val="C00000"/>
                </a:solidFill>
                <a:latin typeface="Tahoma" pitchFamily="34" charset="0"/>
                <a:cs typeface="Times New Roman" pitchFamily="18" charset="0"/>
              </a:rPr>
              <a:t>крестильная сорочка </a:t>
            </a:r>
            <a:r>
              <a:rPr lang="ru-RU" sz="1800" b="1" i="1" smtClean="0">
                <a:solidFill>
                  <a:srgbClr val="525252"/>
                </a:solidFill>
                <a:latin typeface="Tahoma" pitchFamily="34" charset="0"/>
                <a:cs typeface="Times New Roman" pitchFamily="18" charset="0"/>
              </a:rPr>
              <a:t>писанки. </a:t>
            </a:r>
            <a:r>
              <a:rPr lang="ru-RU" sz="18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180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</a:br>
            <a:endParaRPr lang="ru-RU" sz="1800" smtClean="0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714500"/>
            <a:ext cx="4071937" cy="47879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4643438" y="2348880"/>
            <a:ext cx="4214842" cy="2862322"/>
          </a:xfrm>
          <a:prstGeom prst="rect">
            <a:avLst/>
          </a:prstGeom>
          <a:ln/>
          <a:effectLst>
            <a:innerShdw blurRad="114300">
              <a:prstClr val="black"/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rgbClr val="000000"/>
                </a:solidFill>
                <a:cs typeface="Times New Roman" pitchFamily="18" charset="0"/>
              </a:rPr>
              <a:t>Сетка, образованная пересечением кругов и овалов, называется разводом. Развод - основа орнамента </a:t>
            </a:r>
            <a:r>
              <a:rPr lang="ru-RU" sz="2000" b="1" i="1" dirty="0" err="1">
                <a:solidFill>
                  <a:srgbClr val="000000"/>
                </a:solidFill>
                <a:cs typeface="Times New Roman" pitchFamily="18" charset="0"/>
              </a:rPr>
              <a:t>писанки</a:t>
            </a:r>
            <a:r>
              <a:rPr lang="ru-RU" sz="2000" b="1" i="1" dirty="0">
                <a:solidFill>
                  <a:srgbClr val="000000"/>
                </a:solidFill>
                <a:cs typeface="Times New Roman" pitchFamily="18" charset="0"/>
              </a:rPr>
              <a:t> - позволяет легко и просто нанести на сферическую поверхность яйца самый сложный узор. На рисунке - варианты разделения поверхности яйца на поля. </a:t>
            </a:r>
            <a:r>
              <a:rPr lang="ru-RU" sz="2000" b="1" dirty="0">
                <a:solidFill>
                  <a:srgbClr val="000000"/>
                </a:solidFill>
                <a:cs typeface="Times New Roman" pitchFamily="18" charset="0"/>
              </a:rPr>
              <a:t>  </a:t>
            </a:r>
            <a:endParaRPr lang="ru-RU" sz="2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 advTm="0"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0" y="428625"/>
            <a:ext cx="3429000" cy="2928938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Эскизы крестильных сорочек.</a:t>
            </a: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smtClean="0">
                <a:latin typeface="Times New Roman" pitchFamily="18" charset="0"/>
                <a:cs typeface="Times New Roman" pitchFamily="18" charset="0"/>
              </a:rPr>
            </a:br>
            <a:endParaRPr lang="ru-RU" sz="40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5" descr="C:\Users\KM\Desktop\Урок к Пасхе\Бытовой жанр 0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75" y="357188"/>
            <a:ext cx="5364163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>
    <p:cover dir="u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633</TotalTime>
  <Words>695</Words>
  <Application>Microsoft Office PowerPoint</Application>
  <PresentationFormat>Экран (4:3)</PresentationFormat>
  <Paragraphs>22</Paragraphs>
  <Slides>19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19</vt:i4>
      </vt:variant>
    </vt:vector>
  </HeadingPairs>
  <TitlesOfParts>
    <vt:vector size="29" baseType="lpstr">
      <vt:lpstr>Arial</vt:lpstr>
      <vt:lpstr>Times New Roman</vt:lpstr>
      <vt:lpstr>Calibri</vt:lpstr>
      <vt:lpstr>Constantia</vt:lpstr>
      <vt:lpstr>Wingdings 2</vt:lpstr>
      <vt:lpstr>Tahoma</vt:lpstr>
      <vt:lpstr>Garamond</vt:lpstr>
      <vt:lpstr>Тема Office</vt:lpstr>
      <vt:lpstr>Поток</vt:lpstr>
      <vt:lpstr>Поток</vt:lpstr>
      <vt:lpstr>Слайд 1</vt:lpstr>
      <vt:lpstr>Какими бывают пасхальные яйца? Писанки, крапанки, крашенки... </vt:lpstr>
      <vt:lpstr>     Мария Магдалина дерзнула прийти с этой вестью к самому римскому императору Тиберию. Так как к императору не принято было приходить без подарков, а Мария ничего не имела, она пришла с простым куриным яйцом. Конечно, выбрала она яйцо со смыслом. Яйцо всегда было символом жизни: в крепкой скорлупе находится скрытая от глаз жизнь, которая в свой час вырвется из известкового плена в виде маленького желтого цыпленочка.       Но когда Мария стала говорить Тиберию о том, что Иисус Христос также вырвался из смертельных оков и воскрес, император только рассмеялся: «Это также невозможно, как твоему белому яйцу превратиться в красное». И не успел Тиберий закончить фразу, как яйцо в руках Марии Магдалине стало совершенно красным.      С тех пор в память об этом событии, символизирующем нашу веру в Воскресшего Господа, мы и красим яйца.     </vt:lpstr>
      <vt:lpstr>Слайд 4</vt:lpstr>
      <vt:lpstr>Слайд 5</vt:lpstr>
      <vt:lpstr> Крапанки  Крапанки — от украинского слова «крапать», то есть покрывать каплями.  Сначала яйцо красят одним цветом, затем, когда оно высохнет и остынет, на него наносят капли горячего воска. Как только воск остынет, яйцо кладут в раствор другого цвета. После высыхания краски яйцо опускают в горячую воду. Воск тает, и выходит очень забавное яйцо. Воск можно и аккуратно соскоблить.  </vt:lpstr>
      <vt:lpstr>                                                       ПИСАНКИ Писанки — это искусно расписанные пасхальные яйца. Украинские писанки - настоящие произведения народного творчества.  Для рисунка писанки используют элементы растительного и животного орнамента, Писанку не рисовали, не расписывали, а писали на сыром курином яйце. </vt:lpstr>
      <vt:lpstr>Слайд 8</vt:lpstr>
      <vt:lpstr>Эскизы крестильных сорочек. </vt:lpstr>
      <vt:lpstr>Слайд 10</vt:lpstr>
      <vt:lpstr>Одна из старинных открыток.</vt:lpstr>
      <vt:lpstr>Пасхальные открытки.</vt:lpstr>
      <vt:lpstr>Куличи и пасхальные открытки.</vt:lpstr>
      <vt:lpstr>Еще одним важным атрибутом праздника считается Пасхальное деревце, символизирующее Древо в Райском саду. Обязательно присутствие и какого-то животного. Классически это — барашек, библейское жертвенное животное. К тому же он считается символом богатства и благосостояния</vt:lpstr>
      <vt:lpstr>                           Христос Воскрес! Пасхальный декор дома.      Чтобы нарядить дом по праздничному нужно использовать всего лишь 3 основных компонента: сезонные цветы, традиционные яйца и фантазию!     Сплетенный веночек из веточек-имитация гнезда и эффектное украшение для праздничного стола!  Если повезет и распустится вишня или абрикос-можно сделать веселящее глаз пасхальное деревце, нарядив его забавными искусственными цветами и небольшими сладкими яйцами-малыши будут в   восторге!       Еще один из распространенных весенних цветов-нарцисс, как символ солнышка и тепла. Обвяжите букет срезанных нарциссов веточками цветущей вербы и  подберите в тон посуду (кружку, например)-беспроигрышный вариант!   </vt:lpstr>
      <vt:lpstr>История пасхального кулича.  Кулич занимает важное место в пасхальном ритуале. Он символизирует память о том, что Иисус Христос после Воскресения вкушал пищу вместе с апостолами. Причем апостолы во время трапезы не садились среднее место за столом, а ставили перед ним часть хлеба.  </vt:lpstr>
      <vt:lpstr>Пасхальный стол В давние времена зажиточные хозяева на пасху подавали 48 различных блюд, по числу дней истекшего поста. Сдобные куличи и творожные пасхи всегда украшали самодельными цветами, символизировавшими пробуждение природы и расцвет духовности. 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Пасхальная атрибутика</dc:title>
  <dc:creator>Николай</dc:creator>
  <cp:lastModifiedBy>User</cp:lastModifiedBy>
  <cp:revision>73</cp:revision>
  <dcterms:created xsi:type="dcterms:W3CDTF">2009-04-04T17:11:22Z</dcterms:created>
  <dcterms:modified xsi:type="dcterms:W3CDTF">2020-04-13T19:09:57Z</dcterms:modified>
</cp:coreProperties>
</file>