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7" r:id="rId12"/>
    <p:sldId id="266" r:id="rId13"/>
    <p:sldId id="269" r:id="rId14"/>
    <p:sldId id="268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3" r:id="rId28"/>
    <p:sldId id="282" r:id="rId29"/>
    <p:sldId id="284" r:id="rId30"/>
    <p:sldId id="285" r:id="rId31"/>
    <p:sldId id="287" r:id="rId32"/>
    <p:sldId id="288" r:id="rId33"/>
    <p:sldId id="286" r:id="rId34"/>
    <p:sldId id="290" r:id="rId35"/>
    <p:sldId id="289" r:id="rId36"/>
    <p:sldId id="292" r:id="rId37"/>
    <p:sldId id="291" r:id="rId38"/>
    <p:sldId id="294" r:id="rId39"/>
    <p:sldId id="293" r:id="rId40"/>
    <p:sldId id="296" r:id="rId41"/>
    <p:sldId id="295" r:id="rId42"/>
    <p:sldId id="297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FD73-A2DC-4B85-BC08-93CB5FB5659B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AF55B-9F09-40EA-9FAD-FBD21A31B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36055-6994-443D-9D82-135A3CDDFBA4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6DCEE-3557-4698-A200-E5AEAD5BD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BF08A-CC96-4E58-B202-4A9089A6203F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E4B2A-EF94-442F-AC8E-04AF0256F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B5223-D579-4FEF-9225-CBE286C23771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42583-1B60-4FA3-8242-18290744D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E3686-9ADB-43E1-8D3D-3B13635361DE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C9187-2E67-4328-A1EE-F6B10745D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CC25-B1F4-40F2-8028-96B632B1FF7C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84E2-3C70-4F30-9124-14DD2ED32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D72C8-FDD0-4D6F-8CA2-A9BF15205562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7FBA4-98DA-42A4-AB58-F724B0D3D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5F603-4CC1-4A54-B485-F1DC09C162AA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1AE3-2254-4C05-8129-C78AD322E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25A4F-BE64-4E70-A269-9B4FE88D906C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0C29-4601-4558-AFF3-7292C114B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5E8AD-7B10-467A-A271-A13C6FC9815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B2232-A9A8-4919-BF0E-8B0B736A5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75E9D-FA92-4D77-9614-D26D0F913C4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684E7-9307-49FD-B730-06ACF1BEC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F10919-73B3-4CA9-ADB8-EEF0F1D0E5D1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E4E3A-BB28-47FC-87DC-919587DB4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wallperz.com/wp-content/uploads/2017/01/11/wallperz.com-20170111231521.jpg"/>
          <p:cNvPicPr>
            <a:picLocks noChangeAspect="1" noChangeArrowheads="1"/>
          </p:cNvPicPr>
          <p:nvPr/>
        </p:nvPicPr>
        <p:blipFill>
          <a:blip r:embed="rId2"/>
          <a:srcRect l="2777" r="135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2143125" y="1071563"/>
            <a:ext cx="535781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EAEAEA"/>
                </a:solidFill>
                <a:latin typeface="Calibri" pitchFamily="34" charset="0"/>
              </a:rPr>
              <a:t>Загадки о временах года х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http://more-cliparts.net/images/dT45Gg4X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87188" y="-13573125"/>
            <a:ext cx="5945187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2" descr="http://www.clipartbest.com/cliparts/jcx/a5d/jcxa5dzg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714375"/>
            <a:ext cx="7502525" cy="595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15"/>
          <p:cNvSpPr txBox="1">
            <a:spLocks noChangeArrowheads="1"/>
          </p:cNvSpPr>
          <p:nvPr/>
        </p:nvSpPr>
        <p:spPr bwMode="auto">
          <a:xfrm>
            <a:off x="1143000" y="4572000"/>
            <a:ext cx="2590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0070C0"/>
                </a:solidFill>
                <a:latin typeface="Calibri" pitchFamily="34" charset="0"/>
              </a:rPr>
              <a:t>Зонт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KCS936Dtbe4/UXVbstyWNKI/AAAAAAAAHy8/6KCszQe2AW8/s1600/%E0%B8%81%E0%B8%A3%E0%B8%AD%E0%B8%9A%E0%B8%A5%E0%B8%B2%E0%B8%A2%E0%B9%84%E0%B8%97%E0%B8%A2%E0%B8%AA%E0%B8%B2%E0%B8%81%E0%B8%A5+(10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785794"/>
            <a:ext cx="7200700" cy="5095880"/>
          </a:xfrm>
          <a:effectLst>
            <a:softEdge rad="112500"/>
          </a:effectLst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2000250" y="1785938"/>
            <a:ext cx="54292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Тучи нагоняет,</a:t>
            </a:r>
            <a:br>
              <a:rPr lang="ru-RU" sz="4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Воет, задувает.</a:t>
            </a:r>
            <a:br>
              <a:rPr lang="ru-RU" sz="4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По свету рыщет,</a:t>
            </a:r>
            <a:br>
              <a:rPr lang="ru-RU" sz="4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Поет да свищет.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5"/>
          <p:cNvSpPr txBox="1">
            <a:spLocks noChangeArrowheads="1"/>
          </p:cNvSpPr>
          <p:nvPr/>
        </p:nvSpPr>
        <p:spPr bwMode="auto">
          <a:xfrm>
            <a:off x="3714750" y="1000125"/>
            <a:ext cx="39624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>
                <a:solidFill>
                  <a:schemeClr val="bg1"/>
                </a:solidFill>
                <a:latin typeface="Calibri" pitchFamily="34" charset="0"/>
              </a:rPr>
              <a:t>Урожай</a:t>
            </a:r>
          </a:p>
        </p:txBody>
      </p:sp>
      <p:pic>
        <p:nvPicPr>
          <p:cNvPr id="24578" name="Picture 6" descr="http://demiart.ru/forum/journal_uploads5/j186577_13462133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357188" y="500063"/>
            <a:ext cx="29876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>
                <a:solidFill>
                  <a:schemeClr val="bg1"/>
                </a:solidFill>
                <a:latin typeface="Calibri" pitchFamily="34" charset="0"/>
              </a:rPr>
              <a:t>Ветер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crosti.ru/patterns/00/02/a8/bc74c08a6f/picture.jpg"/>
          <p:cNvPicPr>
            <a:picLocks noChangeAspect="1" noChangeArrowheads="1"/>
          </p:cNvPicPr>
          <p:nvPr/>
        </p:nvPicPr>
        <p:blipFill>
          <a:blip r:embed="rId2"/>
          <a:srcRect l="3076" r="1566"/>
          <a:stretch>
            <a:fillRect/>
          </a:stretch>
        </p:blipFill>
        <p:spPr bwMode="auto">
          <a:xfrm>
            <a:off x="0" y="0"/>
            <a:ext cx="9244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2000240"/>
            <a:ext cx="3500462" cy="1340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chemeClr val="bg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зима</a:t>
            </a:r>
            <a:endParaRPr lang="ru-RU" sz="8110" b="1" cap="small" dirty="0">
              <a:ln w="1905"/>
              <a:solidFill>
                <a:schemeClr val="bg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playcast.ru/uploads/2016/12/30/21097538.png"/>
          <p:cNvPicPr>
            <a:picLocks noChangeAspect="1" noChangeArrowheads="1"/>
          </p:cNvPicPr>
          <p:nvPr/>
        </p:nvPicPr>
        <p:blipFill>
          <a:blip r:embed="rId2"/>
          <a:srcRect l="4688" t="16875" r="4375" b="23125"/>
          <a:stretch>
            <a:fillRect/>
          </a:stretch>
        </p:blipFill>
        <p:spPr bwMode="auto">
          <a:xfrm>
            <a:off x="571500" y="357188"/>
            <a:ext cx="8445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5"/>
          <p:cNvSpPr>
            <a:spLocks noChangeArrowheads="1"/>
          </p:cNvSpPr>
          <p:nvPr/>
        </p:nvSpPr>
        <p:spPr bwMode="auto">
          <a:xfrm>
            <a:off x="2214563" y="2786063"/>
            <a:ext cx="5429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Calibri" pitchFamily="34" charset="0"/>
              </a:rPr>
              <a:t>После осени пришла.</a:t>
            </a:r>
          </a:p>
          <a:p>
            <a:pPr algn="ctr"/>
            <a:r>
              <a:rPr lang="ru-RU" sz="4000" b="1">
                <a:solidFill>
                  <a:srgbClr val="0070C0"/>
                </a:solidFill>
                <a:latin typeface="Calibri" pitchFamily="34" charset="0"/>
              </a:rPr>
              <a:t>И сугробы намела.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https://ds03.infourok.ru/uploads/ex/069a/000361f9-67d0aa29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laycast.ru/uploads/2016/12/30/21097538.png"/>
          <p:cNvPicPr>
            <a:picLocks noChangeAspect="1" noChangeArrowheads="1"/>
          </p:cNvPicPr>
          <p:nvPr/>
        </p:nvPicPr>
        <p:blipFill>
          <a:blip r:embed="rId2"/>
          <a:srcRect l="4688" t="16875" r="4375" b="23125"/>
          <a:stretch>
            <a:fillRect/>
          </a:stretch>
        </p:blipFill>
        <p:spPr bwMode="auto">
          <a:xfrm>
            <a:off x="571500" y="357188"/>
            <a:ext cx="8445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1857375" y="2214563"/>
            <a:ext cx="57864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Что за звездочки сквозные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На пальто и на платке?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Все сквозные, вырезные,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А возьмешь — вода в руке.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wfiles.brothersoft.com/c/christmas_57-1280x800.jpg"/>
          <p:cNvPicPr>
            <a:picLocks noChangeAspect="1" noChangeArrowheads="1"/>
          </p:cNvPicPr>
          <p:nvPr/>
        </p:nvPicPr>
        <p:blipFill>
          <a:blip r:embed="rId2"/>
          <a:srcRect l="5859" t="8345" r="25578" b="11874"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2214554"/>
            <a:ext cx="4500594" cy="1340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chemeClr val="bg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снежинки</a:t>
            </a:r>
            <a:endParaRPr lang="ru-RU" sz="8110" b="1" cap="small" dirty="0">
              <a:ln w="1905"/>
              <a:solidFill>
                <a:schemeClr val="bg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laycast.ru/uploads/2016/12/30/21097538.png"/>
          <p:cNvPicPr>
            <a:picLocks noChangeAspect="1" noChangeArrowheads="1"/>
          </p:cNvPicPr>
          <p:nvPr/>
        </p:nvPicPr>
        <p:blipFill>
          <a:blip r:embed="rId2"/>
          <a:srcRect l="4688" t="16875" r="4375" b="23125"/>
          <a:stretch>
            <a:fillRect/>
          </a:stretch>
        </p:blipFill>
        <p:spPr bwMode="auto">
          <a:xfrm>
            <a:off x="571500" y="357188"/>
            <a:ext cx="8445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928813" y="2214563"/>
            <a:ext cx="5500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Жил я посреди двора,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Где гуляет детвора.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Но от солнечных лучей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alibri" pitchFamily="34" charset="0"/>
              </a:rPr>
              <a:t>Превратился я в ручей.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http://www.playcast.ru/uploads/2015/12/07/162182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4500594" cy="1340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chemeClr val="bg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снеговик</a:t>
            </a:r>
            <a:endParaRPr lang="ru-RU" sz="8110" b="1" cap="small" dirty="0">
              <a:ln w="1905"/>
              <a:solidFill>
                <a:schemeClr val="bg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mpcute.com/res/photo/dbe1c28cebf76b15770f33201e425d16.jpg"/>
          <p:cNvPicPr>
            <a:picLocks noChangeAspect="1" noChangeArrowheads="1"/>
          </p:cNvPicPr>
          <p:nvPr/>
        </p:nvPicPr>
        <p:blipFill>
          <a:blip r:embed="rId2"/>
          <a:srcRect l="9511" t="4347" r="9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28926" y="2357430"/>
            <a:ext cx="350046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ОСЕНЬ</a:t>
            </a:r>
            <a:endParaRPr lang="ru-RU" sz="5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laycast.ru/uploads/2016/12/30/21097538.png"/>
          <p:cNvPicPr>
            <a:picLocks noChangeAspect="1" noChangeArrowheads="1"/>
          </p:cNvPicPr>
          <p:nvPr/>
        </p:nvPicPr>
        <p:blipFill>
          <a:blip r:embed="rId2"/>
          <a:srcRect l="4688" t="16875" r="4375" b="23125"/>
          <a:stretch>
            <a:fillRect/>
          </a:stretch>
        </p:blipFill>
        <p:spPr bwMode="auto">
          <a:xfrm>
            <a:off x="571500" y="357188"/>
            <a:ext cx="8445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857375" y="2143125"/>
            <a:ext cx="585787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Кто раскрасил щеки детям</a:t>
            </a:r>
            <a:br>
              <a:rPr lang="ru-RU" sz="32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В красный цвет зимой, не летом?</a:t>
            </a:r>
            <a:br>
              <a:rPr lang="ru-RU" sz="32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А кто щиплет их за нос?</a:t>
            </a:r>
            <a:br>
              <a:rPr lang="ru-RU" sz="3200" b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Угадали?</a:t>
            </a: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http://img0.liveinternet.ru/images/attach/c/9/106/621/106621358_0_8330c_72fe3181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00025"/>
            <a:ext cx="5876925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44" y="214290"/>
            <a:ext cx="3857684" cy="258840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chemeClr val="bg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Дед Мороз</a:t>
            </a:r>
            <a:endParaRPr lang="ru-RU" sz="8110" b="1" cap="small" dirty="0">
              <a:ln w="1905"/>
              <a:solidFill>
                <a:schemeClr val="bg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www.stihi.ru/pics/2015/03/10/11122.jpg"/>
          <p:cNvPicPr>
            <a:picLocks noChangeAspect="1" noChangeArrowheads="1"/>
          </p:cNvPicPr>
          <p:nvPr/>
        </p:nvPicPr>
        <p:blipFill>
          <a:blip r:embed="rId2"/>
          <a:srcRect l="5708" r="293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71934" y="5072074"/>
            <a:ext cx="4500594" cy="1340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ВЕСНА</a:t>
            </a:r>
            <a:endParaRPr lang="ru-RU" sz="8110" b="1" cap="small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ramki-photoshop.ru/ramki/ramka-bez-fona_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42938"/>
            <a:ext cx="66881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500313"/>
            <a:ext cx="4572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Тает снежок,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32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Ожил лужок.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32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День прибывает.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32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Когда это бывает?</a:t>
            </a:r>
            <a:endParaRPr lang="ru-RU" sz="3200" b="1" dirty="0">
              <a:solidFill>
                <a:schemeClr val="bg1">
                  <a:lumMod val="9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https://izhevsk.ru/forums/icons/forum_pictures/asyncupload/548691/2017/3/10/1489126190U548691TdrT8184970921_orig.jpg"/>
          <p:cNvPicPr>
            <a:picLocks noChangeAspect="1" noChangeArrowheads="1"/>
          </p:cNvPicPr>
          <p:nvPr/>
        </p:nvPicPr>
        <p:blipFill>
          <a:blip r:embed="rId2"/>
          <a:srcRect l="3468" t="3995" r="6337" b="134"/>
          <a:stretch>
            <a:fillRect/>
          </a:stretch>
        </p:blipFill>
        <p:spPr bwMode="auto">
          <a:xfrm>
            <a:off x="-142875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14810" y="714356"/>
            <a:ext cx="4500594" cy="1340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110" b="1" cap="small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ВЕСНОЙ</a:t>
            </a:r>
            <a:endParaRPr lang="ru-RU" sz="8110" b="1" cap="small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ramki-photoshop.ru/ramki/ramka-bez-fona_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42938"/>
            <a:ext cx="66881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2690813"/>
            <a:ext cx="5072063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У занесенных снегом кочек,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24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Под белой шапкой снеговой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24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Нашли мы маленький цветочек,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/>
            </a:r>
            <a:br>
              <a:rPr lang="ru-RU" sz="2400" b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ru-RU" sz="2400" b="1" i="1" dirty="0" err="1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Полузамерзший</a:t>
            </a:r>
            <a:r>
              <a:rPr lang="ru-RU" sz="24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, чуть живой. </a:t>
            </a:r>
            <a:br>
              <a:rPr lang="ru-RU" sz="2400" b="1" i="1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</a:br>
            <a:endParaRPr lang="ru-RU" sz="2400" b="1" dirty="0">
              <a:solidFill>
                <a:schemeClr val="bg1">
                  <a:lumMod val="9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3"/>
          <p:cNvSpPr>
            <a:spLocks noChangeArrowheads="1"/>
          </p:cNvSpPr>
          <p:nvPr/>
        </p:nvSpPr>
        <p:spPr bwMode="auto">
          <a:xfrm>
            <a:off x="2286000" y="2136775"/>
            <a:ext cx="457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/>
            </a:r>
            <a:br>
              <a:rPr lang="ru-RU" i="1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pic>
        <p:nvPicPr>
          <p:cNvPr id="38914" name="Picture 2" descr="https://wallperz.com/wp-content/uploads/2016/03/22/4357633236.jpg"/>
          <p:cNvPicPr>
            <a:picLocks noChangeAspect="1" noChangeArrowheads="1"/>
          </p:cNvPicPr>
          <p:nvPr/>
        </p:nvPicPr>
        <p:blipFill>
          <a:blip r:embed="rId2" cstate="print"/>
          <a:srcRect l="16666" r="695"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5" y="5572125"/>
            <a:ext cx="45212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ПОДСНЕЖНИК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ramki-photoshop.ru/ramki/ramka-bez-fona_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42938"/>
            <a:ext cx="66881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Прямоугольник 3"/>
          <p:cNvSpPr>
            <a:spLocks noChangeArrowheads="1"/>
          </p:cNvSpPr>
          <p:nvPr/>
        </p:nvSpPr>
        <p:spPr bwMode="auto">
          <a:xfrm>
            <a:off x="2286000" y="2690813"/>
            <a:ext cx="50720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EAEAEA"/>
                </a:solidFill>
                <a:latin typeface="Calibri" pitchFamily="34" charset="0"/>
              </a:rPr>
              <a:t>Снежок растаял и с полей</a:t>
            </a:r>
            <a:r>
              <a:rPr lang="ru-RU" sz="3200" b="1">
                <a:solidFill>
                  <a:srgbClr val="EAEAEA"/>
                </a:solidFill>
                <a:latin typeface="Calibri" pitchFamily="34" charset="0"/>
              </a:rPr>
              <a:t/>
            </a:r>
            <a:br>
              <a:rPr lang="ru-RU" sz="3200" b="1">
                <a:solidFill>
                  <a:srgbClr val="EAEAEA"/>
                </a:solidFill>
                <a:latin typeface="Calibri" pitchFamily="34" charset="0"/>
              </a:rPr>
            </a:br>
            <a:r>
              <a:rPr lang="ru-RU" sz="3200" b="1" i="1">
                <a:solidFill>
                  <a:srgbClr val="EAEAEA"/>
                </a:solidFill>
                <a:latin typeface="Calibri" pitchFamily="34" charset="0"/>
              </a:rPr>
              <a:t>Бежит проворливый … </a:t>
            </a:r>
            <a:endParaRPr lang="ru-RU" sz="3200" b="1">
              <a:solidFill>
                <a:srgbClr val="EAEAEA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www.playcast.ru/uploads/2016/02/26/17516378.jpg"/>
          <p:cNvPicPr>
            <a:picLocks noChangeAspect="1" noChangeArrowheads="1"/>
          </p:cNvPicPr>
          <p:nvPr/>
        </p:nvPicPr>
        <p:blipFill>
          <a:blip r:embed="rId2"/>
          <a:srcRect l="2467" r="15685" b="5264"/>
          <a:stretch>
            <a:fillRect/>
          </a:stretch>
        </p:blipFill>
        <p:spPr bwMode="auto">
          <a:xfrm>
            <a:off x="0" y="0"/>
            <a:ext cx="9359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Box 4"/>
          <p:cNvSpPr txBox="1">
            <a:spLocks noChangeArrowheads="1"/>
          </p:cNvSpPr>
          <p:nvPr/>
        </p:nvSpPr>
        <p:spPr bwMode="auto">
          <a:xfrm>
            <a:off x="2786063" y="1785938"/>
            <a:ext cx="30670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>
                <a:solidFill>
                  <a:srgbClr val="EAEAEA"/>
                </a:solidFill>
                <a:latin typeface="Calibri" pitchFamily="34" charset="0"/>
              </a:rPr>
              <a:t>Ручей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ramki-photoshop.ru/ramki/ramka-bez-fona_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714375"/>
            <a:ext cx="66881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Прямоугольник 3"/>
          <p:cNvSpPr>
            <a:spLocks noChangeArrowheads="1"/>
          </p:cNvSpPr>
          <p:nvPr/>
        </p:nvSpPr>
        <p:spPr bwMode="auto">
          <a:xfrm>
            <a:off x="2286000" y="2571750"/>
            <a:ext cx="50720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EAEAEA"/>
                </a:solidFill>
                <a:latin typeface="Calibri" pitchFamily="34" charset="0"/>
              </a:rPr>
              <a:t>Новоселье у скворца</a:t>
            </a:r>
            <a:br>
              <a:rPr lang="ru-RU" sz="2800" b="1" i="1">
                <a:solidFill>
                  <a:srgbClr val="EAEAEA"/>
                </a:solidFill>
                <a:latin typeface="Calibri" pitchFamily="34" charset="0"/>
              </a:rPr>
            </a:br>
            <a:r>
              <a:rPr lang="ru-RU" sz="2800" b="1" i="1">
                <a:solidFill>
                  <a:srgbClr val="EAEAEA"/>
                </a:solidFill>
                <a:latin typeface="Calibri" pitchFamily="34" charset="0"/>
              </a:rPr>
              <a:t>Он ликует без конца.</a:t>
            </a:r>
            <a:br>
              <a:rPr lang="ru-RU" sz="2800" b="1" i="1">
                <a:solidFill>
                  <a:srgbClr val="EAEAEA"/>
                </a:solidFill>
                <a:latin typeface="Calibri" pitchFamily="34" charset="0"/>
              </a:rPr>
            </a:br>
            <a:r>
              <a:rPr lang="ru-RU" sz="2800" b="1" i="1">
                <a:solidFill>
                  <a:srgbClr val="EAEAEA"/>
                </a:solidFill>
                <a:latin typeface="Calibri" pitchFamily="34" charset="0"/>
              </a:rPr>
              <a:t>Чтоб у нас жил пересмешник,</a:t>
            </a:r>
            <a:br>
              <a:rPr lang="ru-RU" sz="2800" b="1" i="1">
                <a:solidFill>
                  <a:srgbClr val="EAEAEA"/>
                </a:solidFill>
                <a:latin typeface="Calibri" pitchFamily="34" charset="0"/>
              </a:rPr>
            </a:br>
            <a:r>
              <a:rPr lang="ru-RU" sz="2800" b="1" i="1">
                <a:solidFill>
                  <a:srgbClr val="EAEAEA"/>
                </a:solidFill>
                <a:latin typeface="Calibri" pitchFamily="34" charset="0"/>
              </a:rPr>
              <a:t>Смастерили мы…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1.bp.blogspot.com/-KCS936Dtbe4/UXVbstyWNKI/AAAAAAAAHy8/6KCszQe2AW8/s1600/%E0%B8%81%E0%B8%A3%E0%B8%AD%E0%B8%9A%E0%B8%A5%E0%B8%B2%E0%B8%A2%E0%B9%84%E0%B8%97%E0%B8%A2%E0%B8%AA%E0%B8%B2%E0%B8%81%E0%B8%A5+(10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7988632" cy="565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500188" y="2071688"/>
            <a:ext cx="62150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Утром мы во двор идём –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Листья сыплются дождём,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Под ногами шелестят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И летят, летят, летят…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https://www.sb.by/upload/medialibrary/dfa/dfac4c2d412c5322c78cb299a0fb753a.jpg"/>
          <p:cNvPicPr>
            <a:picLocks noChangeAspect="1" noChangeArrowheads="1"/>
          </p:cNvPicPr>
          <p:nvPr/>
        </p:nvPicPr>
        <p:blipFill>
          <a:blip r:embed="rId2"/>
          <a:srcRect l="5289" r="155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5"/>
          <p:cNvSpPr txBox="1">
            <a:spLocks noChangeArrowheads="1"/>
          </p:cNvSpPr>
          <p:nvPr/>
        </p:nvSpPr>
        <p:spPr bwMode="auto">
          <a:xfrm>
            <a:off x="428625" y="4500563"/>
            <a:ext cx="4867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Calibri" pitchFamily="34" charset="0"/>
              </a:rPr>
              <a:t>скворечник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http://chudotvorchestvo.ru/wp-content/uploads/2017/11/%D0%9A%D1%80%D0%B0%D1%81%D0%BA%D0%B8-%D0%BB%D0%B5%D1%82%D0%B0.jpeg"/>
          <p:cNvPicPr>
            <a:picLocks noChangeAspect="1" noChangeArrowheads="1"/>
          </p:cNvPicPr>
          <p:nvPr/>
        </p:nvPicPr>
        <p:blipFill>
          <a:blip r:embed="rId2"/>
          <a:srcRect l="8543" r="8150" b="25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http://ekladata.com/60DTmP3ZwTLIdSpm1bn6qFR-yn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714375"/>
            <a:ext cx="5929313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Прямоугольник 4"/>
          <p:cNvSpPr>
            <a:spLocks noChangeArrowheads="1"/>
          </p:cNvSpPr>
          <p:nvPr/>
        </p:nvSpPr>
        <p:spPr bwMode="auto">
          <a:xfrm>
            <a:off x="2571750" y="1500188"/>
            <a:ext cx="53578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Изумрудные луга,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В небе – радуга-дуга.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Солнцем озеро согрето,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Всех зовет купаться … .</a:t>
            </a: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https://lingvakids.ru/wp-content/uploads/2015/06/kids-playing-on-the-beach_MJjsH0B_.jpg"/>
          <p:cNvPicPr>
            <a:picLocks noChangeAspect="1" noChangeArrowheads="1"/>
          </p:cNvPicPr>
          <p:nvPr/>
        </p:nvPicPr>
        <p:blipFill>
          <a:blip r:embed="rId2"/>
          <a:srcRect r="2586" b="7674"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Box 5"/>
          <p:cNvSpPr txBox="1">
            <a:spLocks noChangeArrowheads="1"/>
          </p:cNvSpPr>
          <p:nvPr/>
        </p:nvSpPr>
        <p:spPr bwMode="auto">
          <a:xfrm>
            <a:off x="5429250" y="500063"/>
            <a:ext cx="2968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0070C0"/>
                </a:solidFill>
                <a:latin typeface="Calibri" pitchFamily="34" charset="0"/>
              </a:rPr>
              <a:t>ЛЕТО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http://ekladata.com/60DTmP3ZwTLIdSpm1bn6qFR-yn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714375"/>
            <a:ext cx="5929313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Прямоугольник 4"/>
          <p:cNvSpPr>
            <a:spLocks noChangeArrowheads="1"/>
          </p:cNvSpPr>
          <p:nvPr/>
        </p:nvSpPr>
        <p:spPr bwMode="auto">
          <a:xfrm>
            <a:off x="2571750" y="1500188"/>
            <a:ext cx="5357813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На минуту в землю врос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2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Разноцветный чудо-мост,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2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Чудо-мастер смастерил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32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Мост высокий без перил.</a:t>
            </a:r>
            <a:br>
              <a:rPr lang="ru-RU" sz="3200" b="1" i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>
                <a:latin typeface="Calibri" pitchFamily="34" charset="0"/>
              </a:rPr>
              <a:t/>
            </a:r>
            <a:br>
              <a:rPr lang="ru-RU" sz="3600">
                <a:latin typeface="Calibri" pitchFamily="34" charset="0"/>
              </a:rPr>
            </a:b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http://www.our3dvr.com/data/wallpapers/188/WDF_2264657.jpg"/>
          <p:cNvPicPr>
            <a:picLocks noChangeAspect="1" noChangeArrowheads="1"/>
          </p:cNvPicPr>
          <p:nvPr/>
        </p:nvPicPr>
        <p:blipFill>
          <a:blip r:embed="rId2"/>
          <a:srcRect l="6339" r="2553"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25" y="2571750"/>
            <a:ext cx="2930525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РАДУГА</a:t>
            </a:r>
            <a:endParaRPr lang="ru-RU" sz="6600" b="1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http://ekladata.com/60DTmP3ZwTLIdSpm1bn6qFR-yn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714375"/>
            <a:ext cx="5929313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Прямоугольник 4"/>
          <p:cNvSpPr>
            <a:spLocks noChangeArrowheads="1"/>
          </p:cNvSpPr>
          <p:nvPr/>
        </p:nvSpPr>
        <p:spPr bwMode="auto">
          <a:xfrm>
            <a:off x="2643188" y="2000250"/>
            <a:ext cx="5357812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Посадили зернышко — вырастили солнышко. </a:t>
            </a: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>
                <a:latin typeface="Calibri" pitchFamily="34" charset="0"/>
              </a:rPr>
              <a:t/>
            </a:r>
            <a:br>
              <a:rPr lang="ru-RU" sz="3600">
                <a:latin typeface="Calibri" pitchFamily="34" charset="0"/>
              </a:rPr>
            </a:b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https://photographers.ua/thumbnails/pictures/5313/800ximg_5239.jpg"/>
          <p:cNvPicPr>
            <a:picLocks noChangeAspect="1" noChangeArrowheads="1"/>
          </p:cNvPicPr>
          <p:nvPr/>
        </p:nvPicPr>
        <p:blipFill>
          <a:blip r:embed="rId2"/>
          <a:srcRect r="39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TextBox 4"/>
          <p:cNvSpPr txBox="1">
            <a:spLocks noChangeArrowheads="1"/>
          </p:cNvSpPr>
          <p:nvPr/>
        </p:nvSpPr>
        <p:spPr bwMode="auto">
          <a:xfrm>
            <a:off x="5214938" y="500063"/>
            <a:ext cx="3270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EAEAEA"/>
                </a:solidFill>
                <a:latin typeface="Calibri" pitchFamily="34" charset="0"/>
              </a:rPr>
              <a:t>ПОДСОЛНУХ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http://ekladata.com/60DTmP3ZwTLIdSpm1bn6qFR-yn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714375"/>
            <a:ext cx="5929313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Прямоугольник 4"/>
          <p:cNvSpPr>
            <a:spLocks noChangeArrowheads="1"/>
          </p:cNvSpPr>
          <p:nvPr/>
        </p:nvSpPr>
        <p:spPr bwMode="auto">
          <a:xfrm>
            <a:off x="2928938" y="1214438"/>
            <a:ext cx="5929312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Шевелились у цветка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Все четыре лепестка.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Я сорвать его хотел,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А он вспорхнул и улетел.</a:t>
            </a:r>
            <a:r>
              <a:rPr lang="ru-RU" sz="4000" i="1">
                <a:latin typeface="Calibri" pitchFamily="34" charset="0"/>
              </a:rPr>
              <a:t/>
            </a:r>
            <a:br>
              <a:rPr lang="ru-RU" sz="4000" i="1">
                <a:latin typeface="Calibri" pitchFamily="34" charset="0"/>
              </a:rPr>
            </a:br>
            <a:r>
              <a:rPr lang="ru-RU" sz="4000" i="1">
                <a:latin typeface="Calibri" pitchFamily="34" charset="0"/>
              </a:rPr>
              <a:t/>
            </a:r>
            <a:br>
              <a:rPr lang="ru-RU" sz="4000" i="1">
                <a:latin typeface="Calibri" pitchFamily="34" charset="0"/>
              </a:rPr>
            </a:br>
            <a:r>
              <a:rPr lang="ru-RU" sz="4000">
                <a:latin typeface="Calibri" pitchFamily="34" charset="0"/>
              </a:rPr>
              <a:t/>
            </a:r>
            <a:br>
              <a:rPr lang="ru-RU" sz="4000">
                <a:latin typeface="Calibri" pitchFamily="34" charset="0"/>
              </a:rPr>
            </a:br>
            <a:r>
              <a:rPr lang="ru-RU" sz="4000">
                <a:latin typeface="Calibri" pitchFamily="34" charset="0"/>
              </a:rPr>
              <a:t> </a:t>
            </a: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>
                <a:latin typeface="Calibri" pitchFamily="34" charset="0"/>
              </a:rPr>
              <a:t/>
            </a:r>
            <a:br>
              <a:rPr lang="ru-RU" sz="3600">
                <a:latin typeface="Calibri" pitchFamily="34" charset="0"/>
              </a:rPr>
            </a:b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6" descr="http://effects1.ru/png/kartinka/babochka/babochka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857250"/>
            <a:ext cx="771525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38" y="500063"/>
            <a:ext cx="3355975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БАБОЧКА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https://ds03.infourok.ru/uploads/ex/077d/00065c94-0a15bafa/1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82379" y="2214554"/>
            <a:ext cx="2101857" cy="9818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78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Осень</a:t>
            </a:r>
            <a:endParaRPr lang="ru-RU" sz="578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http://ekladata.com/60DTmP3ZwTLIdSpm1bn6qFR-yn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928688"/>
            <a:ext cx="5929313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Прямоугольник 4"/>
          <p:cNvSpPr>
            <a:spLocks noChangeArrowheads="1"/>
          </p:cNvSpPr>
          <p:nvPr/>
        </p:nvSpPr>
        <p:spPr bwMode="auto">
          <a:xfrm>
            <a:off x="2714625" y="1409700"/>
            <a:ext cx="6786563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Ты весь мир обогреваешь</a:t>
            </a:r>
            <a:br>
              <a:rPr lang="ru-RU" sz="4000" b="1" i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И усталости не знаешь,</a:t>
            </a:r>
            <a:br>
              <a:rPr lang="ru-RU" sz="4000" b="1" i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Улыбаешься в оконце,</a:t>
            </a:r>
            <a:br>
              <a:rPr lang="ru-RU" sz="4000" b="1" i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 i="1">
                <a:solidFill>
                  <a:srgbClr val="FF0000"/>
                </a:solidFill>
                <a:latin typeface="Calibri" pitchFamily="34" charset="0"/>
              </a:rPr>
              <a:t>А зовут тебя все…</a:t>
            </a:r>
            <a:r>
              <a:rPr lang="ru-RU" sz="4000" i="1">
                <a:latin typeface="Calibri" pitchFamily="34" charset="0"/>
              </a:rPr>
              <a:t/>
            </a:r>
            <a:br>
              <a:rPr lang="ru-RU" sz="4000" i="1">
                <a:latin typeface="Calibri" pitchFamily="34" charset="0"/>
              </a:rPr>
            </a:br>
            <a:r>
              <a:rPr lang="ru-RU" sz="4000">
                <a:latin typeface="Calibri" pitchFamily="34" charset="0"/>
              </a:rPr>
              <a:t/>
            </a:r>
            <a:br>
              <a:rPr lang="ru-RU" sz="4000">
                <a:latin typeface="Calibri" pitchFamily="34" charset="0"/>
              </a:rPr>
            </a:br>
            <a:r>
              <a:rPr lang="ru-RU" sz="4000">
                <a:latin typeface="Calibri" pitchFamily="34" charset="0"/>
              </a:rPr>
              <a:t> </a:t>
            </a: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 i="1">
                <a:latin typeface="Calibri" pitchFamily="34" charset="0"/>
              </a:rPr>
              <a:t/>
            </a:r>
            <a:br>
              <a:rPr lang="ru-RU" sz="3600" i="1">
                <a:latin typeface="Calibri" pitchFamily="34" charset="0"/>
              </a:rPr>
            </a:br>
            <a:r>
              <a:rPr lang="ru-RU" sz="3600">
                <a:latin typeface="Calibri" pitchFamily="34" charset="0"/>
              </a:rPr>
              <a:t/>
            </a:r>
            <a:br>
              <a:rPr lang="ru-RU" sz="3600">
                <a:latin typeface="Calibri" pitchFamily="34" charset="0"/>
              </a:rPr>
            </a:b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galerey-room.ru/images/152748_14136316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500063"/>
            <a:ext cx="5561012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Box 4"/>
          <p:cNvSpPr txBox="1">
            <a:spLocks noChangeArrowheads="1"/>
          </p:cNvSpPr>
          <p:nvPr/>
        </p:nvSpPr>
        <p:spPr bwMode="auto">
          <a:xfrm>
            <a:off x="7072313" y="642938"/>
            <a:ext cx="7064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С</a:t>
            </a:r>
          </a:p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О</a:t>
            </a:r>
          </a:p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Л</a:t>
            </a:r>
          </a:p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Н</a:t>
            </a:r>
          </a:p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Ц</a:t>
            </a:r>
          </a:p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https://steamuserimages-a.akamaihd.net/ugc/833581418544410478/F66D932C5741D6DECCCB4966C9E7E8274B4B2B44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KCS936Dtbe4/UXVbstyWNKI/AAAAAAAAHy8/6KCszQe2AW8/s1600/%E0%B8%81%E0%B8%A3%E0%B8%AD%E0%B8%9A%E0%B8%A5%E0%B8%B2%E0%B8%A2%E0%B9%84%E0%B8%97%E0%B8%A2%E0%B8%AA%E0%B8%B2%E0%B8%81%E0%B8%A5+(10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785794"/>
            <a:ext cx="7200700" cy="5095880"/>
          </a:xfrm>
          <a:effectLst>
            <a:softEdge rad="112500"/>
          </a:effectLst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2000250" y="1857375"/>
            <a:ext cx="54292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Листья в воздухе кружатся,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Тихо на траву ложатся.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Сбрасывает листья сад —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Это просто…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ds02.infourok.ru/uploads/ex/027a/00034a51-93999671/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5"/>
          <p:cNvSpPr txBox="1">
            <a:spLocks noChangeArrowheads="1"/>
          </p:cNvSpPr>
          <p:nvPr/>
        </p:nvSpPr>
        <p:spPr bwMode="auto">
          <a:xfrm>
            <a:off x="2500313" y="928688"/>
            <a:ext cx="44259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chemeClr val="bg1"/>
                </a:solidFill>
                <a:latin typeface="Calibri" pitchFamily="34" charset="0"/>
              </a:rPr>
              <a:t>Листопад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KCS936Dtbe4/UXVbstyWNKI/AAAAAAAAHy8/6KCszQe2AW8/s1600/%E0%B8%81%E0%B8%A3%E0%B8%AD%E0%B8%9A%E0%B8%A5%E0%B8%B2%E0%B8%A2%E0%B9%84%E0%B8%97%E0%B8%A2%E0%B8%AA%E0%B8%B2%E0%B8%81%E0%B8%A5+(10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785794"/>
            <a:ext cx="7200700" cy="5095880"/>
          </a:xfrm>
          <a:effectLst>
            <a:softEdge rad="112500"/>
          </a:effectLst>
        </p:spPr>
      </p:pic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2000250" y="2000250"/>
            <a:ext cx="5429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Ветер тучу позовет,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Туча по небу плывет.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И поверх садов и рощ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Моросит холодный…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ttp://1.bp.blogspot.com/_FhJ1lkMWo50/SwwjuOj2r4I/AAAAAAAAAik/08O_oxKNTRc/s1600/stix3.gif"/>
          <p:cNvPicPr>
            <a:picLocks noChangeAspect="1" noChangeArrowheads="1"/>
          </p:cNvPicPr>
          <p:nvPr/>
        </p:nvPicPr>
        <p:blipFill>
          <a:blip r:embed="rId2"/>
          <a:srcRect l="3081" r="2974" b="3448"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3071813" y="500063"/>
            <a:ext cx="3270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chemeClr val="bg1"/>
                </a:solidFill>
                <a:latin typeface="Calibri" pitchFamily="34" charset="0"/>
              </a:rPr>
              <a:t>Дождь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KCS936Dtbe4/UXVbstyWNKI/AAAAAAAAHy8/6KCszQe2AW8/s1600/%E0%B8%81%E0%B8%A3%E0%B8%AD%E0%B8%9A%E0%B8%A5%E0%B8%B2%E0%B8%A2%E0%B9%84%E0%B8%97%E0%B8%A2%E0%B8%AA%E0%B8%B2%E0%B8%81%E0%B8%A5+(10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785794"/>
            <a:ext cx="7200700" cy="5095880"/>
          </a:xfrm>
          <a:effectLst>
            <a:softEdge rad="112500"/>
          </a:effectLst>
        </p:spPr>
      </p:pic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2000250" y="2000250"/>
            <a:ext cx="54292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В сером небе низко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Тучи ходят близко,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Закрывают горизонт.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Будет дождь.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Мы взяли…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246</Words>
  <Application>Microsoft Office PowerPoint</Application>
  <PresentationFormat>Экран (4:3)</PresentationFormat>
  <Paragraphs>45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User</cp:lastModifiedBy>
  <cp:revision>15</cp:revision>
  <dcterms:created xsi:type="dcterms:W3CDTF">2017-10-29T20:17:55Z</dcterms:created>
  <dcterms:modified xsi:type="dcterms:W3CDTF">2020-04-13T19:20:41Z</dcterms:modified>
</cp:coreProperties>
</file>