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5" autoAdjust="0"/>
    <p:restoredTop sz="86475" autoAdjust="0"/>
  </p:normalViewPr>
  <p:slideViewPr>
    <p:cSldViewPr>
      <p:cViewPr>
        <p:scale>
          <a:sx n="70" d="100"/>
          <a:sy n="70" d="100"/>
        </p:scale>
        <p:origin x="-1122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4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EF09B-F07E-43CC-9179-EB6BAF457EE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5CB01-8CA8-49AF-922A-C6103B002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176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5CB01-8CA8-49AF-922A-C6103B002AA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922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7CCC-798F-4FD2-BD58-B478E818548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E400897-13A0-493B-A1D3-8295685F24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7CCC-798F-4FD2-BD58-B478E818548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0897-13A0-493B-A1D3-8295685F24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7CCC-798F-4FD2-BD58-B478E818548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0897-13A0-493B-A1D3-8295685F24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7CCC-798F-4FD2-BD58-B478E818548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E400897-13A0-493B-A1D3-8295685F24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7CCC-798F-4FD2-BD58-B478E818548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0897-13A0-493B-A1D3-8295685F249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7CCC-798F-4FD2-BD58-B478E818548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0897-13A0-493B-A1D3-8295685F24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7CCC-798F-4FD2-BD58-B478E818548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E400897-13A0-493B-A1D3-8295685F249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7CCC-798F-4FD2-BD58-B478E818548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0897-13A0-493B-A1D3-8295685F24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7CCC-798F-4FD2-BD58-B478E818548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0897-13A0-493B-A1D3-8295685F24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7CCC-798F-4FD2-BD58-B478E818548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0897-13A0-493B-A1D3-8295685F24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7CCC-798F-4FD2-BD58-B478E818548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0897-13A0-493B-A1D3-8295685F249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9807CCC-798F-4FD2-BD58-B478E8185486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E400897-13A0-493B-A1D3-8295685F249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UZNkLrxNohM?t=35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5%D1%83%D0%B4%D0%BE%D0%B6%D0%B5%D1%81%D1%82%D0%B2%D0%B5%D0%BD%D0%BD%D1%8B%D0%B9_%D0%BE%D0%B1%D1%80%D0%B0%D0%B7" TargetMode="External"/><Relationship Id="rId3" Type="http://schemas.openxmlformats.org/officeDocument/2006/relationships/hyperlink" Target="http://ru.wiktionary.org/wiki/%D0%BE%D0%B1%D0%BB%D0%B8%D0%BA" TargetMode="External"/><Relationship Id="rId7" Type="http://schemas.openxmlformats.org/officeDocument/2006/relationships/hyperlink" Target="http://ru.wiktionary.org/wiki/%D0%BF%D1%83%D1%82%D1%8C" TargetMode="External"/><Relationship Id="rId2" Type="http://schemas.openxmlformats.org/officeDocument/2006/relationships/hyperlink" Target="http://ru.wiktionary.org/wiki/%D0%BE%D0%B1%D1%80%D0%B0%D0%B7%D0%B5%D1%86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tionary.org/wiki/%D1%81%D0%BF%D0%BE%D1%81%D0%BE%D0%B1" TargetMode="External"/><Relationship Id="rId5" Type="http://schemas.openxmlformats.org/officeDocument/2006/relationships/hyperlink" Target="http://ru.wiktionary.org/wiki/%D0%B8%D0%BC%D0%B8%D0%B4%D0%B6" TargetMode="External"/><Relationship Id="rId4" Type="http://schemas.openxmlformats.org/officeDocument/2006/relationships/hyperlink" Target="http://ru.wiktionary.org/wiki/%D0%B8%D0%B7%D0%BE%D0%B1%D1%80%D0%B0%D0%B6%D0%B5%D0%BD%D0%B8%D0%B5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306888"/>
            <a:ext cx="6400800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52" y="1128936"/>
            <a:ext cx="9144000" cy="5715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560" y="188640"/>
            <a:ext cx="7772400" cy="1470025"/>
          </a:xfrm>
        </p:spPr>
        <p:txBody>
          <a:bodyPr anchor="ctr"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743200" y="1400572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63960" y="5184775"/>
            <a:ext cx="7772400" cy="1470025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100" dirty="0" smtClean="0"/>
              <a:t>Полякова Елена Владимировна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630541"/>
            <a:ext cx="7632848" cy="26776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6000" dirty="0" smtClean="0"/>
              <a:t>КРУЖОК»ВЕСЁЛЫЕ</a:t>
            </a:r>
            <a:r>
              <a:rPr lang="ru-RU" dirty="0" smtClean="0"/>
              <a:t>  </a:t>
            </a:r>
            <a:r>
              <a:rPr lang="ru-RU" sz="7200" dirty="0" smtClean="0"/>
              <a:t>нотки</a:t>
            </a:r>
            <a:r>
              <a:rPr lang="ru-RU" dirty="0" smtClean="0"/>
              <a:t>»</a:t>
            </a:r>
          </a:p>
          <a:p>
            <a:r>
              <a:rPr lang="ru-RU" dirty="0" err="1" smtClean="0"/>
              <a:t>Тема:Работа</a:t>
            </a:r>
            <a:r>
              <a:rPr lang="ru-RU" dirty="0" smtClean="0"/>
              <a:t> </a:t>
            </a:r>
            <a:r>
              <a:rPr lang="ru-RU" dirty="0"/>
              <a:t>над выразительным исполнением песни и создание сценического образа.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699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631"/>
          <a:stretch/>
        </p:blipFill>
        <p:spPr>
          <a:xfrm>
            <a:off x="3215335" y="1988840"/>
            <a:ext cx="3393671" cy="460792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102493"/>
            <a:ext cx="4337593" cy="5476918"/>
          </a:xfrm>
          <a:solidFill>
            <a:srgbClr val="FFC000"/>
          </a:solidFill>
          <a:ln>
            <a:solidFill>
              <a:schemeClr val="accent1"/>
            </a:solidFill>
          </a:ln>
          <a:scene3d>
            <a:camera prst="perspectiveContrastingRightFacing"/>
            <a:lightRig rig="threePt" dir="t"/>
          </a:scene3d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чувства ритма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пражнения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умение владеть своим лицом и телом (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мимические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этюды: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«Радость», «Печаль», «Задумчивость», «Беспокойство», «Ликование», «Безразличие», «Злость», «Мечтательность», «Страх», «Надменность», «Восторженность», «Удивление»),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64088" y="764704"/>
            <a:ext cx="4104456" cy="5847928"/>
          </a:xfrm>
          <a:solidFill>
            <a:schemeClr val="bg2">
              <a:lumMod val="75000"/>
            </a:schemeClr>
          </a:solidFill>
          <a:ln>
            <a:solidFill>
              <a:schemeClr val="accent1"/>
            </a:solidFill>
          </a:ln>
          <a:scene3d>
            <a:camera prst="perspectiveContrastingLeftFacing"/>
            <a:lightRig rig="threePt" dir="t"/>
          </a:scene3d>
        </p:spPr>
        <p:txBody>
          <a:bodyPr>
            <a:normAutofit fontScale="92500"/>
          </a:bodyPr>
          <a:lstStyle/>
          <a:p>
            <a:pPr algn="ctr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Проговаривание и обыгрывание  скороговорок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Воспитание</a:t>
            </a:r>
          </a:p>
          <a:p>
            <a:pPr marL="0" indent="0"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мышечной свободы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2600" u="sng" dirty="0">
                <a:latin typeface="Times New Roman" pitchFamily="18" charset="0"/>
                <a:cs typeface="Times New Roman" pitchFamily="18" charset="0"/>
              </a:rPr>
              <a:t>этюды коллективной пантомимы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(два-четыре человека):«В гостях», «Посадка в поезд», «На перемене»,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«На сцене», «На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рыбалке», «Уборка в квартире», «Заводная кукла», «Птичий двор», «Факир и змея», «Игра на музыкальных инструментах в оркестре» и др.).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27784" y="5934670"/>
            <a:ext cx="3981222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Упражнения в игровой  форме,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Задания со словами  « если бы».</a:t>
            </a:r>
          </a:p>
        </p:txBody>
      </p:sp>
    </p:spTree>
    <p:extLst>
      <p:ext uri="{BB962C8B-B14F-4D97-AF65-F5344CB8AC3E}">
        <p14:creationId xmlns:p14="http://schemas.microsoft.com/office/powerpoint/2010/main" val="228528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024"/>
            <a:ext cx="9144000" cy="6792976"/>
          </a:xfrm>
          <a:prstGeom prst="rect">
            <a:avLst/>
          </a:prstGeom>
        </p:spPr>
      </p:pic>
      <p:sp>
        <p:nvSpPr>
          <p:cNvPr id="3" name="AutoShape 9"/>
          <p:cNvSpPr>
            <a:spLocks noChangeArrowheads="1"/>
          </p:cNvSpPr>
          <p:nvPr/>
        </p:nvSpPr>
        <p:spPr bwMode="gray">
          <a:xfrm>
            <a:off x="2175701" y="4221088"/>
            <a:ext cx="5181600" cy="533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25400" algn="ctr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ru-RU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МУЗЫКА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AutoShape 10"/>
          <p:cNvSpPr>
            <a:spLocks noChangeArrowheads="1"/>
          </p:cNvSpPr>
          <p:nvPr/>
        </p:nvSpPr>
        <p:spPr bwMode="gray">
          <a:xfrm>
            <a:off x="2152364" y="4869160"/>
            <a:ext cx="5181600" cy="533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99FF">
                  <a:gamma/>
                  <a:shade val="46275"/>
                  <a:invGamma/>
                </a:srgbClr>
              </a:gs>
              <a:gs pos="50000">
                <a:srgbClr val="3399FF"/>
              </a:gs>
              <a:gs pos="100000">
                <a:srgbClr val="33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ru-RU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ru-RU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СЛОВО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gray">
          <a:xfrm>
            <a:off x="2175701" y="5517232"/>
            <a:ext cx="5181600" cy="533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D67E1">
                  <a:gamma/>
                  <a:shade val="46275"/>
                  <a:invGamma/>
                </a:srgbClr>
              </a:gs>
              <a:gs pos="50000">
                <a:srgbClr val="8D67E1"/>
              </a:gs>
              <a:gs pos="100000">
                <a:srgbClr val="8D67E1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ru-RU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ПЕНИЕ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gray">
          <a:xfrm>
            <a:off x="2175701" y="6237312"/>
            <a:ext cx="5181600" cy="533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CC00">
                  <a:gamma/>
                  <a:shade val="46275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ru-RU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ru-RU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АКТЁРСКОЕ МАСТЕРСТВО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075057" y="1484784"/>
            <a:ext cx="5282244" cy="115212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четыре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взаимосвязанных компонента для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успешного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сценического воплощения  песни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6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490" y="404664"/>
            <a:ext cx="8686800" cy="838200"/>
          </a:xfrm>
        </p:spPr>
        <p:txBody>
          <a:bodyPr>
            <a:noAutofit/>
          </a:bodyPr>
          <a:lstStyle/>
          <a:p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со  </a:t>
            </a:r>
            <a:r>
              <a:rPr lang="ru-RU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сценой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Постановка концертного номера (сценическое воображение, логика и последовательность, самостоятельное придумывание движений, помогающих передаче образа песни, её характера, эмоциональный настрой перед пением);</a:t>
            </a:r>
          </a:p>
          <a:p>
            <a:pPr algn="ctr"/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3101" y="476672"/>
            <a:ext cx="8686800" cy="8382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Работа над сценическими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действиями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78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304800" y="188640"/>
            <a:ext cx="8686800" cy="6480720"/>
          </a:xfrm>
          <a:prstGeom prst="rect">
            <a:avLst/>
          </a:prstGeom>
        </p:spPr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u="sng" dirty="0" smtClean="0">
                <a:solidFill>
                  <a:srgbClr val="0070C0"/>
                </a:solidFill>
              </a:rPr>
              <a:t>2</a:t>
            </a:r>
            <a:r>
              <a:rPr lang="ru-RU" sz="2400" u="sng" dirty="0">
                <a:solidFill>
                  <a:srgbClr val="0070C0"/>
                </a:solidFill>
              </a:rPr>
              <a:t>. Работа с микрофоном</a:t>
            </a:r>
            <a:endParaRPr lang="ru-RU" sz="24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пользования микрофоном, техника безопасности.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Пение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под фонограмму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заключительный этап сложной и многогранной предварительной работы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..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Контроль над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дикцией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чистотой интонации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при пении в микрофон. Развитие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над соотношением звучания голоса под микрофон и фонограммы. Контроль слуха над одновременным звучанием голоса и музыки. Соединение отдельных элементов движений в песенно-танцевальную композицию.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Эмоциональное исполнение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песни.</a:t>
            </a:r>
          </a:p>
          <a:p>
            <a:pPr marL="0" indent="0" algn="ctr"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9558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Пластика, танцевальные движения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элементами сценического действия вместе с пением (хлопки, притопы, различные движения, не мешающие певческому процессу).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Использование при пении современных танцевальных ритмических движений.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Поиск актёрского решения исполняемых песен с детальным обыгрыванием содержания, воспитание осанки и походки, подчинение движений характеру музыки и текста. Работа над умением держаться на сцене, чувствовать свободу в пении и танце, устраняя скованность; репетиции песни перед зеркалом. Немаловажна в этой работе помощь профессионального режиссера-постановщика.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2613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4874" y="332656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Также в работе над образом, кроме театрального реквизита, может быть использован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грим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3121" y="1255986"/>
            <a:ext cx="2794162" cy="35554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645024"/>
            <a:ext cx="3995936" cy="29969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901" y="3645024"/>
            <a:ext cx="3995936" cy="299695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05581" y="1560713"/>
            <a:ext cx="255474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основном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декоративный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выразительности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мимики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улучшения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природных данных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01217" y="1729990"/>
            <a:ext cx="255474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также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характерный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соответствие образу.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192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5936" y="374881"/>
            <a:ext cx="4752000" cy="430803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4993760"/>
            <a:ext cx="1310680" cy="52228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8511480" cy="1136142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Таким образом, развитие вокально-хоровых навыков сочетает вокально-техническую деятельность с работой по музыкальной выразительности и созданию сценического образа.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91525"/>
            <a:ext cx="2664296" cy="3989784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4786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4026998" cy="30269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16632"/>
            <a:ext cx="4052103" cy="29310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1" y="3049065"/>
            <a:ext cx="2788457" cy="37583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287" y="2276872"/>
            <a:ext cx="3968477" cy="30526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8" r="22047"/>
          <a:stretch/>
        </p:blipFill>
        <p:spPr>
          <a:xfrm>
            <a:off x="6300000" y="3429000"/>
            <a:ext cx="2844000" cy="3429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449614" y="4796292"/>
            <a:ext cx="35670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7346" y="188640"/>
            <a:ext cx="35670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6284200"/>
            <a:ext cx="35670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747" y="189893"/>
            <a:ext cx="35670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807444" y="6276578"/>
            <a:ext cx="35670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2843808" y="5329547"/>
            <a:ext cx="3490956" cy="14702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Placido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Doming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2. Ирина  Архипова</a:t>
            </a:r>
          </a:p>
          <a:p>
            <a:pPr marL="0" indent="0"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Марио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Ланца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 Лучано  Паваротти</a:t>
            </a:r>
          </a:p>
          <a:p>
            <a:pPr marL="0" indent="0"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5. Сергей  Лемешев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58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8" y="2996952"/>
            <a:ext cx="5601030" cy="36443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079256"/>
            <a:ext cx="3837808" cy="55882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12"/>
          <a:stretch/>
        </p:blipFill>
        <p:spPr>
          <a:xfrm>
            <a:off x="179512" y="116632"/>
            <a:ext cx="4619625" cy="3024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-73151" y="116632"/>
            <a:ext cx="35670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613854" y="6064216"/>
            <a:ext cx="35670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958" y="6144280"/>
            <a:ext cx="35670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71271" y="52844"/>
            <a:ext cx="24045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Монсеррат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Кабалье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Леонид Утёсов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Юрий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уляев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30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332656"/>
            <a:ext cx="57606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КОНТРОЛЬ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268760"/>
            <a:ext cx="67687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1.Смотрим и повторяем!</a:t>
            </a: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youtu.be/UZNkLrxNohM?t=35</a:t>
            </a:r>
            <a:endParaRPr lang="ru-RU" dirty="0" smtClean="0"/>
          </a:p>
          <a:p>
            <a:r>
              <a:rPr lang="ru-RU" dirty="0" smtClean="0"/>
              <a:t>2.Обратная связь:</a:t>
            </a:r>
            <a:r>
              <a:rPr lang="en-US" dirty="0"/>
              <a:t>https://</a:t>
            </a:r>
            <a:r>
              <a:rPr lang="en-US" dirty="0" smtClean="0"/>
              <a:t>ok.ru/profile/575863190674/statuses</a:t>
            </a:r>
            <a:r>
              <a:rPr lang="ru-RU" dirty="0" smtClean="0"/>
              <a:t>,</a:t>
            </a:r>
            <a:r>
              <a:rPr lang="ru-RU" dirty="0" err="1" smtClean="0"/>
              <a:t>вайбер</a:t>
            </a:r>
            <a:r>
              <a:rPr lang="ru-RU" dirty="0" smtClean="0"/>
              <a:t>\+380714561354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743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64704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16840" indent="540385" algn="just">
              <a:spcAft>
                <a:spcPts val="0"/>
              </a:spcAft>
              <a:tabLst>
                <a:tab pos="685800" algn="l"/>
              </a:tabLst>
            </a:pPr>
            <a:r>
              <a:rPr lang="ru-RU" sz="2400" dirty="0">
                <a:latin typeface="Times New Roman"/>
                <a:ea typeface="Times New Roman"/>
              </a:rPr>
              <a:t>П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ение - это </a:t>
            </a:r>
            <a:r>
              <a:rPr lang="ru-RU" sz="2400" i="1" dirty="0" smtClean="0">
                <a:solidFill>
                  <a:srgbClr val="00B050"/>
                </a:solidFill>
                <a:effectLst/>
                <a:latin typeface="Times New Roman"/>
                <a:ea typeface="Times New Roman"/>
              </a:rPr>
              <a:t>музыка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, обогащенная </a:t>
            </a:r>
            <a:r>
              <a:rPr lang="ru-RU" sz="2400" i="1" dirty="0" smtClean="0">
                <a:solidFill>
                  <a:srgbClr val="00B050"/>
                </a:solidFill>
                <a:effectLst/>
                <a:latin typeface="Times New Roman"/>
                <a:ea typeface="Times New Roman"/>
              </a:rPr>
              <a:t>словом.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 Оно воздействует на слушателя и средствами музыки, и средствами поэзии. Поэтому исполнителю необходимо «погрузиться», прежде всего, в поэтический мир автора текста вокального произведения, понять его смысл, </a:t>
            </a:r>
            <a:r>
              <a:rPr lang="ru-RU" sz="2400" i="1" dirty="0" smtClean="0">
                <a:solidFill>
                  <a:srgbClr val="00B050"/>
                </a:solidFill>
                <a:effectLst/>
                <a:latin typeface="Times New Roman"/>
                <a:ea typeface="Times New Roman"/>
              </a:rPr>
              <a:t>образность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, интонационно-ритмическую организацию.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2836">
            <a:off x="5404570" y="3422737"/>
            <a:ext cx="3368161" cy="25261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212976"/>
            <a:ext cx="3736349" cy="24934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0664">
            <a:off x="594198" y="3262786"/>
            <a:ext cx="2174673" cy="29014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TextBox 5"/>
          <p:cNvSpPr txBox="1"/>
          <p:nvPr/>
        </p:nvSpPr>
        <p:spPr>
          <a:xfrm rot="20869496">
            <a:off x="1213294" y="6169365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Мария  Каллас</a:t>
            </a:r>
            <a:endParaRPr lang="ru-RU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5780887"/>
            <a:ext cx="2036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Ирина  Богачёва</a:t>
            </a:r>
            <a:endParaRPr lang="ru-RU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914397">
            <a:off x="6090698" y="6084025"/>
            <a:ext cx="1995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Елена Образцова</a:t>
            </a:r>
            <a:endParaRPr lang="ru-RU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84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23455" y="4600945"/>
            <a:ext cx="957441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УДАЧИ </a:t>
            </a:r>
          </a:p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</a:p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УСПЕХОВ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!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987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00" y="692696"/>
            <a:ext cx="8686800" cy="841248"/>
          </a:xfrm>
        </p:spPr>
        <p:txBody>
          <a:bodyPr>
            <a:noAutofit/>
          </a:bodyPr>
          <a:lstStyle/>
          <a:p>
            <a:r>
              <a:rPr lang="ru-RU" sz="6600" dirty="0"/>
              <a:t>Образ </a:t>
            </a:r>
            <a:br>
              <a:rPr lang="ru-RU" sz="6600" dirty="0"/>
            </a:b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052736"/>
            <a:ext cx="82089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порядок, способ, метод,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   (Википедия)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Синонимы: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2" tooltip="образец"/>
              </a:rPr>
              <a:t>О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 tooltip="облик"/>
              </a:rPr>
              <a:t>блик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2" tooltip="образец"/>
              </a:rPr>
              <a:t>образец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4" tooltip="изображение"/>
              </a:rPr>
              <a:t>изображение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частичн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5" tooltip="имидж"/>
              </a:rPr>
              <a:t>имидж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6" tooltip="способ"/>
              </a:rPr>
              <a:t>способ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частичн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7" tooltip="путь"/>
              </a:rPr>
              <a:t>путь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u="sng" dirty="0">
                <a:hlinkClick r:id="rId8" tooltip="Художественный образ"/>
              </a:rPr>
              <a:t>Художественный образ</a:t>
            </a:r>
            <a:r>
              <a:rPr lang="ru-RU" sz="2400" dirty="0"/>
              <a:t> (БСЭ)— всеобщая категория художественного творчества, форма истолкования и освоения мира с позиции определённого эстетического идеала путём создания эстетически воздействующих объектов. </a:t>
            </a:r>
            <a:r>
              <a:rPr lang="ru-RU" sz="2400" dirty="0" smtClean="0"/>
              <a:t> Также </a:t>
            </a:r>
            <a:r>
              <a:rPr lang="ru-RU" sz="2400" dirty="0"/>
              <a:t>любое явление, творчески воссозданное в художественном произведении.</a:t>
            </a:r>
          </a:p>
          <a:p>
            <a:pPr lvl="0"/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25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65" y="3275865"/>
            <a:ext cx="2420500" cy="35821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27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«</a:t>
            </a:r>
            <a:r>
              <a:rPr lang="ru-RU" sz="2700" b="1" i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  <a:t>Музыка</a:t>
            </a:r>
            <a:r>
              <a:rPr lang="ru-RU" sz="27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–  образно – звуковое отображение   действительности».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(В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 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Астафьев) </a:t>
            </a:r>
            <a:r>
              <a:rPr lang="ru-RU" sz="2700" dirty="0">
                <a:effectLst/>
                <a:latin typeface="Times New Roman"/>
                <a:ea typeface="Times New Roman"/>
              </a:rPr>
              <a:t/>
            </a:r>
            <a:br>
              <a:rPr lang="ru-RU" sz="2700" dirty="0">
                <a:effectLst/>
                <a:latin typeface="Times New Roman"/>
                <a:ea typeface="Times New Roman"/>
              </a:rPr>
            </a:br>
            <a:endParaRPr lang="ru-RU" sz="2700" dirty="0"/>
          </a:p>
        </p:txBody>
      </p:sp>
      <p:sp>
        <p:nvSpPr>
          <p:cNvPr id="4" name="Овал 3"/>
          <p:cNvSpPr/>
          <p:nvPr/>
        </p:nvSpPr>
        <p:spPr>
          <a:xfrm>
            <a:off x="235623" y="2493144"/>
            <a:ext cx="2808312" cy="947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содержание памяти</a:t>
            </a:r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01452" y="1412776"/>
            <a:ext cx="8686800" cy="53285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полного раскрытия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музыкально-художественного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образа в песне подразумевается актерское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самовыражение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исполнителя.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i="1" dirty="0" smtClean="0"/>
              <a:t>«…некоторое </a:t>
            </a:r>
            <a:r>
              <a:rPr lang="ru-RU" sz="2400" i="1" dirty="0"/>
              <a:t>время </a:t>
            </a:r>
            <a:endParaRPr lang="ru-RU" sz="2400" i="1" dirty="0" smtClean="0"/>
          </a:p>
          <a:p>
            <a:pPr marL="0" indent="0">
              <a:buNone/>
            </a:pPr>
            <a:r>
              <a:rPr lang="ru-RU" sz="2400" i="1" dirty="0"/>
              <a:t> </a:t>
            </a:r>
            <a:r>
              <a:rPr lang="ru-RU" sz="2400" i="1" dirty="0" smtClean="0"/>
              <a:t>                не </a:t>
            </a:r>
            <a:r>
              <a:rPr lang="ru-RU" sz="2400" i="1" dirty="0"/>
              <a:t>быть собой</a:t>
            </a:r>
            <a:r>
              <a:rPr lang="ru-RU" sz="2400" i="1" dirty="0" smtClean="0"/>
              <a:t>» </a:t>
            </a:r>
          </a:p>
          <a:p>
            <a:pPr marL="0" indent="0">
              <a:buNone/>
            </a:pPr>
            <a:endParaRPr lang="ru-RU" sz="2400" i="1" dirty="0" smtClean="0"/>
          </a:p>
          <a:p>
            <a:pPr marL="0" indent="0">
              <a:buNone/>
            </a:pPr>
            <a:endParaRPr lang="ru-RU" sz="2400" i="1" dirty="0"/>
          </a:p>
          <a:p>
            <a:pPr marL="0" indent="0">
              <a:buNone/>
            </a:pPr>
            <a:r>
              <a:rPr lang="ru-RU" sz="2400" i="1" dirty="0" smtClean="0"/>
              <a:t>                               (</a:t>
            </a:r>
            <a:r>
              <a:rPr lang="ru-RU" sz="2400" i="1" dirty="0" err="1" smtClean="0"/>
              <a:t>Ф.Шаляпин</a:t>
            </a:r>
            <a:r>
              <a:rPr lang="ru-RU" sz="2400" i="1" dirty="0" smtClean="0"/>
              <a:t>)</a:t>
            </a:r>
            <a:endParaRPr lang="ru-RU" sz="2400" dirty="0"/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398168" y="2455584"/>
            <a:ext cx="2943944" cy="9734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воображение</a:t>
            </a:r>
            <a:endParaRPr lang="ru-RU" sz="2400" dirty="0"/>
          </a:p>
        </p:txBody>
      </p:sp>
      <p:sp>
        <p:nvSpPr>
          <p:cNvPr id="6" name="Плюс 5"/>
          <p:cNvSpPr/>
          <p:nvPr/>
        </p:nvSpPr>
        <p:spPr>
          <a:xfrm>
            <a:off x="2814755" y="2654424"/>
            <a:ext cx="771376" cy="625252"/>
          </a:xfrm>
          <a:prstGeom prst="mathPlu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 6"/>
          <p:cNvSpPr/>
          <p:nvPr/>
        </p:nvSpPr>
        <p:spPr>
          <a:xfrm>
            <a:off x="6161856" y="2702594"/>
            <a:ext cx="642392" cy="457200"/>
          </a:xfrm>
          <a:prstGeom prst="mathEqua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6804248" y="2348880"/>
            <a:ext cx="1912538" cy="1222826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образ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5364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4976" y="3680537"/>
            <a:ext cx="81369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 песне выразительные средства музыки сочетаются со 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словами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6420" y="40466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«Слушание музыки»: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8745" y="836712"/>
            <a:ext cx="8585255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вспомнить, представить, услышать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представили?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спомнили?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услышали ?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302300"/>
            <a:ext cx="338437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ценические средства выражения: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жесты, мимика и пантомимика: движения глаз,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губ, головы человека, его пальцев,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 и туловища.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355341"/>
            <a:ext cx="8712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Исследования ученого В.М.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Бехтерева: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Сперва на детей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начинает действовать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ритм музыки.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Позднее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действует на ребенка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высота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тона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мелодии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звуков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последнюю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очередь привыкают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различать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тембр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проявляют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индивидуальное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отношение к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звучанию разных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инструментов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88640"/>
            <a:ext cx="2016224" cy="26587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8" y="415613"/>
            <a:ext cx="3246401" cy="24317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2986009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Георг </a:t>
            </a:r>
            <a:r>
              <a:rPr lang="ru-RU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Отс</a:t>
            </a:r>
            <a:endParaRPr lang="ru-RU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04323" y="2957754"/>
            <a:ext cx="2024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onsuelo </a:t>
            </a:r>
            <a:r>
              <a:rPr lang="en-US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elazquez</a:t>
            </a:r>
            <a:endParaRPr lang="ru-RU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789039"/>
            <a:ext cx="2756881" cy="2978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95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свою очередь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движения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помогают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полнее воспринимать музыкальный образ произведения. Музыка способствует выразительности движений, так как она является своеобразным средством выражения художественных образов.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651" y="2361326"/>
            <a:ext cx="7496714" cy="439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82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схема 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муз.-сценической работы над образом вокального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произведения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Первый этап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изучение доступных элементов  в музыкально-сценической деятельности: элементарный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разбор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музыки,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разучивание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вокальных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партий,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поиск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необходимых средств выражения через мимику, жестикуляцию, пластику поведения.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Второй этап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работа над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созданием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музыкально-сценического рисунка  произведения, в которое включены  варианты воплощения муз-худ образа,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предложенные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детьми в ходе занятия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Третий этап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полноценная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творческая деятельность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соответствующая замыслу композитора и отражающая детское видение.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91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7"/>
            <a:ext cx="748883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начать работу над образом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Необходимо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разобрать содержание  песни педагогом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совместно с  исполнителями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Сделать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разбор средств музыкальной выразительности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Приступить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созданию  своего, нового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образа 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сценария поведения и 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действий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 создании образа помогают следующие дисциплины -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актерское мастерство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сценическое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движение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0521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326</TotalTime>
  <Words>803</Words>
  <Application>Microsoft Office PowerPoint</Application>
  <PresentationFormat>Экран (4:3)</PresentationFormat>
  <Paragraphs>125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 </vt:lpstr>
      <vt:lpstr>Презентация PowerPoint</vt:lpstr>
      <vt:lpstr>Образ  </vt:lpstr>
      <vt:lpstr>«Музыка –  образно – звуковое отображение   действительности». (В. Астафьев)  </vt:lpstr>
      <vt:lpstr>Презентация PowerPoint</vt:lpstr>
      <vt:lpstr>Презентация PowerPoint</vt:lpstr>
      <vt:lpstr>Презентация PowerPoint</vt:lpstr>
      <vt:lpstr>схема  муз.-сценической работы над образом вокального произведения  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Вывод: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 дополнительного образования детей  Дом детского творчества «СОЮЗ»</dc:title>
  <dc:creator>Вика</dc:creator>
  <cp:lastModifiedBy>Admin</cp:lastModifiedBy>
  <cp:revision>28</cp:revision>
  <dcterms:created xsi:type="dcterms:W3CDTF">2013-02-11T18:36:46Z</dcterms:created>
  <dcterms:modified xsi:type="dcterms:W3CDTF">2020-04-23T21:17:31Z</dcterms:modified>
</cp:coreProperties>
</file>