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4"/>
  </p:notesMasterIdLst>
  <p:sldIdLst>
    <p:sldId id="256" r:id="rId2"/>
    <p:sldId id="268" r:id="rId3"/>
    <p:sldId id="258" r:id="rId4"/>
    <p:sldId id="259" r:id="rId5"/>
    <p:sldId id="265" r:id="rId6"/>
    <p:sldId id="266" r:id="rId7"/>
    <p:sldId id="260" r:id="rId8"/>
    <p:sldId id="263" r:id="rId9"/>
    <p:sldId id="262" r:id="rId10"/>
    <p:sldId id="261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95161" autoAdjust="0"/>
  </p:normalViewPr>
  <p:slideViewPr>
    <p:cSldViewPr>
      <p:cViewPr varScale="1">
        <p:scale>
          <a:sx n="69" d="100"/>
          <a:sy n="69" d="100"/>
        </p:scale>
        <p:origin x="-14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EB697-6417-4E50-8ACB-151EF5751F3D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C63E3-FA44-4D76-87CF-B3789CB7D9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C63E3-FA44-4D76-87CF-B3789CB7D9AA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AE2AD7-D1C7-48D3-96B4-32A647285BEC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08EBAB-405D-4FAF-A533-5C50F8BFAA1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6357958"/>
            <a:ext cx="847728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437112"/>
            <a:ext cx="3560440" cy="12016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85720" y="285728"/>
            <a:ext cx="8643997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Ингульская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Л.В.</a:t>
            </a:r>
            <a:r>
              <a:rPr lang="ru-RU" sz="24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05.05.2020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11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кл</a:t>
            </a:r>
            <a:r>
              <a:rPr kumimoji="0" lang="uk-UA" sz="3200" b="1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асс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Факультативный курс «Жизненно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компетентная личность».</a:t>
            </a:r>
            <a:endParaRPr lang="ru-RU" sz="3200" b="1" dirty="0" smtClean="0">
              <a:latin typeface="Cambria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Тема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5 (5 ч.). Интимные межличностные отношения.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Урок № 30. Тема. «Одиночество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Courier New" pitchFamily="49" charset="0"/>
                <a:cs typeface="Times New Roman" pitchFamily="18" charset="0"/>
              </a:rPr>
              <a:t>».</a:t>
            </a:r>
            <a:endParaRPr kumimoji="0" lang="ru-RU" sz="4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1133400.9800032_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196752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Blip>
                <a:blip r:embed="rId3"/>
              </a:buBlip>
            </a:pPr>
            <a:r>
              <a:rPr lang="ru-RU" sz="3600" b="1" i="1" dirty="0" smtClean="0"/>
              <a:t>Найти </a:t>
            </a:r>
            <a:r>
              <a:rPr lang="ru-RU" sz="3600" b="1" i="1" dirty="0"/>
              <a:t>интересное </a:t>
            </a:r>
            <a:r>
              <a:rPr lang="ru-RU" sz="3600" b="1" i="1" dirty="0" smtClean="0"/>
              <a:t>занятие</a:t>
            </a:r>
          </a:p>
          <a:p>
            <a:pPr algn="ctr">
              <a:buBlip>
                <a:blip r:embed="rId3"/>
              </a:buBlip>
            </a:pPr>
            <a:r>
              <a:rPr lang="ru-RU" sz="3600" b="1" i="1" dirty="0" smtClean="0"/>
              <a:t>Постараться </a:t>
            </a:r>
            <a:r>
              <a:rPr lang="ru-RU" sz="3600" b="1" i="1" dirty="0"/>
              <a:t>встретить интересных </a:t>
            </a:r>
            <a:r>
              <a:rPr lang="ru-RU" sz="3600" b="1" i="1" dirty="0" smtClean="0"/>
              <a:t>людей</a:t>
            </a:r>
          </a:p>
          <a:p>
            <a:pPr algn="ctr">
              <a:buBlip>
                <a:blip r:embed="rId3"/>
              </a:buBlip>
            </a:pPr>
            <a:r>
              <a:rPr lang="ru-RU" sz="3600" b="1" i="1" dirty="0" smtClean="0"/>
              <a:t>Не </a:t>
            </a:r>
            <a:r>
              <a:rPr lang="ru-RU" sz="3600" b="1" i="1" dirty="0"/>
              <a:t>избегать </a:t>
            </a:r>
            <a:r>
              <a:rPr lang="ru-RU" sz="3600" b="1" i="1" dirty="0" smtClean="0"/>
              <a:t>общения</a:t>
            </a:r>
          </a:p>
          <a:p>
            <a:pPr algn="ctr">
              <a:buBlip>
                <a:blip r:embed="rId3"/>
              </a:buBlip>
            </a:pPr>
            <a:r>
              <a:rPr lang="ru-RU" sz="3600" b="1" i="1" dirty="0" smtClean="0"/>
              <a:t>Включаться </a:t>
            </a:r>
            <a:r>
              <a:rPr lang="ru-RU" sz="3600" b="1" i="1" dirty="0"/>
              <a:t>в общественные </a:t>
            </a:r>
            <a:r>
              <a:rPr lang="ru-RU" sz="3600" b="1" i="1" dirty="0" smtClean="0"/>
              <a:t>дела</a:t>
            </a:r>
          </a:p>
          <a:p>
            <a:pPr algn="ctr">
              <a:buBlip>
                <a:blip r:embed="rId3"/>
              </a:buBlip>
            </a:pPr>
            <a:r>
              <a:rPr lang="ru-RU" sz="3600" b="1" i="1" dirty="0" smtClean="0"/>
              <a:t>Увидеть </a:t>
            </a:r>
            <a:r>
              <a:rPr lang="ru-RU" sz="3600" b="1" i="1" dirty="0"/>
              <a:t>красоту окружающего мира и людей</a:t>
            </a: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331640" y="188640"/>
            <a:ext cx="61206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чем выход?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b130eaf4767bc20b46d72c2f1c36843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378904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Пусть Вы никогда не будите одиноки!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-171400"/>
            <a:ext cx="8892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Мы никогда не «излечим» одиночество. Но, осмыслив его, мы сможем лучше понять себя и окружающий нас мир.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Список литературы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55679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 Прохоренкова Е.В. Феномен одиночества как проблема психологии // Приоритеты интеллектуальной элиты в развитии мировой цивилизации: Материалы международной научно-теоретической конференции, ноябрь 2002 года / Междунар. гуманитар. экон. инст. - Минск: Веды, 2002. – С.275 – 277. 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 </a:t>
            </a:r>
            <a:r>
              <a:rPr lang="ru-RU" b="1" dirty="0" smtClean="0"/>
              <a:t> </a:t>
            </a:r>
            <a:r>
              <a:rPr lang="ru-RU" dirty="0" smtClean="0"/>
              <a:t>Карен С. Р., </a:t>
            </a:r>
            <a:r>
              <a:rPr lang="ru-RU" dirty="0" err="1" smtClean="0"/>
              <a:t>Пепло</a:t>
            </a:r>
            <a:r>
              <a:rPr lang="ru-RU" dirty="0" smtClean="0"/>
              <a:t> Л. Э. Перспективы помощи одиноким // Лабиринты одиночества. – М.: «Прогресс», 1989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437112"/>
            <a:ext cx="3560440" cy="1201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38169664_1231963756_vagner_odinochestvo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 r="8593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8929718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Феномен одиночества</a:t>
            </a:r>
            <a:endParaRPr kumimoji="0" lang="ru-RU" sz="10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28725-1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404664"/>
            <a:ext cx="4427984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HVcZl4Ib49DF4nl889Ew9xu99t7u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04664"/>
            <a:ext cx="4716016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zgwOGRmZj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23728" y="2636912"/>
            <a:ext cx="471601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539552" y="5517232"/>
            <a:ext cx="8136904" cy="1196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Одна из главных бед человечества - одиночество. Оно может подстерегать везде, и в семье, и среди друзей.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8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708920"/>
            <a:ext cx="4095750" cy="4149080"/>
          </a:xfrm>
          <a:prstGeom prst="rect">
            <a:avLst/>
          </a:prstGeom>
        </p:spPr>
      </p:pic>
      <p:pic>
        <p:nvPicPr>
          <p:cNvPr id="7" name="Рисунок 6" descr="603377_the_loneliness_kills_p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708920"/>
            <a:ext cx="4032448" cy="414908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467544" y="260648"/>
            <a:ext cx="835292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Феномен</a:t>
            </a:r>
            <a:r>
              <a:rPr lang="ru-RU" dirty="0" smtClean="0">
                <a:solidFill>
                  <a:schemeClr val="tx1"/>
                </a:solidFill>
              </a:rPr>
              <a:t> – это нечто переживаемое человеком: иначе говоря, то, что составляет содержание человеческого переживания. 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1196752"/>
            <a:ext cx="8640960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Одиночество</a:t>
            </a:r>
            <a:r>
              <a:rPr lang="ru-RU" dirty="0" smtClean="0">
                <a:solidFill>
                  <a:schemeClr val="tx1"/>
                </a:solidFill>
              </a:rPr>
              <a:t> — социально-психологическое явление, эмоциональное состояние человека, связанное с отсутствием близких, положительных эмоциональных связей с людьми или со страхом их потери в результате вынужденной или имеющей психологические причины социальной изоляции.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0"/>
            <a:ext cx="3563888" cy="2204864"/>
          </a:xfrm>
          <a:prstGeom prst="rect">
            <a:avLst/>
          </a:prstGeom>
        </p:spPr>
      </p:pic>
      <p:pic>
        <p:nvPicPr>
          <p:cNvPr id="7" name="Рисунок 6" descr="1781428-7bd84dbd5d0beb7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204864"/>
            <a:ext cx="3563888" cy="2088232"/>
          </a:xfrm>
          <a:prstGeom prst="rect">
            <a:avLst/>
          </a:prstGeom>
        </p:spPr>
      </p:pic>
      <p:pic>
        <p:nvPicPr>
          <p:cNvPr id="8" name="Рисунок 7" descr="motto.net.ua-356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0"/>
            <a:ext cx="3515883" cy="2232248"/>
          </a:xfrm>
          <a:prstGeom prst="rect">
            <a:avLst/>
          </a:prstGeom>
        </p:spPr>
      </p:pic>
      <p:pic>
        <p:nvPicPr>
          <p:cNvPr id="9" name="Рисунок 8" descr="b_23_11_2011_10_11_42_803554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9632" y="2204864"/>
            <a:ext cx="3643659" cy="2088231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51520" y="4437112"/>
            <a:ext cx="8712968" cy="24208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Одиночество может испытывать молодой человек или девушка, которые не могут найти себе подходящего партнёра, или пожилой человек, утративший знакомых и близких и не умеющий найти общий язык с молодым поколением. В настоящее время в зоне социального риска оказалась  молодежная среда, в ней  наблюдается рост негативных социальных и психологических явлений: неуверенности в завтрашнем дне, увеличения стрессовых ситуаций, нарушения межличностных отношений, отчаяния, одиночества.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807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0"/>
            <a:ext cx="3855942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92227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0"/>
            <a:ext cx="4716016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4149080"/>
            <a:ext cx="8496944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Вместе с тем, нельзя забывать о том, что люди испытывают определенную потребность в одиночестве. Это касается не только лиц с развитыми творческими способностями: писателей, поэтов, художников, ученых и т.д., но и  людей, не обладающих выраженными талантами. Известно, что в развитии личности наступает период (подростковый возраст), когда потребность в одиночестве  актуализируется: человек начинает испытывать необходимость в том, чтобы побыть одному, наедине со своими мыслями и переживаниями. Отсутствие возможностей для ее удовлетворения также вызывает негативные последствия.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2636912"/>
            <a:ext cx="4749185" cy="144016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normAutofit/>
            <a:scene3d>
              <a:camera prst="perspectiveAbove"/>
              <a:lightRig rig="threePt" dir="t"/>
            </a:scene3d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ОДИНОЧЕСТВО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7775848" y="3284984"/>
            <a:ext cx="1368152" cy="1440160"/>
          </a:xfrm>
          <a:prstGeom prst="curvedLeftArrow">
            <a:avLst>
              <a:gd name="adj1" fmla="val 25000"/>
              <a:gd name="adj2" fmla="val 50000"/>
              <a:gd name="adj3" fmla="val 640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4005064"/>
            <a:ext cx="2232248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Одиночество-уединение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(отрыв личности от социума, в результате «Я» обретает новые связующие его нити с социумом)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 flipH="1">
            <a:off x="0" y="3284984"/>
            <a:ext cx="1368152" cy="1440160"/>
          </a:xfrm>
          <a:prstGeom prst="curvedLeftArrow">
            <a:avLst>
              <a:gd name="adj1" fmla="val 25000"/>
              <a:gd name="adj2" fmla="val 50000"/>
              <a:gd name="adj3" fmla="val 640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03648" y="4005064"/>
            <a:ext cx="2232248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Одиночество-изоляция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(принудительное дистанцирование одного субъекта со стороны другого или социума в целом)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Выгнутая вправо стрелка 13"/>
          <p:cNvSpPr/>
          <p:nvPr/>
        </p:nvSpPr>
        <p:spPr>
          <a:xfrm flipV="1">
            <a:off x="7775848" y="1628800"/>
            <a:ext cx="1368152" cy="1440160"/>
          </a:xfrm>
          <a:prstGeom prst="curvedLeftArrow">
            <a:avLst>
              <a:gd name="adj1" fmla="val 25000"/>
              <a:gd name="adj2" fmla="val 50000"/>
              <a:gd name="adj3" fmla="val 640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 flipH="1" flipV="1">
            <a:off x="0" y="1772816"/>
            <a:ext cx="1368152" cy="1440160"/>
          </a:xfrm>
          <a:prstGeom prst="curvedLeftArrow">
            <a:avLst>
              <a:gd name="adj1" fmla="val 25000"/>
              <a:gd name="adj2" fmla="val 50000"/>
              <a:gd name="adj3" fmla="val 640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36096" y="0"/>
            <a:ext cx="2232248" cy="2564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Абсолютное одиночество  (состояние тотальной внутренней дисгармонии)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75656" y="0"/>
            <a:ext cx="2232248" cy="2564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Одиночество-самоизоляция (отчуждение «Я» от других людей и замыкание в своем собственном мире)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временное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одиночество (кратковременные приступы переживания собственной обособленности и неудовлетворенности общением и межличностными отношениями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ситуативное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одиночество (является следствием стрессовых ситуаций: смерть близкого человека, разрыв отношений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хроническое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одиночество (характеризуется отсутствием у человека в течение длительного времени удовлетворительного общения, в результате чего он страдает от своей обособленности).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0"/>
            <a:ext cx="6635820" cy="908720"/>
          </a:xfrm>
          <a:prstGeom prst="rect">
            <a:avLst/>
          </a:prstGeom>
        </p:spPr>
        <p:txBody>
          <a:bodyPr wrap="none">
            <a:prstTxWarp prst="textTriangleInverted">
              <a:avLst/>
            </a:prstTxWarp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Типы одиночества 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 descr="0b0434c0b17dcf2470342f13d017b57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941168"/>
            <a:ext cx="2419302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02607532_large_0_6177b_ce994391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4941168"/>
            <a:ext cx="3024336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12776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3200" dirty="0" smtClean="0"/>
              <a:t>Около </a:t>
            </a:r>
            <a:r>
              <a:rPr lang="ru-RU" sz="3200" dirty="0"/>
              <a:t>50% госпитализированных больных свидетельствовали, что томятся от одиночества; </a:t>
            </a:r>
            <a:endParaRPr lang="ru-RU" sz="3200" dirty="0" smtClean="0"/>
          </a:p>
          <a:p>
            <a:pPr algn="ctr">
              <a:buFont typeface="Wingdings" pitchFamily="2" charset="2"/>
              <a:buChar char="v"/>
            </a:pPr>
            <a:r>
              <a:rPr lang="ru-RU" sz="3200" dirty="0" smtClean="0"/>
              <a:t>Среди </a:t>
            </a:r>
            <a:r>
              <a:rPr lang="ru-RU" sz="3200" dirty="0"/>
              <a:t>считающих себя </a:t>
            </a:r>
            <a:r>
              <a:rPr lang="ru-RU" sz="3200" dirty="0" smtClean="0"/>
              <a:t>одинокими выявлено больше женщин, чем мужчин;</a:t>
            </a:r>
          </a:p>
          <a:p>
            <a:pPr algn="ctr">
              <a:buFont typeface="Wingdings" pitchFamily="2" charset="2"/>
              <a:buChar char="v"/>
            </a:pPr>
            <a:r>
              <a:rPr lang="ru-RU" sz="3200" dirty="0" smtClean="0"/>
              <a:t> </a:t>
            </a:r>
            <a:r>
              <a:rPr lang="ru-RU" sz="3200" dirty="0"/>
              <a:t>Не обеспеченные люди обнаруживают несколько более высокий уровень одиночества; </a:t>
            </a:r>
            <a:endParaRPr lang="ru-RU" sz="3200" dirty="0" smtClean="0"/>
          </a:p>
          <a:p>
            <a:pPr algn="ctr">
              <a:buFont typeface="Wingdings" pitchFamily="2" charset="2"/>
              <a:buChar char="v"/>
            </a:pPr>
            <a:r>
              <a:rPr lang="ru-RU" sz="3200" dirty="0" smtClean="0"/>
              <a:t>Риску </a:t>
            </a:r>
            <a:r>
              <a:rPr lang="ru-RU" sz="3200" dirty="0"/>
              <a:t>одиночества подвержены люди, потерявшие близких.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0"/>
            <a:ext cx="5876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Интересные факты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2081</TotalTime>
  <Words>402</Words>
  <Application>Microsoft Office PowerPoint</Application>
  <PresentationFormat>Экран (4:3)</PresentationFormat>
  <Paragraphs>42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User</cp:lastModifiedBy>
  <cp:revision>126</cp:revision>
  <dcterms:created xsi:type="dcterms:W3CDTF">2013-11-27T14:41:22Z</dcterms:created>
  <dcterms:modified xsi:type="dcterms:W3CDTF">2020-05-14T16:12:42Z</dcterms:modified>
</cp:coreProperties>
</file>