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sldIdLst>
    <p:sldId id="275" r:id="rId2"/>
    <p:sldId id="280" r:id="rId3"/>
    <p:sldId id="315" r:id="rId4"/>
    <p:sldId id="314" r:id="rId5"/>
    <p:sldId id="311" r:id="rId6"/>
    <p:sldId id="278" r:id="rId7"/>
    <p:sldId id="279" r:id="rId8"/>
    <p:sldId id="271" r:id="rId9"/>
    <p:sldId id="308" r:id="rId10"/>
    <p:sldId id="309" r:id="rId11"/>
    <p:sldId id="259" r:id="rId12"/>
    <p:sldId id="264" r:id="rId13"/>
    <p:sldId id="260" r:id="rId14"/>
    <p:sldId id="261" r:id="rId15"/>
    <p:sldId id="267" r:id="rId16"/>
    <p:sldId id="262" r:id="rId17"/>
    <p:sldId id="272" r:id="rId18"/>
    <p:sldId id="293" r:id="rId19"/>
    <p:sldId id="294" r:id="rId20"/>
    <p:sldId id="295" r:id="rId21"/>
    <p:sldId id="296" r:id="rId22"/>
    <p:sldId id="297" r:id="rId23"/>
    <p:sldId id="298" r:id="rId24"/>
    <p:sldId id="299" r:id="rId25"/>
    <p:sldId id="300" r:id="rId26"/>
    <p:sldId id="301" r:id="rId27"/>
    <p:sldId id="302" r:id="rId28"/>
    <p:sldId id="303" r:id="rId29"/>
    <p:sldId id="304" r:id="rId30"/>
    <p:sldId id="305" r:id="rId31"/>
    <p:sldId id="306" r:id="rId32"/>
    <p:sldId id="307" r:id="rId3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3399"/>
    <a:srgbClr val="3366FF"/>
    <a:srgbClr val="CC0000"/>
    <a:srgbClr val="3399FF"/>
    <a:srgbClr val="008000"/>
    <a:srgbClr val="FFFF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73" autoAdjust="0"/>
    <p:restoredTop sz="94660"/>
  </p:normalViewPr>
  <p:slideViewPr>
    <p:cSldViewPr>
      <p:cViewPr varScale="1">
        <p:scale>
          <a:sx n="61" d="100"/>
          <a:sy n="61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6EAB1-0C70-449A-88AA-985E83EF036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338D8-51F5-4B90-AB9B-3530824D92E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D09F7-C6D7-498D-901A-82946C9D938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5BA61-AC8C-4349-90C5-6AD3AAFE341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2821D-1414-4950-BB84-EC5E6F9C93F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37428-1EEE-4C76-8C14-E6B9399E101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B6DE9-E258-4B5B-8A8F-CCEAA09E8BB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FFDAC-005A-44E6-8053-FDF3372F958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14755-A7FA-451C-9211-0AF55D347C3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59215-2D57-491C-96CA-91D0A403A48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6014C-414A-42EF-B261-5E01D433681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29BE5-6D12-479D-B137-679157E824F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00"/>
            </a:gs>
            <a:gs pos="100000">
              <a:srgbClr val="FFFF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63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63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63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17A7466A-91EA-4EA4-9868-2A1FAC05BB9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</p:sldLayoutIdLst>
  <p:transition spd="med">
    <p:diamond/>
    <p:sndAc>
      <p:stSnd>
        <p:snd r:embed="rId14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hyperlink" Target="http://go.mail.ru/frame.html?imgurl=http://www.ntvmsnbc.com/news/278167.jpg&amp;pageurl=http://ru.wikipedia.org/wiki/Anthropoides_virgo&amp;id=55828574&amp;iid=3&amp;imgwidth=275&amp;imgheight=356&amp;imgsize=35998&amp;images_links=b" TargetMode="External"/><Relationship Id="rId7" Type="http://schemas.openxmlformats.org/officeDocument/2006/relationships/image" Target="../media/image28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hyperlink" Target="http://go.mail.ru/frame.html?imgurl=http://www.nachalka.com/photo/d/2454-4/guravl.jpg&amp;pageurl=http://www.nachalka.com/photo/v/nature1/animals/birds/&amp;id=57499688&amp;iid=0&amp;imgwidth=113&amp;imgheight=150&amp;imgsize=58726&amp;images_links=b" TargetMode="Externa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2.xml"/><Relationship Id="rId5" Type="http://schemas.openxmlformats.org/officeDocument/2006/relationships/slide" Target="slide21.xml"/><Relationship Id="rId4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2.xml"/><Relationship Id="rId6" Type="http://schemas.openxmlformats.org/officeDocument/2006/relationships/slide" Target="slide20.xml"/><Relationship Id="rId5" Type="http://schemas.openxmlformats.org/officeDocument/2006/relationships/slide" Target="slide23.xml"/><Relationship Id="rId4" Type="http://schemas.openxmlformats.org/officeDocument/2006/relationships/slide" Target="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2.xml"/><Relationship Id="rId5" Type="http://schemas.openxmlformats.org/officeDocument/2006/relationships/slide" Target="slide25.xml"/><Relationship Id="rId4" Type="http://schemas.openxmlformats.org/officeDocument/2006/relationships/slide" Target="slide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2.xml"/><Relationship Id="rId5" Type="http://schemas.openxmlformats.org/officeDocument/2006/relationships/slide" Target="slide27.xml"/><Relationship Id="rId4" Type="http://schemas.openxmlformats.org/officeDocument/2006/relationships/slide" Target="slide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2.xml"/><Relationship Id="rId5" Type="http://schemas.openxmlformats.org/officeDocument/2006/relationships/slide" Target="slide29.xml"/><Relationship Id="rId4" Type="http://schemas.openxmlformats.org/officeDocument/2006/relationships/slide" Target="slide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gi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gif"/><Relationship Id="rId10" Type="http://schemas.openxmlformats.org/officeDocument/2006/relationships/image" Target="../media/image12.gif"/><Relationship Id="rId4" Type="http://schemas.openxmlformats.org/officeDocument/2006/relationships/image" Target="../media/image6.gif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2.xml"/><Relationship Id="rId5" Type="http://schemas.openxmlformats.org/officeDocument/2006/relationships/slide" Target="slide31.xml"/><Relationship Id="rId4" Type="http://schemas.openxmlformats.org/officeDocument/2006/relationships/slide" Target="slide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http://www.floranimal.ru/pages/animal/zh/1325.jpg" TargetMode="Externa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0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601663"/>
            <a:ext cx="3487738" cy="334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499" name="Picture 3" descr="10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475" y="2392363"/>
            <a:ext cx="2917825" cy="361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00" name="WordArt 4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7369175" cy="21844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2333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Животные красной</a:t>
            </a:r>
          </a:p>
          <a:p>
            <a:pPr algn="ctr"/>
            <a:r>
              <a:rPr lang="ru-RU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2333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 книги</a:t>
            </a:r>
          </a:p>
        </p:txBody>
      </p:sp>
      <p:pic>
        <p:nvPicPr>
          <p:cNvPr id="106502" name="Picture 6" descr="13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3389313"/>
            <a:ext cx="3700463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6096000" y="4343400"/>
            <a:ext cx="3276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36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Охрана животных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867399" y="6112724"/>
            <a:ext cx="31291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А.М Гусева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1064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155" decel="100000"/>
                                        <p:tgtEl>
                                          <p:spTgt spid="1064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155" decel="100000"/>
                                        <p:tgtEl>
                                          <p:spTgt spid="10649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1155" fill="hold"/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155" fill="hold"/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155" decel="100000"/>
                                        <p:tgtEl>
                                          <p:spTgt spid="1065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155" decel="100000"/>
                                        <p:tgtEl>
                                          <p:spTgt spid="10650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1155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1155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65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2000"/>
                                        <p:tgtEl>
                                          <p:spTgt spid="106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i?id=55828574&amp;tov=3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52400"/>
            <a:ext cx="2951163" cy="3810000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33400" y="4114800"/>
            <a:ext cx="22606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</a:rPr>
              <a:t>красавка</a:t>
            </a:r>
          </a:p>
        </p:txBody>
      </p:sp>
      <p:pic>
        <p:nvPicPr>
          <p:cNvPr id="13316" name="Picture 4" descr="i?id=57499688&amp;tov=0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9000" y="228600"/>
            <a:ext cx="2301875" cy="3076575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  <p:pic>
        <p:nvPicPr>
          <p:cNvPr id="13317" name="Picture 5" descr="306m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43600" y="381000"/>
            <a:ext cx="3048000" cy="2792413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 rot="10744759" flipV="1">
            <a:off x="6477000" y="3200400"/>
            <a:ext cx="2068513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800" b="1">
                <a:solidFill>
                  <a:srgbClr val="990000"/>
                </a:solidFill>
              </a:rPr>
              <a:t>канадский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352800" y="3276600"/>
            <a:ext cx="201612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</a:rPr>
              <a:t>японский</a:t>
            </a:r>
          </a:p>
        </p:txBody>
      </p:sp>
      <p:pic>
        <p:nvPicPr>
          <p:cNvPr id="13320" name="Picture 8" descr="фото Серый журавль (масштаб: 100%)"/>
          <p:cNvPicPr>
            <a:picLocks noChangeAspect="1" noChangeArrowheads="1"/>
          </p:cNvPicPr>
          <p:nvPr/>
        </p:nvPicPr>
        <p:blipFill>
          <a:blip r:embed="rId8"/>
          <a:srcRect l="15034" t="5701" r="4370" b="6415"/>
          <a:stretch>
            <a:fillRect/>
          </a:stretch>
        </p:blipFill>
        <p:spPr bwMode="auto">
          <a:xfrm>
            <a:off x="4953000" y="3810000"/>
            <a:ext cx="3505200" cy="2801938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1600200" y="5638800"/>
            <a:ext cx="30464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</a:rPr>
              <a:t>Журавль белый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5" name="Picture 17" descr="1180650645_vyhuhol_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81000"/>
            <a:ext cx="4724400" cy="2646363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5638800" y="1143000"/>
            <a:ext cx="323373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48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выхухоль</a:t>
            </a:r>
          </a:p>
        </p:txBody>
      </p:sp>
      <p:pic>
        <p:nvPicPr>
          <p:cNvPr id="12307" name="Picture 19" descr="normal_Medved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3200400"/>
            <a:ext cx="4495800" cy="3373438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228600" y="4876800"/>
            <a:ext cx="3844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36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Белый медведь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tmFilter="0,0; .5, 1; 1, 1"/>
                                        <p:tgtEl>
                                          <p:spTgt spid="1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tmFilter="0,0; .5, 1; 1, 1"/>
                                        <p:tgtEl>
                                          <p:spTgt spid="12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71" name="Picture 19" descr="51026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971800"/>
            <a:ext cx="5181600" cy="3341688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23579" name="Text Box 27"/>
          <p:cNvSpPr txBox="1">
            <a:spLocks noChangeArrowheads="1"/>
          </p:cNvSpPr>
          <p:nvPr/>
        </p:nvSpPr>
        <p:spPr bwMode="auto">
          <a:xfrm>
            <a:off x="914400" y="1828800"/>
            <a:ext cx="2819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48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тигр</a:t>
            </a:r>
          </a:p>
        </p:txBody>
      </p:sp>
      <p:pic>
        <p:nvPicPr>
          <p:cNvPr id="23587" name="Picture 35" descr="normal_lebe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228600"/>
            <a:ext cx="2808288" cy="4191000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23588" name="Rectangle 36"/>
          <p:cNvSpPr>
            <a:spLocks noChangeArrowheads="1"/>
          </p:cNvSpPr>
          <p:nvPr/>
        </p:nvSpPr>
        <p:spPr bwMode="auto">
          <a:xfrm>
            <a:off x="6324600" y="4648200"/>
            <a:ext cx="1981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6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лебедь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tmFilter="0,0; .5, 1; 1, 1"/>
                                        <p:tgtEl>
                                          <p:spTgt spid="23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23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tmFilter="0,0; .5, 1; 1, 1"/>
                                        <p:tgtEl>
                                          <p:spTgt spid="23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58825" y="188913"/>
            <a:ext cx="8385175" cy="1431925"/>
          </a:xfrm>
        </p:spPr>
        <p:txBody>
          <a:bodyPr/>
          <a:lstStyle/>
          <a:p>
            <a:pPr eaLnBrk="1" hangingPunct="1"/>
            <a:r>
              <a:rPr lang="ru-RU" smtClean="0"/>
              <a:t>Физкультминутка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00338" y="2781300"/>
            <a:ext cx="5184775" cy="34718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Мы     шагаем,    мы    шагаем.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Руки     выше     поднимаем,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Голову  не  опускаем,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Дышим    ровно,   глубоко                                                          Вдруг  мы  видим :  из  куста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Выпал  птенчик   из   гнезда.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Тихо  птенчика  берем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И  назад  его  кладем.</a:t>
            </a:r>
          </a:p>
        </p:txBody>
      </p:sp>
      <p:pic>
        <p:nvPicPr>
          <p:cNvPr id="16388" name="Picture 4" descr="ag00130_"/>
          <p:cNvPicPr>
            <a:picLocks noChangeAspect="1" noChangeArrowheads="1" noCrop="1"/>
          </p:cNvPicPr>
          <p:nvPr/>
        </p:nvPicPr>
        <p:blipFill>
          <a:blip r:embed="rId3">
            <a:lum contrast="12000"/>
          </a:blip>
          <a:srcRect/>
          <a:stretch>
            <a:fillRect/>
          </a:stretch>
        </p:blipFill>
        <p:spPr bwMode="auto">
          <a:xfrm rot="-2937557">
            <a:off x="6053932" y="723106"/>
            <a:ext cx="2497138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2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2133600"/>
            <a:ext cx="2579687" cy="436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835150" y="476250"/>
            <a:ext cx="7646988" cy="34718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Впереди  из-за  куста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Смотрит  хитрая  лиса.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Мы  лисицу  обхитрим,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На  носочках  побежим.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На  полянку  мы  выходим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Много  ягод  мы  находим.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Земляника  так  видна!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Мы  едим  ее  с  куста.</a:t>
            </a:r>
          </a:p>
        </p:txBody>
      </p:sp>
      <p:pic>
        <p:nvPicPr>
          <p:cNvPr id="17411" name="Picture 3" descr="ag00130_"/>
          <p:cNvPicPr>
            <a:picLocks noChangeAspect="1" noChangeArrowheads="1" noCrop="1"/>
          </p:cNvPicPr>
          <p:nvPr/>
        </p:nvPicPr>
        <p:blipFill>
          <a:blip r:embed="rId3">
            <a:lum contrast="12000"/>
          </a:blip>
          <a:srcRect/>
          <a:stretch>
            <a:fillRect/>
          </a:stretch>
        </p:blipFill>
        <p:spPr bwMode="auto">
          <a:xfrm rot="-2937557">
            <a:off x="6269832" y="650081"/>
            <a:ext cx="2497138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fish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46513"/>
            <a:ext cx="4818063" cy="301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7" name="Picture 9" descr="3024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1676400"/>
            <a:ext cx="312420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6" name="Picture 8" descr="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4495800"/>
            <a:ext cx="312420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33400" y="228600"/>
            <a:ext cx="7924800" cy="990600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Экологические правила</a:t>
            </a:r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371600"/>
            <a:ext cx="69342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b="1" smtClean="0">
                <a:solidFill>
                  <a:srgbClr val="008000"/>
                </a:solidFill>
              </a:rPr>
              <a:t>Жалоба 1: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b="1" smtClean="0">
              <a:solidFill>
                <a:srgbClr val="008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« </a:t>
            </a:r>
            <a:r>
              <a:rPr lang="ru-RU" sz="2400" b="1" smtClean="0"/>
              <a:t>Ох, и не любят же меня люди. Голос, видите ли, мой им не нравится , и глаза, говорят у меня некрасивые. Считаю, что я беду приношу. А так ли это? Если бы не я , пришлось бы некоторым сидеть без хлеба»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2400" b="1" smtClean="0"/>
              <a:t>Кто это?               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endParaRPr lang="ru-RU" sz="2400" b="1" smtClean="0"/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2000" b="1" smtClean="0">
                <a:solidFill>
                  <a:srgbClr val="008000"/>
                </a:solidFill>
              </a:rPr>
              <a:t>Жалоба 2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2400" b="1" smtClean="0"/>
              <a:t>«Сама знаю, что не красавица. А окажись я рядом, многие шарахаются в сторону, а то еще и камнем бросят или ногой пнут. А за что? Польза от меня большая.»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89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890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1000"/>
                                        <p:tgtEl>
                                          <p:spTgt spid="890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89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890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890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890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2000"/>
                                        <p:tgtEl>
                                          <p:spTgt spid="89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2"/>
          <p:cNvSpPr>
            <a:spLocks noChangeArrowheads="1" noChangeShapeType="1" noTextEdit="1"/>
          </p:cNvSpPr>
          <p:nvPr/>
        </p:nvSpPr>
        <p:spPr bwMode="auto">
          <a:xfrm>
            <a:off x="179388" y="260350"/>
            <a:ext cx="8785225" cy="1419225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запомни</a:t>
            </a:r>
          </a:p>
        </p:txBody>
      </p:sp>
      <p:pic>
        <p:nvPicPr>
          <p:cNvPr id="15363" name="Picture 3" descr="сканирование00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44675"/>
            <a:ext cx="2468562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сканирование0004"/>
          <p:cNvPicPr>
            <a:picLocks noChangeAspect="1" noChangeArrowheads="1"/>
          </p:cNvPicPr>
          <p:nvPr/>
        </p:nvPicPr>
        <p:blipFill>
          <a:blip r:embed="rId4"/>
          <a:srcRect t="26561"/>
          <a:stretch>
            <a:fillRect/>
          </a:stretch>
        </p:blipFill>
        <p:spPr bwMode="auto">
          <a:xfrm>
            <a:off x="6172200" y="4373563"/>
            <a:ext cx="2500313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 descr="сканирование0010"/>
          <p:cNvPicPr>
            <a:picLocks noChangeAspect="1" noChangeArrowheads="1"/>
          </p:cNvPicPr>
          <p:nvPr/>
        </p:nvPicPr>
        <p:blipFill>
          <a:blip r:embed="rId5"/>
          <a:srcRect l="17203" t="23438" r="24437" b="41162"/>
          <a:stretch>
            <a:fillRect/>
          </a:stretch>
        </p:blipFill>
        <p:spPr bwMode="auto">
          <a:xfrm>
            <a:off x="6084888" y="1844675"/>
            <a:ext cx="25209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9" descr="IMG_NEW"/>
          <p:cNvPicPr>
            <a:picLocks noChangeAspect="1" noChangeArrowheads="1"/>
          </p:cNvPicPr>
          <p:nvPr/>
        </p:nvPicPr>
        <p:blipFill>
          <a:blip r:embed="rId6"/>
          <a:srcRect l="56187" t="69293" r="33250" b="23187"/>
          <a:stretch>
            <a:fillRect/>
          </a:stretch>
        </p:blipFill>
        <p:spPr bwMode="auto">
          <a:xfrm>
            <a:off x="228600" y="4505325"/>
            <a:ext cx="25146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0" descr="IMG_NEW"/>
          <p:cNvPicPr>
            <a:picLocks noChangeAspect="1" noChangeArrowheads="1"/>
          </p:cNvPicPr>
          <p:nvPr/>
        </p:nvPicPr>
        <p:blipFill>
          <a:blip r:embed="rId6"/>
          <a:srcRect l="56561" t="61884" r="33003" b="30869"/>
          <a:stretch>
            <a:fillRect/>
          </a:stretch>
        </p:blipFill>
        <p:spPr bwMode="auto">
          <a:xfrm>
            <a:off x="3276600" y="4481513"/>
            <a:ext cx="243840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11" descr="IMG_NEW"/>
          <p:cNvPicPr>
            <a:picLocks noChangeAspect="1" noChangeArrowheads="1"/>
          </p:cNvPicPr>
          <p:nvPr/>
        </p:nvPicPr>
        <p:blipFill>
          <a:blip r:embed="rId6"/>
          <a:srcRect l="55638" t="77213" r="33887" b="15468"/>
          <a:stretch>
            <a:fillRect/>
          </a:stretch>
        </p:blipFill>
        <p:spPr bwMode="auto">
          <a:xfrm>
            <a:off x="3200400" y="18288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pPr eaLnBrk="1" hangingPunct="1"/>
            <a:r>
              <a:rPr lang="ru-RU" dirty="0" smtClean="0"/>
              <a:t>Итог </a:t>
            </a:r>
            <a:r>
              <a:rPr lang="ru-RU" dirty="0" smtClean="0"/>
              <a:t>занятия</a:t>
            </a:r>
            <a:endParaRPr lang="ru-RU" dirty="0" smtClean="0"/>
          </a:p>
        </p:txBody>
      </p:sp>
      <p:sp>
        <p:nvSpPr>
          <p:cNvPr id="2048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514600"/>
            <a:ext cx="6400800" cy="2209800"/>
          </a:xfrm>
        </p:spPr>
        <p:txBody>
          <a:bodyPr/>
          <a:lstStyle/>
          <a:p>
            <a:pPr eaLnBrk="1" hangingPunct="1"/>
            <a:r>
              <a:rPr lang="ru-RU" smtClean="0"/>
              <a:t>- </a:t>
            </a:r>
            <a:r>
              <a:rPr lang="ru-RU" sz="2400" smtClean="0"/>
              <a:t>Вспомните, о каких животных мы сегодня говорили и разгадайте кроссворд: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pPr eaLnBrk="1" hangingPunct="1"/>
            <a:r>
              <a:rPr lang="ru-RU" sz="5000" smtClean="0">
                <a:solidFill>
                  <a:srgbClr val="FF3399"/>
                </a:solidFill>
              </a:rPr>
              <a:t>Разгадайте</a:t>
            </a:r>
            <a:r>
              <a:rPr lang="ru-RU" sz="5000" smtClean="0"/>
              <a:t> </a:t>
            </a:r>
            <a:r>
              <a:rPr lang="ru-RU" sz="5000" smtClean="0">
                <a:solidFill>
                  <a:srgbClr val="FF3399"/>
                </a:solidFill>
              </a:rPr>
              <a:t>кроссворд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smtClean="0">
                <a:solidFill>
                  <a:srgbClr val="FF3399"/>
                </a:solidFill>
              </a:rPr>
              <a:t>Очень ценный пушной зверёк. Был на грани уничтожения, но предпринятые людьми меры по охране спасли этот вид животных.</a:t>
            </a:r>
          </a:p>
        </p:txBody>
      </p:sp>
      <p:graphicFrame>
        <p:nvGraphicFramePr>
          <p:cNvPr id="155839" name="Group 19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59176"/>
        </p:xfrm>
        <a:graphic>
          <a:graphicData uri="http://schemas.openxmlformats.org/drawingml/2006/table">
            <a:tbl>
              <a:tblPr/>
              <a:tblGrid>
                <a:gridCol w="514350"/>
                <a:gridCol w="514350"/>
                <a:gridCol w="514350"/>
                <a:gridCol w="515938"/>
                <a:gridCol w="512762"/>
                <a:gridCol w="514350"/>
                <a:gridCol w="514350"/>
                <a:gridCol w="514350"/>
                <a:gridCol w="514350"/>
                <a:gridCol w="514350"/>
                <a:gridCol w="514350"/>
                <a:gridCol w="515938"/>
                <a:gridCol w="512762"/>
                <a:gridCol w="514350"/>
                <a:gridCol w="514350"/>
                <a:gridCol w="514350"/>
              </a:tblGrid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712" name="Text Box 190"/>
          <p:cNvSpPr txBox="1">
            <a:spLocks noChangeArrowheads="1"/>
          </p:cNvSpPr>
          <p:nvPr/>
        </p:nvSpPr>
        <p:spPr bwMode="auto">
          <a:xfrm>
            <a:off x="5724525" y="3357563"/>
            <a:ext cx="208756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rgbClr val="0000CC"/>
                </a:solidFill>
                <a:latin typeface="Comic Sans MS" pitchFamily="66" charset="0"/>
                <a:hlinkClick r:id="rId4" action="ppaction://hlinksldjump"/>
              </a:rPr>
              <a:t>Колонок</a:t>
            </a:r>
            <a:endParaRPr lang="ru-RU" b="1">
              <a:solidFill>
                <a:srgbClr val="0000CC"/>
              </a:solidFill>
              <a:latin typeface="Comic Sans MS" pitchFamily="66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rgbClr val="0000CC"/>
                </a:solidFill>
                <a:latin typeface="Comic Sans MS" pitchFamily="66" charset="0"/>
                <a:hlinkClick r:id="rId4" action="ppaction://hlinksldjump"/>
              </a:rPr>
              <a:t>Ласка</a:t>
            </a:r>
            <a:endParaRPr lang="ru-RU" b="1">
              <a:solidFill>
                <a:srgbClr val="0000CC"/>
              </a:solidFill>
              <a:latin typeface="Comic Sans MS" pitchFamily="66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rgbClr val="0000CC"/>
                </a:solidFill>
                <a:latin typeface="Comic Sans MS" pitchFamily="66" charset="0"/>
                <a:hlinkClick r:id="rId4" action="ppaction://hlinksldjump"/>
              </a:rPr>
              <a:t>Песец</a:t>
            </a:r>
            <a:endParaRPr lang="ru-RU" b="1">
              <a:solidFill>
                <a:srgbClr val="0000CC"/>
              </a:solidFill>
              <a:latin typeface="Comic Sans MS" pitchFamily="66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rgbClr val="0000CC"/>
                </a:solidFill>
                <a:latin typeface="Comic Sans MS" pitchFamily="66" charset="0"/>
                <a:hlinkClick r:id="rId4" action="ppaction://hlinksldjump"/>
              </a:rPr>
              <a:t>Лисица</a:t>
            </a:r>
            <a:endParaRPr lang="ru-RU" b="1">
              <a:solidFill>
                <a:srgbClr val="0000CC"/>
              </a:solidFill>
              <a:latin typeface="Comic Sans MS" pitchFamily="66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rgbClr val="0000CC"/>
                </a:solidFill>
                <a:latin typeface="Comic Sans MS" pitchFamily="66" charset="0"/>
                <a:hlinkClick r:id="rId5" action="ppaction://hlinksldjump"/>
              </a:rPr>
              <a:t>Соболь</a:t>
            </a:r>
            <a:endParaRPr lang="ru-RU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 advClick="0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/>
          <p:cNvPicPr>
            <a:picLocks noChangeAspect="1" noChangeArrowheads="1"/>
          </p:cNvPicPr>
          <p:nvPr/>
        </p:nvPicPr>
        <p:blipFill>
          <a:blip r:embed="rId3"/>
          <a:srcRect t="4204" r="1666" b="536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90" name="Rectangle 6"/>
          <p:cNvSpPr>
            <a:spLocks noChangeArrowheads="1"/>
          </p:cNvSpPr>
          <p:nvPr/>
        </p:nvSpPr>
        <p:spPr bwMode="auto">
          <a:xfrm>
            <a:off x="0" y="381000"/>
            <a:ext cx="3810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Цели:</a:t>
            </a:r>
          </a:p>
        </p:txBody>
      </p:sp>
      <p:sp>
        <p:nvSpPr>
          <p:cNvPr id="118791" name="Rectangle 7"/>
          <p:cNvSpPr>
            <a:spLocks noChangeArrowheads="1"/>
          </p:cNvSpPr>
          <p:nvPr/>
        </p:nvSpPr>
        <p:spPr bwMode="auto">
          <a:xfrm>
            <a:off x="533400" y="1447800"/>
            <a:ext cx="80772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b="1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ru-RU" sz="32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200" b="1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  <a:t>познакомить детей с Красной книгой и животными, которые в нее внесены;</a:t>
            </a:r>
          </a:p>
          <a:p>
            <a:pPr eaLnBrk="1" hangingPunct="1">
              <a:defRPr/>
            </a:pPr>
            <a:endParaRPr lang="ru-RU" sz="3200" b="1">
              <a:solidFill>
                <a:srgbClr val="3399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pperplate Gothic Bold" pitchFamily="34" charset="0"/>
            </a:endParaRPr>
          </a:p>
          <a:p>
            <a:pPr eaLnBrk="1" hangingPunct="1">
              <a:defRPr/>
            </a:pPr>
            <a:r>
              <a:rPr lang="ru-RU" sz="3200" b="1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  <a:t>-учить бережно относиться к животным;</a:t>
            </a:r>
          </a:p>
          <a:p>
            <a:pPr eaLnBrk="1" hangingPunct="1">
              <a:defRPr/>
            </a:pPr>
            <a:endParaRPr lang="ru-RU" sz="3200" b="1">
              <a:solidFill>
                <a:srgbClr val="3399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pperplate Gothic Bold" pitchFamily="34" charset="0"/>
            </a:endParaRPr>
          </a:p>
          <a:p>
            <a:pPr eaLnBrk="1" hangingPunct="1">
              <a:defRPr/>
            </a:pPr>
            <a:r>
              <a:rPr lang="ru-RU" sz="3200" b="1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pperplate Gothic Bold" pitchFamily="34" charset="0"/>
              </a:rPr>
              <a:t>- рассмотреть экологические правила, которые должны выполнять люди.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1187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8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8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8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8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tmFilter="0,0; .5, 1; 1, 1"/>
                                        <p:tgtEl>
                                          <p:spTgt spid="118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87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87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87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87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tmFilter="0,0; .5, 1; 1, 1"/>
                                        <p:tgtEl>
                                          <p:spTgt spid="1187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87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87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87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87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1187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endParaRPr lang="ru-RU" sz="7200" smtClean="0"/>
          </a:p>
          <a:p>
            <a:pPr algn="ctr" eaLnBrk="1" hangingPunct="1"/>
            <a:r>
              <a:rPr lang="ru-RU" sz="6600" smtClean="0"/>
              <a:t>Подумай ещё!</a:t>
            </a:r>
          </a:p>
        </p:txBody>
      </p:sp>
      <p:sp>
        <p:nvSpPr>
          <p:cNvPr id="23556" name="AutoShape 4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667625" y="6021388"/>
            <a:ext cx="649288" cy="576262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 advClick="0"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22380267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8538" y="908050"/>
            <a:ext cx="5916612" cy="469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492500" y="5734050"/>
            <a:ext cx="40322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3200" b="1">
                <a:solidFill>
                  <a:srgbClr val="0000CC"/>
                </a:solidFill>
                <a:latin typeface="Verdana" pitchFamily="34" charset="0"/>
              </a:rPr>
              <a:t>Соболь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FF3399"/>
                </a:solidFill>
              </a:rPr>
              <a:t>Владыка Арктики</a:t>
            </a:r>
          </a:p>
        </p:txBody>
      </p:sp>
      <p:graphicFrame>
        <p:nvGraphicFramePr>
          <p:cNvPr id="158911" name="Group 19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59176"/>
        </p:xfrm>
        <a:graphic>
          <a:graphicData uri="http://schemas.openxmlformats.org/drawingml/2006/table">
            <a:tbl>
              <a:tblPr/>
              <a:tblGrid>
                <a:gridCol w="514350"/>
                <a:gridCol w="514350"/>
                <a:gridCol w="514350"/>
                <a:gridCol w="515938"/>
                <a:gridCol w="512762"/>
                <a:gridCol w="514350"/>
                <a:gridCol w="514350"/>
                <a:gridCol w="514350"/>
                <a:gridCol w="514350"/>
                <a:gridCol w="514350"/>
                <a:gridCol w="514350"/>
                <a:gridCol w="515938"/>
                <a:gridCol w="512762"/>
                <a:gridCol w="514350"/>
                <a:gridCol w="514350"/>
                <a:gridCol w="514350"/>
              </a:tblGrid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784" name="Text Box 190"/>
          <p:cNvSpPr txBox="1">
            <a:spLocks noChangeArrowheads="1"/>
          </p:cNvSpPr>
          <p:nvPr/>
        </p:nvSpPr>
        <p:spPr bwMode="auto">
          <a:xfrm>
            <a:off x="6372225" y="3429000"/>
            <a:ext cx="2160588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rgbClr val="0000CC"/>
                </a:solidFill>
                <a:latin typeface="Verdana" pitchFamily="34" charset="0"/>
                <a:hlinkClick r:id="rId4" action="ppaction://hlinksldjump"/>
              </a:rPr>
              <a:t>Пингвин</a:t>
            </a:r>
            <a:endParaRPr lang="ru-RU" b="1">
              <a:solidFill>
                <a:srgbClr val="0000CC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rgbClr val="0000CC"/>
                </a:solidFill>
                <a:latin typeface="Verdana" pitchFamily="34" charset="0"/>
                <a:hlinkClick r:id="rId5" action="ppaction://hlinksldjump"/>
              </a:rPr>
              <a:t>Белый медведь</a:t>
            </a:r>
            <a:endParaRPr lang="ru-RU" b="1">
              <a:solidFill>
                <a:srgbClr val="0000CC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rgbClr val="0000CC"/>
                </a:solidFill>
                <a:latin typeface="Verdana" pitchFamily="34" charset="0"/>
                <a:hlinkClick r:id="rId6" action="ppaction://hlinksldjump"/>
              </a:rPr>
              <a:t>Морж</a:t>
            </a:r>
            <a:endParaRPr lang="ru-RU" b="1">
              <a:solidFill>
                <a:srgbClr val="0000CC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rgbClr val="0000CC"/>
                </a:solidFill>
                <a:latin typeface="Verdana" pitchFamily="34" charset="0"/>
                <a:hlinkClick r:id="rId6" action="ppaction://hlinksldjump"/>
              </a:rPr>
              <a:t>Тюлень</a:t>
            </a:r>
            <a:endParaRPr lang="ru-RU" b="1">
              <a:solidFill>
                <a:srgbClr val="0000CC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 b="1">
                <a:solidFill>
                  <a:srgbClr val="0000CC"/>
                </a:solidFill>
                <a:latin typeface="Verdana" pitchFamily="34" charset="0"/>
                <a:hlinkClick r:id="rId6" action="ppaction://hlinksldjump"/>
              </a:rPr>
              <a:t>Песец</a:t>
            </a:r>
            <a:endParaRPr lang="ru-RU" b="1">
              <a:solidFill>
                <a:srgbClr val="0000CC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med" advClick="0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belme Белый медвед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57413" y="904875"/>
            <a:ext cx="6015037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2555875" y="5734050"/>
            <a:ext cx="54721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2800" b="1">
                <a:latin typeface="Verdana" pitchFamily="34" charset="0"/>
              </a:rPr>
              <a:t>Белый медведь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FF3399"/>
                </a:solidFill>
              </a:rPr>
              <a:t>В двух-трехлетнем возрасте эти птицы создают пары и больше никогда не расстаются</a:t>
            </a:r>
          </a:p>
        </p:txBody>
      </p:sp>
      <p:graphicFrame>
        <p:nvGraphicFramePr>
          <p:cNvPr id="160960" name="Group 19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497264"/>
        </p:xfrm>
        <a:graphic>
          <a:graphicData uri="http://schemas.openxmlformats.org/drawingml/2006/table">
            <a:tbl>
              <a:tblPr/>
              <a:tblGrid>
                <a:gridCol w="514350"/>
                <a:gridCol w="514350"/>
                <a:gridCol w="514350"/>
                <a:gridCol w="515938"/>
                <a:gridCol w="512762"/>
                <a:gridCol w="514350"/>
                <a:gridCol w="514350"/>
                <a:gridCol w="514350"/>
                <a:gridCol w="514350"/>
                <a:gridCol w="514350"/>
                <a:gridCol w="514350"/>
                <a:gridCol w="515938"/>
                <a:gridCol w="604837"/>
                <a:gridCol w="422275"/>
                <a:gridCol w="514350"/>
                <a:gridCol w="514350"/>
              </a:tblGrid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ы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й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м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832" name="Text Box 190"/>
          <p:cNvSpPr txBox="1">
            <a:spLocks noChangeArrowheads="1"/>
          </p:cNvSpPr>
          <p:nvPr/>
        </p:nvSpPr>
        <p:spPr bwMode="auto">
          <a:xfrm>
            <a:off x="6588125" y="3844925"/>
            <a:ext cx="2030413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buFontTx/>
              <a:buAutoNum type="arabicPeriod"/>
            </a:pPr>
            <a:r>
              <a:rPr lang="ru-RU">
                <a:solidFill>
                  <a:srgbClr val="0000CC"/>
                </a:solidFill>
                <a:latin typeface="Verdana" pitchFamily="34" charset="0"/>
                <a:hlinkClick r:id="rId4" action="ppaction://hlinksldjump"/>
              </a:rPr>
              <a:t>Воробей</a:t>
            </a:r>
            <a:endParaRPr lang="ru-RU">
              <a:solidFill>
                <a:srgbClr val="0000CC"/>
              </a:solidFill>
              <a:latin typeface="Verdana" pitchFamily="34" charset="0"/>
            </a:endParaRPr>
          </a:p>
          <a:p>
            <a:pPr marL="342900" indent="-342900" eaLnBrk="1" hangingPunct="1">
              <a:buFontTx/>
              <a:buAutoNum type="arabicPeriod"/>
            </a:pPr>
            <a:r>
              <a:rPr lang="ru-RU">
                <a:solidFill>
                  <a:srgbClr val="0000CC"/>
                </a:solidFill>
                <a:latin typeface="Verdana" pitchFamily="34" charset="0"/>
                <a:hlinkClick r:id="rId4" action="ppaction://hlinksldjump"/>
              </a:rPr>
              <a:t>Синица</a:t>
            </a:r>
            <a:endParaRPr lang="ru-RU">
              <a:solidFill>
                <a:srgbClr val="0000CC"/>
              </a:solidFill>
              <a:latin typeface="Verdana" pitchFamily="34" charset="0"/>
            </a:endParaRPr>
          </a:p>
          <a:p>
            <a:pPr marL="342900" indent="-342900" eaLnBrk="1" hangingPunct="1">
              <a:buFontTx/>
              <a:buAutoNum type="arabicPeriod"/>
            </a:pPr>
            <a:r>
              <a:rPr lang="ru-RU">
                <a:solidFill>
                  <a:srgbClr val="0000CC"/>
                </a:solidFill>
                <a:latin typeface="Verdana" pitchFamily="34" charset="0"/>
                <a:hlinkClick r:id="rId4" action="ppaction://hlinksldjump"/>
              </a:rPr>
              <a:t>Орёл</a:t>
            </a:r>
            <a:endParaRPr lang="ru-RU">
              <a:solidFill>
                <a:srgbClr val="0000CC"/>
              </a:solidFill>
              <a:latin typeface="Verdana" pitchFamily="34" charset="0"/>
            </a:endParaRPr>
          </a:p>
          <a:p>
            <a:pPr marL="342900" indent="-342900" eaLnBrk="1" hangingPunct="1">
              <a:buFontTx/>
              <a:buAutoNum type="arabicPeriod"/>
            </a:pPr>
            <a:r>
              <a:rPr lang="ru-RU">
                <a:solidFill>
                  <a:srgbClr val="0000CC"/>
                </a:solidFill>
                <a:latin typeface="Verdana" pitchFamily="34" charset="0"/>
                <a:hlinkClick r:id="rId4" action="ppaction://hlinksldjump"/>
              </a:rPr>
              <a:t>Ворона</a:t>
            </a:r>
            <a:endParaRPr lang="ru-RU">
              <a:solidFill>
                <a:srgbClr val="0000CC"/>
              </a:solidFill>
              <a:latin typeface="Verdana" pitchFamily="34" charset="0"/>
            </a:endParaRPr>
          </a:p>
          <a:p>
            <a:pPr marL="342900" indent="-342900" eaLnBrk="1" hangingPunct="1">
              <a:buFontTx/>
              <a:buAutoNum type="arabicPeriod"/>
            </a:pPr>
            <a:r>
              <a:rPr lang="ru-RU">
                <a:solidFill>
                  <a:srgbClr val="0000CC"/>
                </a:solidFill>
                <a:latin typeface="Verdana" pitchFamily="34" charset="0"/>
                <a:hlinkClick r:id="rId5" action="ppaction://hlinksldjump"/>
              </a:rPr>
              <a:t>Журавль</a:t>
            </a:r>
            <a:endParaRPr lang="ru-RU">
              <a:solidFill>
                <a:srgbClr val="0000CC"/>
              </a:solidFill>
              <a:latin typeface="Verdana" pitchFamily="34" charset="0"/>
            </a:endParaRPr>
          </a:p>
          <a:p>
            <a:pPr marL="342900" indent="-342900" eaLnBrk="1" hangingPunct="1"/>
            <a:endParaRPr lang="ru-RU">
              <a:solidFill>
                <a:srgbClr val="0000CC"/>
              </a:solidFill>
              <a:latin typeface="Verdana" pitchFamily="34" charset="0"/>
            </a:endParaRPr>
          </a:p>
          <a:p>
            <a:pPr marL="342900" indent="-342900" eaLnBrk="1" hangingPunct="1"/>
            <a:endParaRPr lang="ru-RU">
              <a:solidFill>
                <a:srgbClr val="0000CC"/>
              </a:solidFill>
              <a:latin typeface="Verdana" pitchFamily="34" charset="0"/>
            </a:endParaRPr>
          </a:p>
          <a:p>
            <a:pPr marL="342900" indent="-342900" eaLnBrk="1" hangingPunct="1"/>
            <a:endParaRPr lang="ru-RU">
              <a:solidFill>
                <a:srgbClr val="0000CC"/>
              </a:solidFill>
              <a:latin typeface="Verdana" pitchFamily="34" charset="0"/>
            </a:endParaRPr>
          </a:p>
        </p:txBody>
      </p:sp>
      <p:sp>
        <p:nvSpPr>
          <p:cNvPr id="27833" name="Rectangle 191"/>
          <p:cNvSpPr>
            <a:spLocks noChangeArrowheads="1"/>
          </p:cNvSpPr>
          <p:nvPr/>
        </p:nvSpPr>
        <p:spPr bwMode="auto">
          <a:xfrm>
            <a:off x="7939088" y="552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sz="1800">
              <a:latin typeface="Verdana" pitchFamily="34" charset="0"/>
            </a:endParaRPr>
          </a:p>
        </p:txBody>
      </p:sp>
    </p:spTree>
  </p:cSld>
  <p:clrMapOvr>
    <a:masterClrMapping/>
  </p:clrMapOvr>
  <p:transition spd="med" advClick="0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5" name="Picture 3" descr="cran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9263" y="533400"/>
            <a:ext cx="6281737" cy="480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987675" y="5373688"/>
            <a:ext cx="30241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3200" b="1">
                <a:solidFill>
                  <a:srgbClr val="0000CC"/>
                </a:solidFill>
                <a:latin typeface="Verdana" pitchFamily="34" charset="0"/>
              </a:rPr>
              <a:t>Журавль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FF3399"/>
                </a:solidFill>
              </a:rPr>
              <a:t>Эта большая птица служит символом красоты и любви, чистоты и нежности</a:t>
            </a:r>
          </a:p>
        </p:txBody>
      </p:sp>
      <p:graphicFrame>
        <p:nvGraphicFramePr>
          <p:cNvPr id="163007" name="Group 19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02026"/>
        </p:xfrm>
        <a:graphic>
          <a:graphicData uri="http://schemas.openxmlformats.org/drawingml/2006/table">
            <a:tbl>
              <a:tblPr/>
              <a:tblGrid>
                <a:gridCol w="514350"/>
                <a:gridCol w="514350"/>
                <a:gridCol w="514350"/>
                <a:gridCol w="515938"/>
                <a:gridCol w="512762"/>
                <a:gridCol w="514350"/>
                <a:gridCol w="514350"/>
                <a:gridCol w="514350"/>
                <a:gridCol w="514350"/>
                <a:gridCol w="514350"/>
                <a:gridCol w="514350"/>
                <a:gridCol w="515938"/>
                <a:gridCol w="512762"/>
                <a:gridCol w="514350"/>
                <a:gridCol w="514350"/>
                <a:gridCol w="514350"/>
              </a:tblGrid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ы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й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м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ж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р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880" name="Text Box 190"/>
          <p:cNvSpPr txBox="1">
            <a:spLocks noChangeArrowheads="1"/>
          </p:cNvSpPr>
          <p:nvPr/>
        </p:nvSpPr>
        <p:spPr bwMode="auto">
          <a:xfrm>
            <a:off x="6011863" y="3716338"/>
            <a:ext cx="25209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Кукушка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5" action="ppaction://hlinksldjump"/>
              </a:rPr>
              <a:t>Лебедь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Ястреб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Клёст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Дятел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med" advClick="0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4" name="Picture 4" descr="leb1Лебед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260350"/>
            <a:ext cx="6694488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987675" y="5229225"/>
            <a:ext cx="33131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3200" b="1">
                <a:solidFill>
                  <a:srgbClr val="0000CC"/>
                </a:solidFill>
                <a:latin typeface="Verdana" pitchFamily="34" charset="0"/>
              </a:rPr>
              <a:t>Лебедь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FF3399"/>
                </a:solidFill>
              </a:rPr>
              <a:t>Знахари готовили из частей его тела лекарства от слабости и трусости</a:t>
            </a:r>
          </a:p>
        </p:txBody>
      </p:sp>
      <p:graphicFrame>
        <p:nvGraphicFramePr>
          <p:cNvPr id="165056" name="Group 19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59176"/>
        </p:xfrm>
        <a:graphic>
          <a:graphicData uri="http://schemas.openxmlformats.org/drawingml/2006/table">
            <a:tbl>
              <a:tblPr/>
              <a:tblGrid>
                <a:gridCol w="514350"/>
                <a:gridCol w="514350"/>
                <a:gridCol w="514350"/>
                <a:gridCol w="515938"/>
                <a:gridCol w="512762"/>
                <a:gridCol w="514350"/>
                <a:gridCol w="514350"/>
                <a:gridCol w="514350"/>
                <a:gridCol w="514350"/>
                <a:gridCol w="514350"/>
                <a:gridCol w="627063"/>
                <a:gridCol w="504825"/>
                <a:gridCol w="503237"/>
                <a:gridCol w="422275"/>
                <a:gridCol w="514350"/>
                <a:gridCol w="514350"/>
              </a:tblGrid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ы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й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м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ж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р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928" name="Text Box 190"/>
          <p:cNvSpPr txBox="1">
            <a:spLocks noChangeArrowheads="1"/>
          </p:cNvSpPr>
          <p:nvPr/>
        </p:nvSpPr>
        <p:spPr bwMode="auto">
          <a:xfrm>
            <a:off x="6084888" y="4221163"/>
            <a:ext cx="15827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sz="1800">
              <a:latin typeface="Verdana" pitchFamily="34" charset="0"/>
            </a:endParaRPr>
          </a:p>
        </p:txBody>
      </p:sp>
      <p:sp>
        <p:nvSpPr>
          <p:cNvPr id="31929" name="Text Box 191"/>
          <p:cNvSpPr txBox="1">
            <a:spLocks noChangeArrowheads="1"/>
          </p:cNvSpPr>
          <p:nvPr/>
        </p:nvSpPr>
        <p:spPr bwMode="auto">
          <a:xfrm>
            <a:off x="5508625" y="3933825"/>
            <a:ext cx="316706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Медведь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Слон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5" action="ppaction://hlinksldjump"/>
              </a:rPr>
              <a:t>Тигр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Крокодил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Лось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med" advClick="0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2772" name="Picture 4" descr="tigrТигр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71500"/>
            <a:ext cx="6826250" cy="429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2411413" y="5229225"/>
            <a:ext cx="25923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3200" b="1">
                <a:solidFill>
                  <a:srgbClr val="0000CC"/>
                </a:solidFill>
                <a:latin typeface="Verdana" pitchFamily="34" charset="0"/>
              </a:rPr>
              <a:t>Тигр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46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79613" y="0"/>
            <a:ext cx="1798637" cy="1598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7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2013" y="152400"/>
            <a:ext cx="1798637" cy="1598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7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43213" y="1341438"/>
            <a:ext cx="2520950" cy="1336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72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32588" y="908050"/>
            <a:ext cx="1441450" cy="765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73" name="Picture 9"/>
          <p:cNvPicPr>
            <a:picLocks noChangeAspect="1" noChangeArrowheads="1"/>
          </p:cNvPicPr>
          <p:nvPr/>
        </p:nvPicPr>
        <p:blipFill>
          <a:blip r:embed="rId6"/>
          <a:srcRect l="8780" t="10010" r="26241" b="18932"/>
          <a:stretch>
            <a:fillRect/>
          </a:stretch>
        </p:blipFill>
        <p:spPr bwMode="auto">
          <a:xfrm>
            <a:off x="0" y="2852738"/>
            <a:ext cx="1403350" cy="974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74" name="Picture 10"/>
          <p:cNvPicPr>
            <a:picLocks noChangeAspect="1" noChangeArrowheads="1"/>
          </p:cNvPicPr>
          <p:nvPr/>
        </p:nvPicPr>
        <p:blipFill>
          <a:blip r:embed="rId7"/>
          <a:srcRect r="13147" b="1573"/>
          <a:stretch>
            <a:fillRect/>
          </a:stretch>
        </p:blipFill>
        <p:spPr bwMode="auto">
          <a:xfrm>
            <a:off x="7486650" y="2060575"/>
            <a:ext cx="1657350" cy="1295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75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39975" y="3357563"/>
            <a:ext cx="1368425" cy="638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76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16463" y="3429000"/>
            <a:ext cx="1368425" cy="727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77" name="Picture 1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635375" y="4076700"/>
            <a:ext cx="1724025" cy="1028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78" name="Picture 1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5013325"/>
            <a:ext cx="1374775" cy="950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79" name="Picture 1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52400" y="5165725"/>
            <a:ext cx="1374775" cy="950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80" name="Picture 16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492500" y="5583238"/>
            <a:ext cx="1636713" cy="895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81" name="Picture 1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795963" y="4581525"/>
            <a:ext cx="1220787" cy="1809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0482" name="Picture 18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885113" y="5229225"/>
            <a:ext cx="1057275" cy="1409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90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90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9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9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9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9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43887" cy="1314450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rgbClr val="FF3399"/>
                </a:solidFill>
              </a:rPr>
              <a:t>Детёныши этих птиц рождаются с длинными толстыми ногами, и прямым красным клювом и ходят два года в сером оперении, а затем одеваются в розовый наряд</a:t>
            </a:r>
          </a:p>
        </p:txBody>
      </p:sp>
      <p:graphicFrame>
        <p:nvGraphicFramePr>
          <p:cNvPr id="167103" name="Group 191"/>
          <p:cNvGraphicFramePr>
            <a:graphicFrameLocks noGrp="1"/>
          </p:cNvGraphicFramePr>
          <p:nvPr>
            <p:ph idx="1"/>
          </p:nvPr>
        </p:nvGraphicFramePr>
        <p:xfrm>
          <a:off x="457200" y="1677988"/>
          <a:ext cx="8229600" cy="3559176"/>
        </p:xfrm>
        <a:graphic>
          <a:graphicData uri="http://schemas.openxmlformats.org/drawingml/2006/table">
            <a:tbl>
              <a:tblPr/>
              <a:tblGrid>
                <a:gridCol w="514350"/>
                <a:gridCol w="514350"/>
                <a:gridCol w="514350"/>
                <a:gridCol w="515938"/>
                <a:gridCol w="512762"/>
                <a:gridCol w="514350"/>
                <a:gridCol w="514350"/>
                <a:gridCol w="514350"/>
                <a:gridCol w="514350"/>
                <a:gridCol w="514350"/>
                <a:gridCol w="514350"/>
                <a:gridCol w="544513"/>
                <a:gridCol w="484187"/>
                <a:gridCol w="514350"/>
                <a:gridCol w="514350"/>
                <a:gridCol w="514350"/>
              </a:tblGrid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ы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й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м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ж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р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т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и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р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976" name="Text Box 190"/>
          <p:cNvSpPr txBox="1">
            <a:spLocks noChangeArrowheads="1"/>
          </p:cNvSpPr>
          <p:nvPr/>
        </p:nvSpPr>
        <p:spPr bwMode="auto">
          <a:xfrm>
            <a:off x="5364163" y="3933825"/>
            <a:ext cx="31686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Лебедь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5" action="ppaction://hlinksldjump"/>
              </a:rPr>
              <a:t>Фламинго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Гусь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Кукушка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  <a:p>
            <a:pPr marL="342900" indent="-342900" eaLnBrk="1" hangingPunct="1">
              <a:buFontTx/>
              <a:buAutoNum type="arabicPeriod"/>
            </a:pPr>
            <a:r>
              <a:rPr lang="ru-RU">
                <a:solidFill>
                  <a:srgbClr val="0066FF"/>
                </a:solidFill>
                <a:latin typeface="Verdana" pitchFamily="34" charset="0"/>
                <a:hlinkClick r:id="rId4" action="ppaction://hlinksldjump"/>
              </a:rPr>
              <a:t>Журавль</a:t>
            </a:r>
            <a:endParaRPr lang="ru-RU">
              <a:solidFill>
                <a:srgbClr val="0066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med" advClick="0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45611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4820" name="Picture 4" descr="flamingo_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457200"/>
            <a:ext cx="69119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2555875" y="5229225"/>
            <a:ext cx="3311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3200" b="1">
                <a:solidFill>
                  <a:srgbClr val="0000CC"/>
                </a:solidFill>
                <a:latin typeface="Verdana" pitchFamily="34" charset="0"/>
              </a:rPr>
              <a:t>Фламинго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5076825" y="5445125"/>
            <a:ext cx="2873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sz="1800">
              <a:latin typeface="Verdana" pitchFamily="34" charset="0"/>
            </a:endParaRP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71488" y="515938"/>
            <a:ext cx="8215312" cy="795337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FF3399"/>
                </a:solidFill>
              </a:rPr>
              <a:t>МОЛОДЕЦ!!!</a:t>
            </a:r>
          </a:p>
        </p:txBody>
      </p:sp>
      <p:graphicFrame>
        <p:nvGraphicFramePr>
          <p:cNvPr id="169150" name="Group 19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59176"/>
        </p:xfrm>
        <a:graphic>
          <a:graphicData uri="http://schemas.openxmlformats.org/drawingml/2006/table">
            <a:tbl>
              <a:tblPr/>
              <a:tblGrid>
                <a:gridCol w="514350"/>
                <a:gridCol w="514350"/>
                <a:gridCol w="514350"/>
                <a:gridCol w="515938"/>
                <a:gridCol w="512762"/>
                <a:gridCol w="514350"/>
                <a:gridCol w="514350"/>
                <a:gridCol w="514350"/>
                <a:gridCol w="514350"/>
                <a:gridCol w="514350"/>
                <a:gridCol w="514350"/>
                <a:gridCol w="515938"/>
                <a:gridCol w="512762"/>
                <a:gridCol w="514350"/>
                <a:gridCol w="514350"/>
                <a:gridCol w="514350"/>
              </a:tblGrid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ы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й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м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ж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Arial" pitchFamily="34" charset="0"/>
                        </a:rPr>
                        <a:t>Р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т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и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Arial" pitchFamily="34" charset="0"/>
                        </a:rPr>
                        <a:t>Г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р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ф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м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Arial" pitchFamily="34" charset="0"/>
                        </a:rPr>
                        <a:t>И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н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p10"/>
          <p:cNvPicPr>
            <a:picLocks noChangeAspect="1" noChangeArrowheads="1" noCrop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2895600" y="3657600"/>
            <a:ext cx="2471738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229600" cy="1143000"/>
          </a:xfrm>
        </p:spPr>
        <p:txBody>
          <a:bodyPr/>
          <a:lstStyle/>
          <a:p>
            <a:pPr eaLnBrk="1" hangingPunct="1"/>
            <a:endParaRPr lang="ru-RU" sz="2000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457200"/>
            <a:ext cx="8229600" cy="4525963"/>
          </a:xfrm>
        </p:spPr>
        <p:txBody>
          <a:bodyPr/>
          <a:lstStyle/>
          <a:p>
            <a:pPr eaLnBrk="1" hangingPunct="1"/>
            <a:r>
              <a:rPr lang="ru-RU" sz="2800" smtClean="0"/>
              <a:t>Начиная с 1600 г, на нашей планете вымерло около 150 видов животных, причем более половины из них – за последние 150 лет. За малым исключением, все эти животные вымерли по вине человека. </a:t>
            </a:r>
            <a:br>
              <a:rPr lang="ru-RU" sz="2800" smtClean="0"/>
            </a:br>
            <a:r>
              <a:rPr lang="ru-RU" sz="2800" smtClean="0"/>
              <a:t>К началу 20-го века стало очевидно, что необходимо принимать специальные меры по спасению животного и растительного мира.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"/>
          <p:cNvPicPr>
            <a:picLocks noChangeAspect="1" noChangeArrowheads="1"/>
          </p:cNvPicPr>
          <p:nvPr/>
        </p:nvPicPr>
        <p:blipFill>
          <a:blip r:embed="rId3"/>
          <a:srcRect l="10139" t="43098" r="64030" b="12587"/>
          <a:stretch>
            <a:fillRect/>
          </a:stretch>
        </p:blipFill>
        <p:spPr bwMode="auto">
          <a:xfrm>
            <a:off x="152400" y="0"/>
            <a:ext cx="13366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3048000" y="533400"/>
            <a:ext cx="525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sz="1800"/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2879725" y="304800"/>
            <a:ext cx="5426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sz="1800"/>
          </a:p>
        </p:txBody>
      </p:sp>
      <p:sp>
        <p:nvSpPr>
          <p:cNvPr id="178182" name="Text Box 6"/>
          <p:cNvSpPr txBox="1">
            <a:spLocks noChangeArrowheads="1"/>
          </p:cNvSpPr>
          <p:nvPr/>
        </p:nvSpPr>
        <p:spPr bwMode="auto">
          <a:xfrm>
            <a:off x="609600" y="457200"/>
            <a:ext cx="8305800" cy="471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4000" b="1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1948 год</a:t>
            </a:r>
          </a:p>
          <a:p>
            <a:pPr eaLnBrk="1" hangingPunct="1"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Ученые всего мира создали международный союз охраны природы. МСОП. По заданию этого союза ученые: биологи, экологи стали изучать каким представителям нашей планеты помочь в первую очередь, составили списки и издали их в виде книги. Назвали ее </a:t>
            </a:r>
            <a:r>
              <a:rPr lang="ru-RU" b="1" i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«Красная книга»</a:t>
            </a: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 .Это была первая Красная книга.</a:t>
            </a:r>
          </a:p>
          <a:p>
            <a:pPr eaLnBrk="1" hangingPunct="1">
              <a:defRPr/>
            </a:pPr>
            <a:endParaRPr lang="ru-RU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Эта книга советует, какие растения и животные редкие, призывают изучать и предупреждает об их исчезновении.</a:t>
            </a:r>
          </a:p>
        </p:txBody>
      </p:sp>
      <p:pic>
        <p:nvPicPr>
          <p:cNvPr id="8198" name="Picture 9"/>
          <p:cNvPicPr>
            <a:picLocks noChangeAspect="1" noChangeArrowheads="1"/>
          </p:cNvPicPr>
          <p:nvPr/>
        </p:nvPicPr>
        <p:blipFill>
          <a:blip r:embed="rId4"/>
          <a:srcRect t="31068" r="55339" b="50977"/>
          <a:stretch>
            <a:fillRect/>
          </a:stretch>
        </p:blipFill>
        <p:spPr bwMode="auto">
          <a:xfrm>
            <a:off x="1600200" y="5257800"/>
            <a:ext cx="48768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78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chemeClr val="tx1"/>
                </a:solidFill>
              </a:rPr>
              <a:t>Красная книга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288" y="1484313"/>
            <a:ext cx="4038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Красная книга – Красная!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Значит природа в опасности!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Значит, нельзя терять даже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мига.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Всё живое хранить зовёт,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Пусть зовёт не напрасно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Красная книга.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И тревога за жизнь неустанна,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Чтоб не сгинуть в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Космической мгле!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Исчерпаемы все океаны,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Исчерпаемо всё на Земле.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Мы леса и поля обижаем,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Стонут реки от горьких обид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И себя мы прощаем,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Но грядущее нас не простит</a:t>
            </a:r>
            <a:r>
              <a:rPr lang="ru-RU" sz="2000" smtClean="0"/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smtClean="0"/>
          </a:p>
        </p:txBody>
      </p:sp>
      <p:pic>
        <p:nvPicPr>
          <p:cNvPr id="9220" name="Picture 6" descr="Untitled-Scanned-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295400"/>
            <a:ext cx="3751263" cy="5181600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200" dirty="0" smtClean="0"/>
              <a:t>Как нелегко стало жить животным в лесу. А виной тому – человек. Почему человеку не удаётся жить в ладу с природой</a:t>
            </a:r>
            <a:r>
              <a:rPr lang="ru-RU" sz="3200" dirty="0" smtClean="0"/>
              <a:t>???</a:t>
            </a:r>
            <a:endParaRPr lang="ru-RU" sz="3200" dirty="0" smtClean="0"/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dirty="0" smtClean="0"/>
              <a:t>   А </a:t>
            </a:r>
            <a:r>
              <a:rPr lang="ru-RU" sz="2000" dirty="0" smtClean="0"/>
              <a:t>ведь человек отравляет не только природу, окружающую среду, но и свой организм. В атмосфере много углекислого газа, частиц пыли и металла. Фильтрами на земле служат леса. Распахнув перед нами свои необъятные богатства, щедро одаривая нас и надежно охраняя, являясь неотъемлемой частью нашей жизни, лес заслуживает право на бережное отношение и заботу о нем.</a:t>
            </a:r>
          </a:p>
        </p:txBody>
      </p:sp>
      <p:sp>
        <p:nvSpPr>
          <p:cNvPr id="3" name="AutoShape 5" descr="https://phonoteka.org/uploads/posts/2021-04/1619812974_10-phonoteka_org-p-fon-dlya-prezentatsii-sotsialnogo-proekta-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" name="AutoShape 7" descr="https://phonoteka.org/uploads/posts/2021-04/1619812974_10-phonoteka_org-p-fon-dlya-prezentatsii-sotsialnogo-proekta-1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931" y="2669344"/>
            <a:ext cx="4014185" cy="2508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Животные Красной книги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- Отгадайте загадку:</a:t>
            </a:r>
          </a:p>
          <a:p>
            <a:pPr lvl="1" eaLnBrk="1" hangingPunct="1"/>
            <a:r>
              <a:rPr lang="ru-RU" smtClean="0"/>
              <a:t>Есть на речках лесорубы</a:t>
            </a:r>
          </a:p>
          <a:p>
            <a:pPr lvl="1" eaLnBrk="1" hangingPunct="1"/>
            <a:r>
              <a:rPr lang="ru-RU" smtClean="0"/>
              <a:t>В серебристо-бурых шубах.</a:t>
            </a:r>
          </a:p>
          <a:p>
            <a:pPr lvl="1" eaLnBrk="1" hangingPunct="1"/>
            <a:r>
              <a:rPr lang="ru-RU" smtClean="0"/>
              <a:t>Из деревьев, веток, глины</a:t>
            </a:r>
          </a:p>
          <a:p>
            <a:pPr lvl="1" eaLnBrk="1" hangingPunct="1"/>
            <a:r>
              <a:rPr lang="ru-RU" smtClean="0"/>
              <a:t>Строят прочные плотины. </a:t>
            </a:r>
          </a:p>
          <a:p>
            <a:pPr lvl="1" eaLnBrk="1" hangingPunct="1">
              <a:buFontTx/>
              <a:buNone/>
            </a:pPr>
            <a:endParaRPr lang="ru-RU" smtClean="0"/>
          </a:p>
        </p:txBody>
      </p:sp>
      <p:pic>
        <p:nvPicPr>
          <p:cNvPr id="94213" name="Picture 5" descr="боб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4191000"/>
            <a:ext cx="4211637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6" name="WordArt 8"/>
          <p:cNvSpPr>
            <a:spLocks noChangeArrowheads="1" noChangeShapeType="1" noTextEdit="1"/>
          </p:cNvSpPr>
          <p:nvPr/>
        </p:nvSpPr>
        <p:spPr bwMode="auto">
          <a:xfrm>
            <a:off x="1905000" y="4724400"/>
            <a:ext cx="2438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Бобр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2000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2000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10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/>
      <p:bldP spid="942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ЖУРАВЛЬ ЧЁРНЫЙ"/>
          <p:cNvPicPr>
            <a:picLocks noChangeAspect="1" noChangeArrowheads="1"/>
          </p:cNvPicPr>
          <p:nvPr/>
        </p:nvPicPr>
        <p:blipFill>
          <a:blip r:embed="rId3"/>
          <a:srcRect b="10695"/>
          <a:stretch>
            <a:fillRect/>
          </a:stretch>
        </p:blipFill>
        <p:spPr bwMode="auto">
          <a:xfrm>
            <a:off x="152400" y="0"/>
            <a:ext cx="5148263" cy="3028950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364163" y="260350"/>
            <a:ext cx="3455987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</a:rPr>
              <a:t>Журавль черный</a:t>
            </a:r>
          </a:p>
        </p:txBody>
      </p:sp>
      <p:pic>
        <p:nvPicPr>
          <p:cNvPr id="12292" name="Picture 4" descr="ЖУРАВЛЬ СЕРЫЙ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5795963" y="2205038"/>
            <a:ext cx="2959100" cy="4457700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175110" name="Text Box 6"/>
          <p:cNvSpPr txBox="1">
            <a:spLocks noChangeArrowheads="1"/>
          </p:cNvSpPr>
          <p:nvPr/>
        </p:nvSpPr>
        <p:spPr bwMode="auto">
          <a:xfrm>
            <a:off x="5715000" y="1524000"/>
            <a:ext cx="3052763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2800" b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Журавль серый</a:t>
            </a:r>
          </a:p>
        </p:txBody>
      </p:sp>
      <p:pic>
        <p:nvPicPr>
          <p:cNvPr id="12294" name="Picture 7" descr="TK"/>
          <p:cNvPicPr>
            <a:picLocks noChangeAspect="1" noChangeArrowheads="1"/>
          </p:cNvPicPr>
          <p:nvPr/>
        </p:nvPicPr>
        <p:blipFill>
          <a:blip r:embed="rId6"/>
          <a:srcRect t="6180"/>
          <a:stretch>
            <a:fillRect/>
          </a:stretch>
        </p:blipFill>
        <p:spPr bwMode="auto">
          <a:xfrm>
            <a:off x="152400" y="3186113"/>
            <a:ext cx="2936875" cy="3671887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175112" name="Text Box 8"/>
          <p:cNvSpPr txBox="1">
            <a:spLocks noChangeArrowheads="1"/>
          </p:cNvSpPr>
          <p:nvPr/>
        </p:nvSpPr>
        <p:spPr bwMode="auto">
          <a:xfrm>
            <a:off x="3132138" y="4437063"/>
            <a:ext cx="2087562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2800" b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Журавль даурский</a:t>
            </a:r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570</TotalTime>
  <Words>842</Words>
  <Application>Microsoft Office PowerPoint</Application>
  <PresentationFormat>Екран (4:3)</PresentationFormat>
  <Paragraphs>292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32</vt:i4>
      </vt:variant>
    </vt:vector>
  </HeadingPairs>
  <TitlesOfParts>
    <vt:vector size="33" baseType="lpstr">
      <vt:lpstr>Оформление по умолчанию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Красная книга</vt:lpstr>
      <vt:lpstr>Как нелегко стало жить животным в лесу. А виной тому – человек. Почему человеку не удаётся жить в ладу с природой???</vt:lpstr>
      <vt:lpstr>Животные Красной книги</vt:lpstr>
      <vt:lpstr>Презентація PowerPoint</vt:lpstr>
      <vt:lpstr>Презентація PowerPoint</vt:lpstr>
      <vt:lpstr>Презентація PowerPoint</vt:lpstr>
      <vt:lpstr>Презентація PowerPoint</vt:lpstr>
      <vt:lpstr>Физкультминутка</vt:lpstr>
      <vt:lpstr>Презентація PowerPoint</vt:lpstr>
      <vt:lpstr>Экологические правила</vt:lpstr>
      <vt:lpstr>Презентація PowerPoint</vt:lpstr>
      <vt:lpstr>Итог занятия</vt:lpstr>
      <vt:lpstr>Разгадайте кроссворд</vt:lpstr>
      <vt:lpstr>Очень ценный пушной зверёк. Был на грани уничтожения, но предпринятые людьми меры по охране спасли этот вид животных.</vt:lpstr>
      <vt:lpstr>Презентація PowerPoint</vt:lpstr>
      <vt:lpstr>Презентація PowerPoint</vt:lpstr>
      <vt:lpstr>Владыка Арктики</vt:lpstr>
      <vt:lpstr>Презентація PowerPoint</vt:lpstr>
      <vt:lpstr>В двух-трехлетнем возрасте эти птицы создают пары и больше никогда не расстаются</vt:lpstr>
      <vt:lpstr>Презентація PowerPoint</vt:lpstr>
      <vt:lpstr>Эта большая птица служит символом красоты и любви, чистоты и нежности</vt:lpstr>
      <vt:lpstr>Презентація PowerPoint</vt:lpstr>
      <vt:lpstr>Знахари готовили из частей его тела лекарства от слабости и трусости</vt:lpstr>
      <vt:lpstr>Презентація PowerPoint</vt:lpstr>
      <vt:lpstr>Детёныши этих птиц рождаются с длинными толстыми ногами, и прямым красным клювом и ходят два года в сером оперении, а затем одеваются в розовый наряд</vt:lpstr>
      <vt:lpstr>Презентація PowerPoint</vt:lpstr>
      <vt:lpstr>МОЛОДЕЦ!!!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56</cp:revision>
  <cp:lastPrinted>1601-01-01T00:00:00Z</cp:lastPrinted>
  <dcterms:created xsi:type="dcterms:W3CDTF">1601-01-01T00:00:00Z</dcterms:created>
  <dcterms:modified xsi:type="dcterms:W3CDTF">2021-10-01T06:50:29Z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