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76" d="100"/>
          <a:sy n="76" d="100"/>
        </p:scale>
        <p:origin x="-122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5%D0%BC%D1%8D%D0%BA%D0%BE%D0%BB%D0%BE%D0%B3%D0%B8%D1%8F" TargetMode="External"/><Relationship Id="rId2" Type="http://schemas.openxmlformats.org/officeDocument/2006/relationships/hyperlink" Target="http://ru.wikipedia.org/wiki/%D0%90%D1%83%D1%82%D1%8D%D0%BA%D0%BE%D0%BB%D0%BE%D0%B3%D0%B8%D1%8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hyperlink" Target="http://ru.wikipedia.org/wiki/%D0%A1%D0%B8%D0%BD%D1%8D%D0%BA%D0%BE%D0%BB%D0%BE%D0%B3%D0%B8%D1%8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5%D0%B8%D0%BC%D0%B8%D1%87%D0%B5%D1%81%D0%BA%D0%B0%D1%8F_%D1%8D%D0%BA%D0%BE%D0%BB%D0%BE%D0%B3%D0%B8%D1%8F" TargetMode="External"/><Relationship Id="rId3" Type="http://schemas.openxmlformats.org/officeDocument/2006/relationships/hyperlink" Target="http://ru.wikipedia.org/w/index.php?title=%D0%91%D0%B8%D0%BE%D1%8D%D0%BA%D0%BE%D0%BB%D0%BE%D0%B3%D0%B8%D1%8F&amp;action=edit&amp;redlink=1" TargetMode="External"/><Relationship Id="rId7" Type="http://schemas.openxmlformats.org/officeDocument/2006/relationships/hyperlink" Target="http://ru.wikipedia.org/wiki/%D0%A1%D0%BE%D1%86%D0%B8%D0%B0%D0%BB%D1%8C%D0%BD%D0%B0%D1%8F_%D1%8D%D0%BA%D0%BE%D0%BB%D0%BE%D0%B3%D0%B8%D1%8F_(%D0%BD%D0%B0%D1%83%D0%BA%D0%B0)" TargetMode="External"/><Relationship Id="rId2" Type="http://schemas.openxmlformats.org/officeDocument/2006/relationships/hyperlink" Target="http://ru.wikipedia.org/wiki/%D0%93%D0%B5%D0%BE%D1%8D%D0%BA%D0%BE%D0%BB%D0%BE%D0%B3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/index.php?title=%D0%AD%D1%82%D0%BD%D0%BE%D1%8D%D0%BA%D0%BE%D0%BB%D0%BE%D0%B3%D0%B8%D1%8F&amp;action=edit&amp;redlink=1" TargetMode="External"/><Relationship Id="rId11" Type="http://schemas.openxmlformats.org/officeDocument/2006/relationships/hyperlink" Target="http://ru.wikipedia.org/wiki/%D0%90%D0%BD%D1%82%D1%8D%D0%BA%D0%BE%D0%BB%D0%BE%D0%B3%D0%B8%D1%8F" TargetMode="External"/><Relationship Id="rId5" Type="http://schemas.openxmlformats.org/officeDocument/2006/relationships/hyperlink" Target="http://ru.wikipedia.org/wiki/%D0%9B%D0%B0%D0%BD%D0%B4%D1%88%D0%B0%D1%84%D1%82%D0%BD%D0%B0%D1%8F_%D1%8D%D0%BA%D0%BE%D0%BB%D0%BE%D0%B3%D0%B8%D1%8F" TargetMode="External"/><Relationship Id="rId10" Type="http://schemas.openxmlformats.org/officeDocument/2006/relationships/hyperlink" Target="http://ru.wikipedia.org/w/index.php?title=%D0%AD%D0%BA%D0%BE%D0%BB%D0%BE%D0%B3%D0%B8%D1%8F_%D1%87%D0%B5%D0%BB%D0%BE%D0%B2%D0%B5%D0%BA%D0%B0&amp;action=edit&amp;redlink=1" TargetMode="External"/><Relationship Id="rId4" Type="http://schemas.openxmlformats.org/officeDocument/2006/relationships/hyperlink" Target="http://ru.wikipedia.org/w/index.php?title=%D0%93%D0%B8%D0%B4%D1%80%D0%BE%D1%8D%D0%BA%D0%BE%D0%BB%D0%BE%D0%B3%D0%B8%D1%8F&amp;action=edit&amp;redlink=1" TargetMode="External"/><Relationship Id="rId9" Type="http://schemas.openxmlformats.org/officeDocument/2006/relationships/hyperlink" Target="http://ru.wikipedia.org/wiki/%D0%A0%D0%B0%D0%B4%D0%B8%D0%B0%D1%86%D0%B8%D0%BE%D0%BD%D0%BD%D0%B0%D1%8F_%D1%8D%D0%BA%D0%BE%D0%BB%D0%BE%D0%B3%D0%B8%D1%8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8%D0%BE%D0%B3%D0%B5%D0%BE%D1%85%D0%B8%D0%BC%D0%B8%D1%8F" TargetMode="External"/><Relationship Id="rId3" Type="http://schemas.openxmlformats.org/officeDocument/2006/relationships/hyperlink" Target="http://ru.wikipedia.org/wiki/%D0%A5%D0%B8%D0%BC%D0%B8%D1%8F" TargetMode="External"/><Relationship Id="rId7" Type="http://schemas.openxmlformats.org/officeDocument/2006/relationships/hyperlink" Target="http://ru.wikipedia.org/wiki/%D0%AD%D0%BF%D0%B8%D0%B4%D0%B5%D0%BC%D0%B8%D0%BE%D0%BB%D0%BE%D0%B3%D0%B8%D1%8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8%D0%B7%D0%B8%D0%BA%D0%B0" TargetMode="External"/><Relationship Id="rId5" Type="http://schemas.openxmlformats.org/officeDocument/2006/relationships/hyperlink" Target="http://ru.wikipedia.org/wiki/%D0%93%D0%B5%D0%BE%D0%B3%D1%80%D0%B0%D1%84%D0%B8%D1%8F" TargetMode="External"/><Relationship Id="rId4" Type="http://schemas.openxmlformats.org/officeDocument/2006/relationships/hyperlink" Target="http://ru.wikipedia.org/wiki/%D0%9C%D0%B0%D1%82%D0%B5%D0%BC%D0%B0%D1%82%D0%B8%D0%BA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em_3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712879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0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rgbClr val="FFFF00"/>
                  </a:solidFill>
                </a:ln>
                <a:solidFill>
                  <a:srgbClr val="002060"/>
                </a:solidFill>
              </a:rPr>
              <a:t>Экология</a:t>
            </a:r>
            <a:endParaRPr lang="ru-RU" sz="4800" b="1" dirty="0">
              <a:ln>
                <a:solidFill>
                  <a:srgbClr val="FFFF0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6150114"/>
            <a:ext cx="2555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FFF00"/>
                  </a:solidFill>
                </a:ln>
                <a:solidFill>
                  <a:srgbClr val="002060"/>
                </a:solidFill>
              </a:rPr>
              <a:t>как наука</a:t>
            </a:r>
            <a:endParaRPr lang="ru-RU" sz="4000" b="1" dirty="0">
              <a:ln>
                <a:solidFill>
                  <a:srgbClr val="FFFF0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Методология экологии</a:t>
            </a:r>
            <a:endParaRPr lang="ru-RU" sz="6000" dirty="0">
              <a:ln>
                <a:solidFill>
                  <a:srgbClr val="00206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0688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Методологический подход к экологии как к науке позволяет выделить </a:t>
            </a:r>
            <a:r>
              <a:rPr lang="ru-RU" sz="2400" i="1" dirty="0" smtClean="0">
                <a:solidFill>
                  <a:schemeClr val="bg1"/>
                </a:solidFill>
              </a:rPr>
              <a:t>предмет, задачи </a:t>
            </a:r>
            <a:r>
              <a:rPr lang="ru-RU" sz="2400" dirty="0" smtClean="0">
                <a:solidFill>
                  <a:schemeClr val="bg1"/>
                </a:solidFill>
              </a:rPr>
              <a:t>и</a:t>
            </a:r>
            <a:r>
              <a:rPr lang="ru-RU" sz="2400" i="1" dirty="0" smtClean="0">
                <a:solidFill>
                  <a:schemeClr val="bg1"/>
                </a:solidFill>
              </a:rPr>
              <a:t> методы </a:t>
            </a:r>
            <a:r>
              <a:rPr lang="ru-RU" sz="2400" dirty="0" smtClean="0">
                <a:solidFill>
                  <a:schemeClr val="bg1"/>
                </a:solidFill>
              </a:rPr>
              <a:t>исследований.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Объекты исследования экологии</a:t>
            </a:r>
            <a:r>
              <a:rPr lang="ru-RU" sz="2400" dirty="0" smtClean="0">
                <a:solidFill>
                  <a:schemeClr val="bg1"/>
                </a:solidFill>
              </a:rPr>
              <a:t> — в основном, системы выше уровня отдельных организмов: популяции, биоценозы, экосистемы, а также вся биосфера.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Предмет изучения </a:t>
            </a:r>
            <a:r>
              <a:rPr lang="ru-RU" sz="2400" dirty="0" smtClean="0">
                <a:solidFill>
                  <a:schemeClr val="bg1"/>
                </a:solidFill>
              </a:rPr>
              <a:t>— организация и функционирование таких систем.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Главная задача прикладной экологии</a:t>
            </a:r>
            <a:r>
              <a:rPr lang="ru-RU" sz="2400" dirty="0" smtClean="0">
                <a:solidFill>
                  <a:schemeClr val="bg1"/>
                </a:solidFill>
              </a:rPr>
              <a:t> — разработка принципов рационального использования природных ресурсов на основе сформулированных общих закономерностей организации жизни.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Методы исследований в экологии подразделяются на </a:t>
            </a:r>
            <a:r>
              <a:rPr lang="ru-RU" sz="2800" i="1" dirty="0" smtClean="0"/>
              <a:t>полевые</a:t>
            </a:r>
            <a:r>
              <a:rPr lang="ru-RU" sz="2800" dirty="0" smtClean="0"/>
              <a:t>, </a:t>
            </a:r>
            <a:r>
              <a:rPr lang="ru-RU" sz="2800" i="1" dirty="0" smtClean="0"/>
              <a:t>экспериментальные</a:t>
            </a:r>
            <a:r>
              <a:rPr lang="ru-RU" sz="2800" dirty="0" smtClean="0"/>
              <a:t> и </a:t>
            </a:r>
            <a:r>
              <a:rPr lang="ru-RU" sz="2800" i="1" dirty="0" smtClean="0"/>
              <a:t>методы моделирования</a:t>
            </a:r>
            <a:r>
              <a:rPr lang="ru-RU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Полевые методы </a:t>
            </a:r>
            <a:r>
              <a:rPr lang="ru-RU" sz="2800" dirty="0" smtClean="0"/>
              <a:t>представляют собой наблюдения за функционированием организмов в их естественной среде обитания.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Экспериментальные методы </a:t>
            </a:r>
            <a:r>
              <a:rPr lang="ru-RU" sz="2800" dirty="0" smtClean="0"/>
              <a:t>включают в себя варьирование различных факторов, влияющих на организмы, по выработанной программе в стационарных лабораторных условиях.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Методы моделирования </a:t>
            </a:r>
            <a:r>
              <a:rPr lang="ru-RU" sz="2800" dirty="0" smtClean="0"/>
              <a:t>позволяют прогнозировать развитие различных процессов взаимодействия живых систем между собой и с окружающей их средой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Главнейшая цель современной экологии</a:t>
            </a:r>
            <a:r>
              <a:rPr lang="ru-RU" sz="3600" dirty="0" smtClean="0">
                <a:solidFill>
                  <a:schemeClr val="bg1"/>
                </a:solidFill>
              </a:rPr>
              <a:t> на данном этапе развития человеческого общества — вывести Человечество из глобального экологического кризиса на путь устойчивого развития, при котором будет достигнуто удовлетворение жизненных потребностей нынешнего поколения без лишения такой возможности будущих поколении.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423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valki_mus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988840"/>
            <a:ext cx="76200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0000168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7218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9544" y="3574435"/>
            <a:ext cx="4104456" cy="32835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Рисунок 2" descr="205f41170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096000" cy="400050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Рисунок 5" descr="img_26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15506"/>
            <a:ext cx="3779912" cy="284249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Для достижения этих целей экологической науке предстоит решить ряд разнообразных и сложных задач, в том числе: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разработать теории и методы оценивания устойчивости экологических систем на всех уровнях;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исследовать механизмы регуляции численности популяций и биотического разнообразия, роли </a:t>
            </a:r>
            <a:r>
              <a:rPr lang="ru-RU" sz="2800" b="1" dirty="0" err="1" smtClean="0">
                <a:solidFill>
                  <a:schemeClr val="bg1"/>
                </a:solidFill>
              </a:rPr>
              <a:t>биоты</a:t>
            </a:r>
            <a:r>
              <a:rPr lang="ru-RU" sz="2800" b="1" dirty="0" smtClean="0">
                <a:solidFill>
                  <a:schemeClr val="bg1"/>
                </a:solidFill>
              </a:rPr>
              <a:t> (флоры и фауны) как регулятора устойчивости биосферы;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изучить и создать прогнозы изменений биосферы под влиянием естественных и антропогенных факторов;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оценивать состояния и динамики природных ресурсов и экологических последствий их потребления;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разрабатывать методы управления качеством окружающей среды.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080" y="332656"/>
            <a:ext cx="82809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ln>
                  <a:solidFill>
                    <a:srgbClr val="002060"/>
                  </a:solidFill>
                </a:ln>
                <a:solidFill>
                  <a:srgbClr val="CC0000"/>
                </a:solidFill>
              </a:rPr>
              <a:t>Берегите планету!</a:t>
            </a:r>
            <a:endParaRPr lang="ru-RU" sz="6600" b="1" i="1" dirty="0">
              <a:ln>
                <a:solidFill>
                  <a:srgbClr val="002060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Эколо́гия</a:t>
            </a:r>
            <a:r>
              <a:rPr lang="ru-RU" sz="3200" dirty="0" smtClean="0"/>
              <a:t> (</a:t>
            </a:r>
            <a:r>
              <a:rPr lang="ru-RU" sz="3200" i="1" dirty="0" smtClean="0"/>
              <a:t>от др.греч </a:t>
            </a:r>
            <a:r>
              <a:rPr lang="ru-RU" sz="3200" i="1" dirty="0" err="1" smtClean="0"/>
              <a:t>οἶκος</a:t>
            </a:r>
            <a:r>
              <a:rPr lang="ru-RU" sz="3200" i="1" dirty="0" smtClean="0"/>
              <a:t> — обиталище, жилище, дом, имущество и </a:t>
            </a:r>
            <a:r>
              <a:rPr lang="ru-RU" sz="3200" i="1" dirty="0" err="1" smtClean="0"/>
              <a:t>λόγος</a:t>
            </a:r>
            <a:r>
              <a:rPr lang="ru-RU" sz="3200" i="1" dirty="0" smtClean="0"/>
              <a:t> — понятие, учение, наука</a:t>
            </a:r>
            <a:r>
              <a:rPr lang="ru-RU" sz="3200" dirty="0" smtClean="0"/>
              <a:t>) — наука о взаимодействиях живых организмов и их сообществ между собой и с окружающей средой. Термин впервые предложил немецкий биолог Эрнст Геккель в 1866 году в книге «Общая морфология организмов».</a:t>
            </a:r>
            <a:endParaRPr lang="ru-RU" sz="3200" dirty="0"/>
          </a:p>
        </p:txBody>
      </p:sp>
      <p:pic>
        <p:nvPicPr>
          <p:cNvPr id="5" name="Рисунок 4" descr="Ernst_Haeckel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70430"/>
            <a:ext cx="4284000" cy="535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Современное значение понятия </a:t>
            </a:r>
            <a:r>
              <a:rPr lang="ru-RU" sz="2400" b="1" i="1" dirty="0" smtClean="0">
                <a:solidFill>
                  <a:schemeClr val="bg1"/>
                </a:solidFill>
              </a:rPr>
              <a:t>экология</a:t>
            </a:r>
            <a:r>
              <a:rPr lang="ru-RU" sz="2400" dirty="0" smtClean="0">
                <a:solidFill>
                  <a:schemeClr val="bg1"/>
                </a:solidFill>
              </a:rPr>
              <a:t> имеет более широкое значение, чем в первые десятилетия развития этой науки.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2880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/>
                </a:solidFill>
              </a:rPr>
              <a:t>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познание экономики природы, одновременное исследование всех взаимоотношений живого с органическими и неорганическими компонентами окружающей среды… Одним словом, экология — это наука, изучающая все сложные взаимосвязи в природе, рассматриваемые Дарвином как условия борьбы за существование.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/>
                </a:solidFill>
              </a:rPr>
              <a:t>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биологическая наука, которая исследует структуру и функционирование систем </a:t>
            </a:r>
            <a:r>
              <a:rPr lang="ru-RU" sz="2400" dirty="0" err="1" smtClean="0">
                <a:solidFill>
                  <a:schemeClr val="bg1"/>
                </a:solidFill>
              </a:rPr>
              <a:t>надорганизменного</a:t>
            </a:r>
            <a:r>
              <a:rPr lang="ru-RU" sz="2400" dirty="0" smtClean="0">
                <a:solidFill>
                  <a:schemeClr val="bg1"/>
                </a:solidFill>
              </a:rPr>
              <a:t> уровня (популяции, сообщества, экосистемы) в пространстве и времени, в естественных и изменённых человеком условиях.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bg1"/>
                </a:solidFill>
              </a:rPr>
              <a:t>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наука об окружающей среде и происходящих в ней процессах.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6876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Сложности определения </a:t>
            </a:r>
            <a:r>
              <a:rPr lang="ru-RU" sz="3200" b="1" i="1" dirty="0" smtClean="0">
                <a:solidFill>
                  <a:schemeClr val="bg1"/>
                </a:solidFill>
              </a:rPr>
              <a:t>экологии</a:t>
            </a:r>
            <a:endParaRPr lang="ru-RU" sz="3200" b="1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Неопределённость границ дисциплин и взаимоотношения со смежными дисциплинами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err="1" smtClean="0">
                <a:solidFill>
                  <a:srgbClr val="FFFF00"/>
                </a:solidFill>
              </a:rPr>
              <a:t>Неустоявшиеся</a:t>
            </a:r>
            <a:r>
              <a:rPr lang="ru-RU" sz="3200" dirty="0" smtClean="0">
                <a:solidFill>
                  <a:srgbClr val="FFFF00"/>
                </a:solidFill>
              </a:rPr>
              <a:t> представления о структуре дисциплины.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Деление экологии на общую экологию и частную экологию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Подразделение экологии на четыре отдела — экологию особей, популяций, биогеоценозов и экосистем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Место экологии популяции при разделении на аутэкологию и синэкологию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FF00"/>
                </a:solidFill>
              </a:rPr>
              <a:t>Различия в терминологии между экологами растений и экологами животных.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6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Полагают, что вклад в теоретические основы современной экологии внёс </a:t>
            </a:r>
            <a:r>
              <a:rPr lang="ru-RU" sz="3200" i="1" dirty="0" smtClean="0">
                <a:solidFill>
                  <a:schemeClr val="bg1"/>
                </a:solidFill>
              </a:rPr>
              <a:t>Б. Коммонер</a:t>
            </a:r>
            <a:r>
              <a:rPr lang="ru-RU" sz="3200" dirty="0" smtClean="0">
                <a:solidFill>
                  <a:schemeClr val="bg1"/>
                </a:solidFill>
              </a:rPr>
              <a:t>, сформулировавший основные </a:t>
            </a:r>
            <a:r>
              <a:rPr lang="ru-RU" sz="3200" b="1" dirty="0" smtClean="0">
                <a:solidFill>
                  <a:schemeClr val="bg1"/>
                </a:solidFill>
              </a:rPr>
              <a:t>4 закона экологии</a:t>
            </a:r>
            <a:r>
              <a:rPr lang="ru-RU" sz="3200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Всё связано со всем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Ничто не исчезает в никуда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Природа знает лучше — закон имеет двойной смысл — одновременно призыв сблизиться с природой и призыв крайне осторожно обращаться с природными системами.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Ничто не даётся даром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0047-040-Zakony-ekologii-B.-Kommone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365104"/>
            <a:ext cx="249289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1910 г. на Третьем Международном ботаническом конгрессе в Брюсселе были выделены три подраздела экологии: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hlinkClick r:id="rId2" tooltip="Аутэкология"/>
              </a:rPr>
              <a:t>Аутэкология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раздел науки, изучающий взаимодействие индивидуального организма или вида с окружающей средой (жизненные циклы и поведение как способ приспособления к окружающей среде).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err="1" smtClean="0">
                <a:solidFill>
                  <a:schemeClr val="bg1"/>
                </a:solidFill>
                <a:hlinkClick r:id="rId3" tooltip="Демэкология"/>
              </a:rPr>
              <a:t>Демэкология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раздел науки, изучающий взаимодействие популяций особей одного вида внутри популяции и с окружающей средой.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hlinkClick r:id="rId4" tooltip="Синэкология"/>
              </a:rPr>
              <a:t>Синэкология</a:t>
            </a:r>
            <a:r>
              <a:rPr lang="ru-RU" sz="2400" dirty="0" smtClean="0">
                <a:solidFill>
                  <a:schemeClr val="bg1"/>
                </a:solidFill>
              </a:rPr>
              <a:t> — раздел науки, изучающий функционирование сообществ и их взаимодействия с биотическими и абиотическими факторами.</a:t>
            </a:r>
          </a:p>
          <a:p>
            <a:pPr>
              <a:buFont typeface="Wingdings" pitchFamily="2" charset="2"/>
              <a:buChar char="q"/>
            </a:pPr>
            <a:endParaRPr lang="ru-RU" sz="20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Documents and Settings\Admin\Мои документы\Мои рисунки\10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714884"/>
            <a:ext cx="155734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51180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Также выделяют </a:t>
            </a:r>
            <a:r>
              <a:rPr lang="ru-RU" sz="2400" dirty="0" smtClean="0">
                <a:solidFill>
                  <a:schemeClr val="bg1"/>
                </a:solidFill>
                <a:hlinkClick r:id="rId2" tooltip="Геоэкология"/>
              </a:rPr>
              <a:t>геоэкологию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err="1" smtClean="0">
                <a:solidFill>
                  <a:schemeClr val="bg1"/>
                </a:solidFill>
                <a:hlinkClick r:id="rId3" tooltip="Биоэкология (страница отсутствует)"/>
              </a:rPr>
              <a:t>биоэкологию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err="1" smtClean="0">
                <a:solidFill>
                  <a:schemeClr val="bg1"/>
                </a:solidFill>
                <a:hlinkClick r:id="rId4" tooltip="Гидроэкология (страница отсутствует)"/>
              </a:rPr>
              <a:t>гидроэкологию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hlinkClick r:id="rId5" tooltip="Ландшафтная экология"/>
              </a:rPr>
              <a:t>ландшафтную 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err="1" smtClean="0">
                <a:solidFill>
                  <a:schemeClr val="bg1"/>
                </a:solidFill>
                <a:hlinkClick r:id="rId6" tooltip="Этноэкология (страница отсутствует)"/>
              </a:rPr>
              <a:t>этноэкологию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hlinkClick r:id="rId7" tooltip="Социальная экология (наука)"/>
              </a:rPr>
              <a:t>социальную 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hlinkClick r:id="rId8" tooltip="Химическая экология"/>
              </a:rPr>
              <a:t>химическую 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hlinkClick r:id="rId9" tooltip="Радиационная экология"/>
              </a:rPr>
              <a:t>радиоэкологию</a:t>
            </a:r>
            <a:r>
              <a:rPr lang="ru-RU" sz="2400" dirty="0" smtClean="0">
                <a:solidFill>
                  <a:schemeClr val="bg1"/>
                </a:solidFill>
              </a:rPr>
              <a:t>, </a:t>
            </a:r>
            <a:r>
              <a:rPr lang="ru-RU" sz="2400" dirty="0" smtClean="0">
                <a:solidFill>
                  <a:schemeClr val="bg1"/>
                </a:solidFill>
                <a:hlinkClick r:id="rId10" tooltip="Экология человека (страница отсутствует)"/>
              </a:rPr>
              <a:t>экологию человека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hlinkClick r:id="rId11" tooltip="Антэкология"/>
              </a:rPr>
              <a:t>антэкологию</a:t>
            </a:r>
            <a:r>
              <a:rPr lang="ru-RU" sz="2400" dirty="0" smtClean="0">
                <a:solidFill>
                  <a:schemeClr val="bg1"/>
                </a:solidFill>
              </a:rPr>
              <a:t> и др.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В связи с многогранностью предмета и методов исследований в настоящее время некоторые ученые рассматривают экологию </a:t>
            </a:r>
            <a:r>
              <a:rPr lang="ru-RU" sz="2400" i="1" dirty="0" smtClean="0">
                <a:solidFill>
                  <a:schemeClr val="bg1"/>
                </a:solidFill>
              </a:rPr>
              <a:t>как комплекс наук, который изучает функциональные взаимосвязи между организмами (включая человека и человеческое общество в целом) и окружающей их средой, круговорот веществ и потоков энергии, делающих возможность жизнь</a:t>
            </a:r>
            <a:r>
              <a:rPr lang="ru-RU" sz="2400" baseline="30000" dirty="0" smtClean="0">
                <a:solidFill>
                  <a:schemeClr val="bg1"/>
                </a:solidFill>
              </a:rPr>
              <a:t>.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21000" t="-24000" r="-16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3559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Экология, как комплекс наук, тесно связана с такими науками, как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3" tooltip="Химия"/>
              </a:rPr>
              <a:t>Б</a:t>
            </a:r>
            <a:r>
              <a:rPr lang="ru-RU" sz="4000" dirty="0" smtClean="0">
                <a:solidFill>
                  <a:schemeClr val="bg1"/>
                </a:solidFill>
              </a:rPr>
              <a:t>иология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4" tooltip="Математика"/>
              </a:rPr>
              <a:t>Х</a:t>
            </a:r>
            <a:r>
              <a:rPr lang="ru-RU" sz="4000" dirty="0" smtClean="0">
                <a:solidFill>
                  <a:schemeClr val="bg1"/>
                </a:solidFill>
              </a:rPr>
              <a:t>имия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5" tooltip="География"/>
              </a:rPr>
              <a:t>М</a:t>
            </a:r>
            <a:r>
              <a:rPr lang="ru-RU" sz="4000" dirty="0" smtClean="0">
                <a:solidFill>
                  <a:schemeClr val="bg1"/>
                </a:solidFill>
              </a:rPr>
              <a:t>атематика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6" tooltip="Физика"/>
              </a:rPr>
              <a:t>Г</a:t>
            </a:r>
            <a:r>
              <a:rPr lang="ru-RU" sz="4000" dirty="0" smtClean="0">
                <a:solidFill>
                  <a:schemeClr val="bg1"/>
                </a:solidFill>
              </a:rPr>
              <a:t>еография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7" tooltip="Эпидемиология"/>
              </a:rPr>
              <a:t>Ф</a:t>
            </a:r>
            <a:r>
              <a:rPr lang="ru-RU" sz="4000" dirty="0" smtClean="0">
                <a:solidFill>
                  <a:schemeClr val="bg1"/>
                </a:solidFill>
              </a:rPr>
              <a:t>изика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  <a:hlinkClick r:id="rId8" tooltip="Биогеохимия"/>
              </a:rPr>
              <a:t>Э</a:t>
            </a:r>
            <a:r>
              <a:rPr lang="ru-RU" sz="4000" dirty="0" smtClean="0">
                <a:solidFill>
                  <a:schemeClr val="bg1"/>
                </a:solidFill>
              </a:rPr>
              <a:t>пидемиология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bg1"/>
                </a:solidFill>
              </a:rPr>
              <a:t>Биогеохимия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171</Words>
  <Application>Microsoft Office PowerPoint</Application>
  <PresentationFormat>Екран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Апекс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Гера</dc:creator>
  <cp:lastModifiedBy>User</cp:lastModifiedBy>
  <cp:revision>14</cp:revision>
  <dcterms:created xsi:type="dcterms:W3CDTF">2013-12-12T16:28:00Z</dcterms:created>
  <dcterms:modified xsi:type="dcterms:W3CDTF">2021-10-08T05:09:41Z</dcterms:modified>
</cp:coreProperties>
</file>