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316" r:id="rId3"/>
    <p:sldId id="287" r:id="rId4"/>
    <p:sldId id="286" r:id="rId5"/>
    <p:sldId id="297" r:id="rId6"/>
    <p:sldId id="298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300" r:id="rId16"/>
    <p:sldId id="296" r:id="rId17"/>
    <p:sldId id="299" r:id="rId18"/>
    <p:sldId id="301" r:id="rId19"/>
    <p:sldId id="302" r:id="rId20"/>
    <p:sldId id="313" r:id="rId21"/>
    <p:sldId id="303" r:id="rId22"/>
    <p:sldId id="307" r:id="rId23"/>
    <p:sldId id="304" r:id="rId24"/>
    <p:sldId id="305" r:id="rId25"/>
    <p:sldId id="306" r:id="rId26"/>
    <p:sldId id="309" r:id="rId27"/>
    <p:sldId id="310" r:id="rId28"/>
    <p:sldId id="311" r:id="rId29"/>
    <p:sldId id="312" r:id="rId30"/>
    <p:sldId id="314" r:id="rId31"/>
    <p:sldId id="284" r:id="rId32"/>
    <p:sldId id="283" r:id="rId33"/>
    <p:sldId id="317" r:id="rId34"/>
    <p:sldId id="318" r:id="rId35"/>
    <p:sldId id="319" r:id="rId36"/>
    <p:sldId id="321" r:id="rId37"/>
    <p:sldId id="322" r:id="rId38"/>
    <p:sldId id="323" r:id="rId39"/>
    <p:sldId id="324" r:id="rId40"/>
    <p:sldId id="325" r:id="rId41"/>
    <p:sldId id="326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147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59D81-9374-481C-9C48-C4755B47C044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GeKRBXuNT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Calibri"/>
              </a:rPr>
              <a:t/>
            </a:r>
            <a:br>
              <a:rPr lang="ru-RU" b="1" dirty="0">
                <a:latin typeface="Times New Roman"/>
                <a:ea typeface="Calibri"/>
              </a:rPr>
            </a:br>
            <a:r>
              <a:rPr lang="ru-RU" b="1" dirty="0" smtClean="0">
                <a:latin typeface="Times New Roman"/>
                <a:ea typeface="Calibri"/>
              </a:rPr>
              <a:t>«Мир вокруг нас»</a:t>
            </a:r>
            <a:br>
              <a:rPr lang="ru-RU" b="1" dirty="0" smtClean="0">
                <a:latin typeface="Times New Roman"/>
                <a:ea typeface="Calibri"/>
              </a:rPr>
            </a:br>
            <a:r>
              <a:rPr lang="ru-RU" b="1" dirty="0" smtClean="0">
                <a:latin typeface="Times New Roman"/>
                <a:ea typeface="Calibri"/>
              </a:rPr>
              <a:t>Тема </a:t>
            </a:r>
            <a:r>
              <a:rPr lang="ru-RU" b="1" dirty="0">
                <a:latin typeface="Times New Roman"/>
                <a:ea typeface="Calibri"/>
              </a:rPr>
              <a:t>3: Разнообразный мир растений 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 smtClean="0">
                <a:solidFill>
                  <a:srgbClr val="FF0000"/>
                </a:solidFill>
              </a:rPr>
              <a:t>Многообразие грибов.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36912"/>
            <a:ext cx="8229600" cy="37052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i="1" dirty="0" smtClean="0"/>
              <a:t>Грибы съедобные и ядовитые</a:t>
            </a:r>
            <a:endParaRPr lang="ru-RU" sz="48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64" y="3475167"/>
            <a:ext cx="2664296" cy="3182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75166"/>
            <a:ext cx="4032448" cy="318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53100" y="601056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</a:t>
            </a:r>
            <a:br>
              <a:rPr lang="ru-RU" dirty="0" smtClean="0"/>
            </a:br>
            <a:r>
              <a:rPr lang="ru-RU" dirty="0" smtClean="0"/>
              <a:t>Гусева А.М.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ЛИСИЧКИ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050" y="1600200"/>
            <a:ext cx="63579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ОПЯТА ЛЕТНИЕ</a:t>
            </a:r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840759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ОСЕННИЕ ОПЯТА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12776"/>
            <a:ext cx="6336703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ОПЯТА ЗИМНИЕ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1" y="1412776"/>
            <a:ext cx="648072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СЫРОЕЖКА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5" y="1268760"/>
            <a:ext cx="6624736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Валуй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6624735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ВОЛНУШКИ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676875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ПОДГРУЗДОК  БЕЛЫЙ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556792"/>
            <a:ext cx="5400600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СЕРУШКА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9" y="1484784"/>
            <a:ext cx="561662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ШАМПИНЬОНЫ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378904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Сегодня мы с Вами познакомимся </a:t>
            </a:r>
            <a:r>
              <a:rPr lang="ru-RU" i="1" dirty="0"/>
              <a:t>с многообразием живых организмов царства </a:t>
            </a:r>
            <a:r>
              <a:rPr lang="ru-RU" i="1" dirty="0" smtClean="0"/>
              <a:t>грибов и раскроем их </a:t>
            </a:r>
            <a:r>
              <a:rPr lang="ru-RU" i="1" dirty="0"/>
              <a:t>значение в природе и жизни </a:t>
            </a:r>
            <a:r>
              <a:rPr lang="ru-RU" i="1" dirty="0" smtClean="0"/>
              <a:t>человека…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pic>
        <p:nvPicPr>
          <p:cNvPr id="2050" name="Picture 2" descr="https://i.pinimg.com/originals/05/5b/cd/055bcd8ea76e34b460b958f539e429b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09" y="2348880"/>
            <a:ext cx="5019867" cy="441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СТРОЧОК ОБЫКНОВЕННЫЙ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96752"/>
            <a:ext cx="5184576" cy="511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Ядовитые грибы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БЛЕДНАЯ ПОГАНКА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6264695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056" y="1493168"/>
            <a:ext cx="6264695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МУХОМОР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669674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669674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МУХОМОР ПОГАНКОВИДНЫЙ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340768"/>
            <a:ext cx="547260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МУХОМОР ВОНЮЧИЙ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268760"/>
            <a:ext cx="5112568" cy="532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29409"/>
            <a:ext cx="5112568" cy="532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САТАНИНСКИЙ ГРИБ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50405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ВОЛОКОННИЦА ПАТУЙЯРА</a:t>
            </a:r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72469"/>
            <a:ext cx="45720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88840"/>
            <a:ext cx="45720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ПАУТИННИК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84784"/>
            <a:ext cx="554461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ЖЕЛЧНЫЙ ГРИБ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556792"/>
            <a:ext cx="3888432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Белый гриб</a:t>
            </a:r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99" y="1600200"/>
            <a:ext cx="679060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СВИНУШКА ТОНКАЯ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6336703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4788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4-gri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3" y="0"/>
            <a:ext cx="72008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Роль грибов в природе.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1. Разрушение органических остатков,</a:t>
            </a:r>
          </a:p>
          <a:p>
            <a:r>
              <a:rPr lang="ru-RU" sz="4000" dirty="0" smtClean="0"/>
              <a:t>2. Участие в круговороте веществ.</a:t>
            </a:r>
          </a:p>
          <a:p>
            <a:r>
              <a:rPr lang="ru-RU" sz="4000" dirty="0" smtClean="0"/>
              <a:t>3. Участие в почвообразовании.</a:t>
            </a:r>
          </a:p>
          <a:p>
            <a:r>
              <a:rPr lang="ru-RU" sz="4000" dirty="0" smtClean="0"/>
              <a:t>4. Участие  в улучшении плодородия почв.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i="1" dirty="0" smtClean="0"/>
              <a:t>Использование грибов  человеком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1.Съедобные  шляпочные грибы – источник витаминов и микроэлементов.</a:t>
            </a:r>
          </a:p>
          <a:p>
            <a:r>
              <a:rPr lang="ru-RU" sz="3600" dirty="0" smtClean="0"/>
              <a:t>2. Грибы используются для получения  ценных лекарств( антибиотиков, гормонов, витаминов).</a:t>
            </a:r>
          </a:p>
          <a:p>
            <a:r>
              <a:rPr lang="ru-RU" sz="3600" dirty="0" smtClean="0"/>
              <a:t>3. В биотехнологии – для получения кормового белка, дрожжей, важной кормовой добавки – лизина.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Почему грибы выделены в самостоятельное царство живых организмов?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6959" y="2132856"/>
            <a:ext cx="9144000" cy="437949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Отличительные признаки грибов:</a:t>
            </a:r>
          </a:p>
          <a:p>
            <a:r>
              <a:rPr lang="ru-RU" dirty="0" smtClean="0"/>
              <a:t>Клетки грибов не  содержат хлорофилла.</a:t>
            </a:r>
          </a:p>
          <a:p>
            <a:r>
              <a:rPr lang="ru-RU" dirty="0" smtClean="0"/>
              <a:t>Оболочка  клеток грибов по химическому составу сходна с оболочкой клеток животных.</a:t>
            </a:r>
          </a:p>
          <a:p>
            <a:r>
              <a:rPr lang="ru-RU" dirty="0" smtClean="0"/>
              <a:t>Питаются готовыми органическими веществами.</a:t>
            </a:r>
          </a:p>
          <a:p>
            <a:r>
              <a:rPr lang="ru-RU" dirty="0" smtClean="0"/>
              <a:t>Грибы не передвигаются.</a:t>
            </a:r>
          </a:p>
          <a:p>
            <a:r>
              <a:rPr lang="ru-RU" dirty="0" smtClean="0"/>
              <a:t>Грибы растут в течение всей жизни.</a:t>
            </a:r>
          </a:p>
          <a:p>
            <a:r>
              <a:rPr lang="ru-RU" dirty="0" smtClean="0"/>
              <a:t>Питаются  путем всасывания, </a:t>
            </a:r>
            <a:r>
              <a:rPr lang="ru-RU" smtClean="0"/>
              <a:t>а не </a:t>
            </a:r>
            <a:r>
              <a:rPr lang="ru-RU" dirty="0" smtClean="0"/>
              <a:t>заглатывания пищи.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 Кто лишний?»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645024"/>
            <a:ext cx="316835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1" y="3645024"/>
            <a:ext cx="367240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268760"/>
            <a:ext cx="396044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5400" b="1" u="sng" dirty="0" smtClean="0"/>
              <a:t>1. Как  отличить ядовитые грибы от съедобных?</a:t>
            </a:r>
          </a:p>
          <a:p>
            <a:r>
              <a:rPr lang="ru-RU" sz="5400" b="1" u="sng" dirty="0" smtClean="0"/>
              <a:t>2. Какие правила следует соблюдать при сборе шляпочных грибов?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 Корзина грибов»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7200800" cy="4680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Отгадай загадку!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Царь грибов на толстой  ножке-</a:t>
            </a:r>
          </a:p>
          <a:p>
            <a:pPr>
              <a:buNone/>
            </a:pPr>
            <a:r>
              <a:rPr lang="ru-RU" sz="4400" dirty="0" smtClean="0"/>
              <a:t>Самый лучший для лукошка.</a:t>
            </a:r>
          </a:p>
          <a:p>
            <a:pPr>
              <a:buNone/>
            </a:pPr>
            <a:r>
              <a:rPr lang="ru-RU" sz="4400" dirty="0" smtClean="0"/>
              <a:t>Он головку держит смело,</a:t>
            </a:r>
          </a:p>
          <a:p>
            <a:pPr>
              <a:buNone/>
            </a:pPr>
            <a:r>
              <a:rPr lang="ru-RU" sz="4400" dirty="0" smtClean="0"/>
              <a:t>Потому что гриб он…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ПОДБЕРЕЗОВИК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87" y="1124744"/>
            <a:ext cx="7694881" cy="5128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Я старушка вредная,</a:t>
            </a:r>
          </a:p>
          <a:p>
            <a:r>
              <a:rPr lang="ru-RU" dirty="0" smtClean="0"/>
              <a:t>На мне шляпка бледная,</a:t>
            </a:r>
          </a:p>
          <a:p>
            <a:r>
              <a:rPr lang="ru-RU" dirty="0" smtClean="0"/>
              <a:t>А нога в ботинке,</a:t>
            </a:r>
          </a:p>
          <a:p>
            <a:r>
              <a:rPr lang="ru-RU" dirty="0" smtClean="0"/>
              <a:t>На чулке – </a:t>
            </a:r>
            <a:r>
              <a:rPr lang="ru-RU" dirty="0" err="1" smtClean="0"/>
              <a:t>пестринки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Вокруг ворота –</a:t>
            </a:r>
          </a:p>
          <a:p>
            <a:r>
              <a:rPr lang="ru-RU" dirty="0" err="1" smtClean="0"/>
              <a:t>Пораспорото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Кто меня коснется, </a:t>
            </a:r>
          </a:p>
          <a:p>
            <a:r>
              <a:rPr lang="ru-RU" dirty="0" smtClean="0"/>
              <a:t>Тот уж не проснется.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Полезная ссылка!</a:t>
            </a:r>
            <a:br>
              <a:rPr lang="ru-RU" dirty="0" smtClean="0"/>
            </a:br>
            <a:r>
              <a:rPr lang="ru-RU" dirty="0" smtClean="0"/>
              <a:t>Рекомендуем к просмотру видео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hlinkClick r:id="rId2"/>
            </a:endParaRPr>
          </a:p>
          <a:p>
            <a:pPr marL="0" indent="0" algn="ctr">
              <a:buNone/>
            </a:pPr>
            <a:endParaRPr lang="ru-RU" dirty="0">
              <a:hlinkClick r:id="rId2"/>
            </a:endParaRP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www.youtube.com/watch?v=fGeKRBXuNTU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«Многообразие и значение грибов»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БЕЛЫЙ ГРУЗДЬ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698477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ГРУЗДЬ ЧЕРНЫЙ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5186709" cy="5186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Рыжики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68760"/>
            <a:ext cx="5129660" cy="500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МАСЛЯТА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Встречаются в сосновых борах. Мякоть чуть кисловатая с приятным фруктовым запахом.</a:t>
            </a:r>
            <a:endParaRPr lang="ru-RU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5"/>
            <a:ext cx="6989630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Масленок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712879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313</Words>
  <Application>Microsoft Office PowerPoint</Application>
  <PresentationFormat>Экран (4:3)</PresentationFormat>
  <Paragraphs>74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 «Мир вокруг нас» Тема 3: Разнообразный мир растений  Многообразие грибов.</vt:lpstr>
      <vt:lpstr>Сегодня мы с Вами познакомимся с многообразием живых организмов царства грибов и раскроем их значение в природе и жизни человека… </vt:lpstr>
      <vt:lpstr>Белый гриб</vt:lpstr>
      <vt:lpstr>ПОДБЕРЕЗОВИК</vt:lpstr>
      <vt:lpstr>БЕЛЫЙ ГРУЗДЬ</vt:lpstr>
      <vt:lpstr>ГРУЗДЬ ЧЕРНЫЙ</vt:lpstr>
      <vt:lpstr>Рыжики</vt:lpstr>
      <vt:lpstr>МАСЛЯТА</vt:lpstr>
      <vt:lpstr>Масленок</vt:lpstr>
      <vt:lpstr>ЛИСИЧКИ</vt:lpstr>
      <vt:lpstr>ОПЯТА ЛЕТНИЕ</vt:lpstr>
      <vt:lpstr>ОСЕННИЕ ОПЯТА</vt:lpstr>
      <vt:lpstr>ОПЯТА ЗИМНИЕ</vt:lpstr>
      <vt:lpstr>СЫРОЕЖКА</vt:lpstr>
      <vt:lpstr>Валуй</vt:lpstr>
      <vt:lpstr>ВОЛНУШКИ</vt:lpstr>
      <vt:lpstr>ПОДГРУЗДОК  БЕЛЫЙ</vt:lpstr>
      <vt:lpstr>СЕРУШКА</vt:lpstr>
      <vt:lpstr>ШАМПИНЬОНЫ</vt:lpstr>
      <vt:lpstr>СТРОЧОК ОБЫКНОВЕННЫЙ</vt:lpstr>
      <vt:lpstr>   Ядовитые грибы</vt:lpstr>
      <vt:lpstr>БЛЕДНАЯ ПОГАНКА</vt:lpstr>
      <vt:lpstr>МУХОМОР</vt:lpstr>
      <vt:lpstr>МУХОМОР ПОГАНКОВИДНЫЙ</vt:lpstr>
      <vt:lpstr>МУХОМОР ВОНЮЧИЙ</vt:lpstr>
      <vt:lpstr>САТАНИНСКИЙ ГРИБ</vt:lpstr>
      <vt:lpstr>ВОЛОКОННИЦА ПАТУЙЯРА</vt:lpstr>
      <vt:lpstr>ПАУТИННИК</vt:lpstr>
      <vt:lpstr>ЖЕЛЧНЫЙ ГРИБ</vt:lpstr>
      <vt:lpstr>СВИНУШКА ТОНКАЯ</vt:lpstr>
      <vt:lpstr>Презентация PowerPoint</vt:lpstr>
      <vt:lpstr>Презентация PowerPoint</vt:lpstr>
      <vt:lpstr>Роль грибов в природе.</vt:lpstr>
      <vt:lpstr>Использование грибов  человеком.</vt:lpstr>
      <vt:lpstr>Почему грибы выделены в самостоятельное царство живых организмов?</vt:lpstr>
      <vt:lpstr>Игра « Кто лишний?»</vt:lpstr>
      <vt:lpstr>Вопросы</vt:lpstr>
      <vt:lpstr>Игра « Корзина грибов»</vt:lpstr>
      <vt:lpstr>Отгадай загадку!</vt:lpstr>
      <vt:lpstr>Загадка</vt:lpstr>
      <vt:lpstr>    Полезная ссылка! Рекомендуем к просмотру видео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Анастасия Гусева</cp:lastModifiedBy>
  <cp:revision>56</cp:revision>
  <dcterms:created xsi:type="dcterms:W3CDTF">2014-01-18T18:03:47Z</dcterms:created>
  <dcterms:modified xsi:type="dcterms:W3CDTF">2022-02-03T20:59:38Z</dcterms:modified>
</cp:coreProperties>
</file>