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99" r:id="rId3"/>
    <p:sldId id="289" r:id="rId4"/>
    <p:sldId id="271" r:id="rId5"/>
    <p:sldId id="291" r:id="rId6"/>
    <p:sldId id="292" r:id="rId7"/>
    <p:sldId id="293" r:id="rId8"/>
    <p:sldId id="287" r:id="rId9"/>
    <p:sldId id="282" r:id="rId10"/>
    <p:sldId id="283" r:id="rId11"/>
    <p:sldId id="297" r:id="rId12"/>
    <p:sldId id="294" r:id="rId13"/>
    <p:sldId id="267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92938-55A3-44C2-AC96-93823D31B78E}" type="datetimeFigureOut">
              <a:rPr lang="ru-RU" smtClean="0"/>
              <a:pPr/>
              <a:t>05.05.2022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DF72BD-2E0F-47F6-B71F-4490CBB749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92938-55A3-44C2-AC96-93823D31B78E}" type="datetimeFigureOut">
              <a:rPr lang="ru-RU" smtClean="0"/>
              <a:pPr/>
              <a:t>05.05.2022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DF72BD-2E0F-47F6-B71F-4490CBB749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92938-55A3-44C2-AC96-93823D31B78E}" type="datetimeFigureOut">
              <a:rPr lang="ru-RU" smtClean="0"/>
              <a:pPr/>
              <a:t>05.05.2022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DF72BD-2E0F-47F6-B71F-4490CBB749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92938-55A3-44C2-AC96-93823D31B78E}" type="datetimeFigureOut">
              <a:rPr lang="ru-RU" smtClean="0"/>
              <a:pPr/>
              <a:t>05.05.2022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DF72BD-2E0F-47F6-B71F-4490CBB749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92938-55A3-44C2-AC96-93823D31B78E}" type="datetimeFigureOut">
              <a:rPr lang="ru-RU" smtClean="0"/>
              <a:pPr/>
              <a:t>05.05.2022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DF72BD-2E0F-47F6-B71F-4490CBB749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92938-55A3-44C2-AC96-93823D31B78E}" type="datetimeFigureOut">
              <a:rPr lang="ru-RU" smtClean="0"/>
              <a:pPr/>
              <a:t>05.05.2022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DF72BD-2E0F-47F6-B71F-4490CBB749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92938-55A3-44C2-AC96-93823D31B78E}" type="datetimeFigureOut">
              <a:rPr lang="ru-RU" smtClean="0"/>
              <a:pPr/>
              <a:t>05.05.2022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DF72BD-2E0F-47F6-B71F-4490CBB749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92938-55A3-44C2-AC96-93823D31B78E}" type="datetimeFigureOut">
              <a:rPr lang="ru-RU" smtClean="0"/>
              <a:pPr/>
              <a:t>05.05.2022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DF72BD-2E0F-47F6-B71F-4490CBB749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92938-55A3-44C2-AC96-93823D31B78E}" type="datetimeFigureOut">
              <a:rPr lang="ru-RU" smtClean="0"/>
              <a:pPr/>
              <a:t>05.05.2022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DF72BD-2E0F-47F6-B71F-4490CBB749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92938-55A3-44C2-AC96-93823D31B78E}" type="datetimeFigureOut">
              <a:rPr lang="ru-RU" smtClean="0"/>
              <a:pPr/>
              <a:t>05.05.2022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DF72BD-2E0F-47F6-B71F-4490CBB749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92938-55A3-44C2-AC96-93823D31B78E}" type="datetimeFigureOut">
              <a:rPr lang="ru-RU" smtClean="0"/>
              <a:pPr/>
              <a:t>05.05.2022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DF72BD-2E0F-47F6-B71F-4490CBB749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92938-55A3-44C2-AC96-93823D31B78E}" type="datetimeFigureOut">
              <a:rPr lang="ru-RU" smtClean="0"/>
              <a:pPr/>
              <a:t>05.05.2022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DF72BD-2E0F-47F6-B71F-4490CBB749D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0"/>
            <a:ext cx="7772400" cy="227687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Внеурочная деятельность2 класс</a:t>
            </a:r>
            <a:br>
              <a:rPr lang="ru-RU" dirty="0" smtClean="0"/>
            </a:br>
            <a:r>
              <a:rPr lang="ru-RU" dirty="0" smtClean="0"/>
              <a:t>Те а: Рисование </a:t>
            </a:r>
            <a:r>
              <a:rPr lang="ru-RU" dirty="0" smtClean="0"/>
              <a:t>«</a:t>
            </a:r>
            <a:r>
              <a:rPr lang="ru-RU" dirty="0" err="1" smtClean="0"/>
              <a:t>набрызгом</a:t>
            </a:r>
            <a:r>
              <a:rPr lang="ru-RU" dirty="0" smtClean="0"/>
              <a:t>». </a:t>
            </a: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рисования </a:t>
            </a: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– «</a:t>
            </a:r>
            <a:r>
              <a:rPr lang="ru-RU" b="1" dirty="0" err="1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набрызг</a:t>
            </a: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endParaRPr lang="ru-RU" b="1" dirty="0">
              <a:solidFill>
                <a:schemeClr val="accent4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3648" y="2348880"/>
            <a:ext cx="5832648" cy="766936"/>
          </a:xfrm>
        </p:spPr>
        <p:txBody>
          <a:bodyPr/>
          <a:lstStyle/>
          <a:p>
            <a:r>
              <a:rPr lang="ru-RU" dirty="0" smtClean="0"/>
              <a:t>Учитель: Киселева С.А.</a:t>
            </a:r>
            <a:endParaRPr lang="ru-RU" dirty="0"/>
          </a:p>
        </p:txBody>
      </p:sp>
      <p:pic>
        <p:nvPicPr>
          <p:cNvPr id="5" name="Picture 2" descr="https://ds04.infourok.ru/uploads/ex/0084/000334d3-c275f395/img9.jpg"/>
          <p:cNvPicPr>
            <a:picLocks noChangeAspect="1" noChangeArrowheads="1"/>
          </p:cNvPicPr>
          <p:nvPr/>
        </p:nvPicPr>
        <p:blipFill>
          <a:blip r:embed="rId2" cstate="print"/>
          <a:srcRect l="44488" t="19550" r="12988" b="45800"/>
          <a:stretch>
            <a:fillRect/>
          </a:stretch>
        </p:blipFill>
        <p:spPr bwMode="auto">
          <a:xfrm>
            <a:off x="323529" y="4701760"/>
            <a:ext cx="3528392" cy="2156240"/>
          </a:xfrm>
          <a:prstGeom prst="rect">
            <a:avLst/>
          </a:prstGeom>
          <a:noFill/>
        </p:spPr>
      </p:pic>
      <p:pic>
        <p:nvPicPr>
          <p:cNvPr id="6" name="Picture 2" descr="http://images.myshared.ru/54/1341539/slide_7.jpg"/>
          <p:cNvPicPr>
            <a:picLocks noChangeAspect="1" noChangeArrowheads="1"/>
          </p:cNvPicPr>
          <p:nvPr/>
        </p:nvPicPr>
        <p:blipFill>
          <a:blip r:embed="rId3" cstate="print"/>
          <a:srcRect l="6615" t="20941" r="5501" b="8500"/>
          <a:stretch>
            <a:fillRect/>
          </a:stretch>
        </p:blipFill>
        <p:spPr bwMode="auto">
          <a:xfrm>
            <a:off x="6209638" y="2780928"/>
            <a:ext cx="2934362" cy="2196317"/>
          </a:xfrm>
          <a:prstGeom prst="rect">
            <a:avLst/>
          </a:prstGeom>
          <a:noFill/>
        </p:spPr>
      </p:pic>
      <p:pic>
        <p:nvPicPr>
          <p:cNvPr id="7" name="Picture 2" descr="https://img1.liveinternet.ru/images/attach/b/3/20/21/20021198__vecher_na_ostrovah.JPG"/>
          <p:cNvPicPr>
            <a:picLocks noChangeAspect="1" noChangeArrowheads="1"/>
          </p:cNvPicPr>
          <p:nvPr/>
        </p:nvPicPr>
        <p:blipFill>
          <a:blip r:embed="rId4" cstate="print"/>
          <a:srcRect b="3832"/>
          <a:stretch>
            <a:fillRect/>
          </a:stretch>
        </p:blipFill>
        <p:spPr bwMode="auto">
          <a:xfrm>
            <a:off x="4932040" y="4581129"/>
            <a:ext cx="3035828" cy="2276871"/>
          </a:xfrm>
          <a:prstGeom prst="rect">
            <a:avLst/>
          </a:prstGeom>
          <a:noFill/>
        </p:spPr>
      </p:pic>
      <p:pic>
        <p:nvPicPr>
          <p:cNvPr id="8" name="Picture 18" descr="http://images.myshared.ru/6/531899/slide_7.jpg"/>
          <p:cNvPicPr>
            <a:picLocks noChangeAspect="1" noChangeArrowheads="1"/>
          </p:cNvPicPr>
          <p:nvPr/>
        </p:nvPicPr>
        <p:blipFill>
          <a:blip r:embed="rId5" cstate="print"/>
          <a:srcRect l="15750" t="43049" r="42513" b="12851"/>
          <a:stretch>
            <a:fillRect/>
          </a:stretch>
        </p:blipFill>
        <p:spPr bwMode="auto">
          <a:xfrm>
            <a:off x="539552" y="2996952"/>
            <a:ext cx="2771800" cy="208421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Работы выполненные поверх работы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1988" name="Picture 4" descr=" при изображении в пейзажах дождя, снега, звездного неба "/>
          <p:cNvPicPr>
            <a:picLocks noChangeAspect="1" noChangeArrowheads="1"/>
          </p:cNvPicPr>
          <p:nvPr/>
        </p:nvPicPr>
        <p:blipFill>
          <a:blip r:embed="rId2" cstate="print"/>
          <a:srcRect l="11812" t="25200" r="11407" b="3926"/>
          <a:stretch>
            <a:fillRect/>
          </a:stretch>
        </p:blipFill>
        <p:spPr bwMode="auto">
          <a:xfrm>
            <a:off x="827584" y="1484784"/>
            <a:ext cx="7416824" cy="51347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298" name="Picture 2" descr="http://images.myshared.ru/54/1341539/slide_7.jpg"/>
          <p:cNvPicPr>
            <a:picLocks noChangeAspect="1" noChangeArrowheads="1"/>
          </p:cNvPicPr>
          <p:nvPr/>
        </p:nvPicPr>
        <p:blipFill>
          <a:blip r:embed="rId2" cstate="print"/>
          <a:srcRect l="6615" t="20941" r="5501" b="8500"/>
          <a:stretch>
            <a:fillRect/>
          </a:stretch>
        </p:blipFill>
        <p:spPr bwMode="auto">
          <a:xfrm>
            <a:off x="4932040" y="275171"/>
            <a:ext cx="4032448" cy="3018214"/>
          </a:xfrm>
          <a:prstGeom prst="rect">
            <a:avLst/>
          </a:prstGeom>
          <a:noFill/>
        </p:spPr>
      </p:pic>
      <p:pic>
        <p:nvPicPr>
          <p:cNvPr id="5" name="Picture 2" descr="https://ds04.infourok.ru/uploads/ex/04aa/0004d321-7ee7771a/img67.jpg"/>
          <p:cNvPicPr>
            <a:picLocks noChangeAspect="1" noChangeArrowheads="1"/>
          </p:cNvPicPr>
          <p:nvPr/>
        </p:nvPicPr>
        <p:blipFill>
          <a:blip r:embed="rId3" cstate="print"/>
          <a:srcRect l="4337" t="15350" r="4714"/>
          <a:stretch>
            <a:fillRect/>
          </a:stretch>
        </p:blipFill>
        <p:spPr bwMode="auto">
          <a:xfrm>
            <a:off x="323528" y="3284984"/>
            <a:ext cx="4427984" cy="33209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8" descr="http://images.myshared.ru/6/531899/slide_7.jpg"/>
          <p:cNvPicPr>
            <a:picLocks noChangeAspect="1" noChangeArrowheads="1"/>
          </p:cNvPicPr>
          <p:nvPr/>
        </p:nvPicPr>
        <p:blipFill>
          <a:blip r:embed="rId2" cstate="print"/>
          <a:srcRect l="15750" t="43049" r="42513" b="12851"/>
          <a:stretch>
            <a:fillRect/>
          </a:stretch>
        </p:blipFill>
        <p:spPr bwMode="auto">
          <a:xfrm>
            <a:off x="251520" y="188640"/>
            <a:ext cx="4032448" cy="3032134"/>
          </a:xfrm>
          <a:prstGeom prst="rect">
            <a:avLst/>
          </a:prstGeom>
          <a:noFill/>
        </p:spPr>
      </p:pic>
      <p:pic>
        <p:nvPicPr>
          <p:cNvPr id="5" name="Picture 2" descr="https://img1.liveinternet.ru/images/attach/b/3/20/21/20021198__vecher_na_ostrovah.JPG"/>
          <p:cNvPicPr>
            <a:picLocks noChangeAspect="1" noChangeArrowheads="1"/>
          </p:cNvPicPr>
          <p:nvPr/>
        </p:nvPicPr>
        <p:blipFill>
          <a:blip r:embed="rId3" cstate="print"/>
          <a:srcRect b="3832"/>
          <a:stretch>
            <a:fillRect/>
          </a:stretch>
        </p:blipFill>
        <p:spPr bwMode="auto">
          <a:xfrm>
            <a:off x="4572000" y="3338990"/>
            <a:ext cx="4248472" cy="318635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0"/>
            <a:ext cx="8229600" cy="1143000"/>
          </a:xfrm>
        </p:spPr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Желаю творческих успехов!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4578" name="Picture 2" descr="https://sun9-5.userapi.com/impf/c626321/v626321609/40246/oI0W6Po-V9w.jpg?size=594x593&amp;quality=96&amp;proxy=1&amp;sign=5cf5ddeb21cb53983f4891688dc1a3b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688" y="1052736"/>
            <a:ext cx="5544616" cy="553528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Цель: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180728"/>
          </a:xfrm>
        </p:spPr>
        <p:txBody>
          <a:bodyPr/>
          <a:lstStyle/>
          <a:p>
            <a:r>
              <a:rPr lang="ru-RU" dirty="0" smtClean="0"/>
              <a:t>Знакомство с </a:t>
            </a:r>
            <a:r>
              <a:rPr lang="ru-RU" dirty="0" smtClean="0"/>
              <a:t>нетрадиционным способом рисования </a:t>
            </a:r>
            <a:r>
              <a:rPr lang="ru-RU" dirty="0" smtClean="0"/>
              <a:t>– </a:t>
            </a:r>
            <a:r>
              <a:rPr lang="ru-RU" dirty="0" err="1" smtClean="0"/>
              <a:t>набрызг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4" name="Picture 2" descr="https://ds04.infourok.ru/uploads/ex/04aa/0004d321-7ee7771a/img67.jpg"/>
          <p:cNvPicPr>
            <a:picLocks noChangeAspect="1" noChangeArrowheads="1"/>
          </p:cNvPicPr>
          <p:nvPr/>
        </p:nvPicPr>
        <p:blipFill>
          <a:blip r:embed="rId2" cstate="print"/>
          <a:srcRect l="4337" t="15350" r="4714"/>
          <a:stretch>
            <a:fillRect/>
          </a:stretch>
        </p:blipFill>
        <p:spPr bwMode="auto">
          <a:xfrm>
            <a:off x="3059832" y="2807550"/>
            <a:ext cx="5040560" cy="378042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6" name="Picture 2" descr="Цветной или тонированный лист бумаги формата А4; Гуашь; Зубная щетка; Кисть;...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1484784"/>
            <a:ext cx="6840760" cy="513057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Какие материалы и инструменты используются в работе: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2843808" y="1484784"/>
            <a:ext cx="3312368" cy="509532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Font typeface="Arial" pitchFamily="34" charset="0"/>
              <a:buChar char="•"/>
            </a:pPr>
            <a:r>
              <a:rPr lang="ru-RU" sz="2200" dirty="0" smtClean="0">
                <a:solidFill>
                  <a:srgbClr val="002060"/>
                </a:solidFill>
              </a:rPr>
              <a:t>  Цветной картон, цветной, акварельный или тонированный лист бумаги формата А4;</a:t>
            </a:r>
          </a:p>
          <a:p>
            <a:pPr>
              <a:buFont typeface="Arial" pitchFamily="34" charset="0"/>
              <a:buChar char="•"/>
            </a:pPr>
            <a:r>
              <a:rPr lang="ru-RU" sz="2200" dirty="0">
                <a:solidFill>
                  <a:srgbClr val="002060"/>
                </a:solidFill>
              </a:rPr>
              <a:t> </a:t>
            </a:r>
            <a:r>
              <a:rPr lang="ru-RU" sz="2200" dirty="0" smtClean="0">
                <a:solidFill>
                  <a:srgbClr val="002060"/>
                </a:solidFill>
              </a:rPr>
              <a:t>Гуашь;</a:t>
            </a:r>
          </a:p>
          <a:p>
            <a:pPr>
              <a:buFont typeface="Arial" pitchFamily="34" charset="0"/>
              <a:buChar char="•"/>
            </a:pPr>
            <a:r>
              <a:rPr lang="ru-RU" sz="2200" dirty="0" smtClean="0">
                <a:solidFill>
                  <a:srgbClr val="002060"/>
                </a:solidFill>
              </a:rPr>
              <a:t> Зубная щетка;</a:t>
            </a:r>
          </a:p>
          <a:p>
            <a:pPr>
              <a:buFont typeface="Arial" pitchFamily="34" charset="0"/>
              <a:buChar char="•"/>
            </a:pPr>
            <a:r>
              <a:rPr lang="ru-RU" sz="2200" dirty="0" smtClean="0">
                <a:solidFill>
                  <a:srgbClr val="002060"/>
                </a:solidFill>
              </a:rPr>
              <a:t> Кисточки;</a:t>
            </a:r>
          </a:p>
          <a:p>
            <a:pPr>
              <a:buFont typeface="Arial" pitchFamily="34" charset="0"/>
              <a:buChar char="•"/>
            </a:pPr>
            <a:r>
              <a:rPr lang="ru-RU" sz="2200" dirty="0" smtClean="0">
                <a:solidFill>
                  <a:srgbClr val="002060"/>
                </a:solidFill>
              </a:rPr>
              <a:t> Баночка с водой;</a:t>
            </a:r>
          </a:p>
          <a:p>
            <a:pPr>
              <a:buFont typeface="Arial" pitchFamily="34" charset="0"/>
              <a:buChar char="•"/>
            </a:pPr>
            <a:r>
              <a:rPr lang="ru-RU" sz="2200" dirty="0" smtClean="0">
                <a:solidFill>
                  <a:srgbClr val="002060"/>
                </a:solidFill>
              </a:rPr>
              <a:t> Пластмассовая мелкозубчатая расческа;</a:t>
            </a:r>
          </a:p>
          <a:p>
            <a:pPr>
              <a:buFont typeface="Arial" pitchFamily="34" charset="0"/>
              <a:buChar char="•"/>
            </a:pPr>
            <a:r>
              <a:rPr lang="ru-RU" sz="2200" dirty="0" smtClean="0">
                <a:solidFill>
                  <a:srgbClr val="002060"/>
                </a:solidFill>
              </a:rPr>
              <a:t> Трафарет;</a:t>
            </a:r>
          </a:p>
          <a:p>
            <a:pPr>
              <a:buFont typeface="Arial" pitchFamily="34" charset="0"/>
              <a:buChar char="•"/>
            </a:pPr>
            <a:r>
              <a:rPr lang="ru-RU" sz="2200" dirty="0" smtClean="0">
                <a:solidFill>
                  <a:srgbClr val="002060"/>
                </a:solidFill>
              </a:rPr>
              <a:t> Палитра.</a:t>
            </a:r>
          </a:p>
          <a:p>
            <a:pPr algn="ctr">
              <a:buFont typeface="Arial" pitchFamily="34" charset="0"/>
              <a:buChar char="•"/>
            </a:pP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Этапы работы: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908720"/>
            <a:ext cx="8291264" cy="5328592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 палитре развести краску водой, взять зубную щетку </a:t>
            </a:r>
          </a:p>
          <a:p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Набрать немного гуашевой или акварельной краски на зубную щетку</a:t>
            </a:r>
          </a:p>
          <a:p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Взять щетку в правую руку, а расческу в левую</a:t>
            </a:r>
          </a:p>
          <a:p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Держать щетку над листом, повернув ее ворсом вниз и </a:t>
            </a:r>
          </a:p>
          <a:p>
            <a:pPr>
              <a:buNone/>
            </a:pP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быстрыми движениями проводить зубной щеткой </a:t>
            </a:r>
          </a:p>
          <a:p>
            <a:pPr>
              <a:buNone/>
            </a:pP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по поверхности расчески слева направо, по поверхности листа снизу вверх (если нет </a:t>
            </a:r>
          </a:p>
          <a:p>
            <a:pPr>
              <a:buNone/>
            </a:pPr>
            <a:r>
              <a:rPr lang="ru-RU" sz="24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расчески можно использовать </a:t>
            </a:r>
          </a:p>
          <a:p>
            <a:pPr>
              <a:buNone/>
            </a:pPr>
            <a:r>
              <a:rPr lang="ru-RU" sz="24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свой указательный палец). </a:t>
            </a:r>
          </a:p>
          <a:p>
            <a:pPr>
              <a:buNone/>
            </a:pPr>
            <a:r>
              <a:rPr lang="ru-RU" sz="24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Брызги полетят на бумагу.</a:t>
            </a:r>
          </a:p>
        </p:txBody>
      </p:sp>
      <p:pic>
        <p:nvPicPr>
          <p:cNvPr id="28678" name="Picture 6" descr="2. Расположите трафарет на бумаге. Выполнение «набрызга» можно выполнять неск..."/>
          <p:cNvPicPr>
            <a:picLocks noChangeAspect="1" noChangeArrowheads="1"/>
          </p:cNvPicPr>
          <p:nvPr/>
        </p:nvPicPr>
        <p:blipFill>
          <a:blip r:embed="rId2" cstate="print"/>
          <a:srcRect l="58868" t="12600" r="5695" b="51176"/>
          <a:stretch>
            <a:fillRect/>
          </a:stretch>
        </p:blipFill>
        <p:spPr bwMode="auto">
          <a:xfrm>
            <a:off x="5436096" y="3933056"/>
            <a:ext cx="3390638" cy="259948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2"/>
          <p:cNvSpPr txBox="1">
            <a:spLocks/>
          </p:cNvSpPr>
          <p:nvPr/>
        </p:nvSpPr>
        <p:spPr>
          <a:xfrm>
            <a:off x="467544" y="404664"/>
            <a:ext cx="8291264" cy="1800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Постараться направлять брызги в нужном направлении и </a:t>
            </a:r>
            <a:r>
              <a:rPr kumimoji="0" lang="ru-RU" sz="24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затонировать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ими весь рисунок или конкретный его участок (если вы используете трафарет), в зависимости от вашего замысла.</a:t>
            </a:r>
          </a:p>
        </p:txBody>
      </p:sp>
      <p:pic>
        <p:nvPicPr>
          <p:cNvPr id="49154" name="Picture 2" descr="2. Расположите трафарет на бумаге. Выполнение «набрызга» можно выполнять неск..."/>
          <p:cNvPicPr>
            <a:picLocks noChangeAspect="1" noChangeArrowheads="1"/>
          </p:cNvPicPr>
          <p:nvPr/>
        </p:nvPicPr>
        <p:blipFill>
          <a:blip r:embed="rId2" cstate="print"/>
          <a:srcRect l="59062" t="51974" r="6682" b="13376"/>
          <a:stretch>
            <a:fillRect/>
          </a:stretch>
        </p:blipFill>
        <p:spPr bwMode="auto">
          <a:xfrm>
            <a:off x="1691680" y="2060847"/>
            <a:ext cx="5976664" cy="453402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178" name="Picture 2" descr="Снять трафарет можно только тогда, когда рисунок будут плотно заполнены красо..."/>
          <p:cNvPicPr>
            <a:picLocks noChangeAspect="1" noChangeArrowheads="1"/>
          </p:cNvPicPr>
          <p:nvPr/>
        </p:nvPicPr>
        <p:blipFill>
          <a:blip r:embed="rId2" cstate="print"/>
          <a:srcRect l="17719" t="29925" r="46844" b="5501"/>
          <a:stretch>
            <a:fillRect/>
          </a:stretch>
        </p:blipFill>
        <p:spPr bwMode="auto">
          <a:xfrm>
            <a:off x="683568" y="1412776"/>
            <a:ext cx="3816424" cy="5215780"/>
          </a:xfrm>
          <a:prstGeom prst="rect">
            <a:avLst/>
          </a:prstGeom>
          <a:noFill/>
        </p:spPr>
      </p:pic>
      <p:sp>
        <p:nvSpPr>
          <p:cNvPr id="5" name="Содержимое 2"/>
          <p:cNvSpPr txBox="1">
            <a:spLocks/>
          </p:cNvSpPr>
          <p:nvPr/>
        </p:nvSpPr>
        <p:spPr>
          <a:xfrm>
            <a:off x="467544" y="404664"/>
            <a:ext cx="8291264" cy="1800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Снять</a:t>
            </a:r>
            <a:r>
              <a:rPr kumimoji="0" lang="ru-RU" sz="2400" b="1" i="0" u="none" strike="noStrike" kern="1200" cap="none" spc="0" normalizeH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трафарет можно только тогда, когда рисунок будет плотно заполнен красочными брызгами</a:t>
            </a:r>
            <a:endParaRPr kumimoji="0" lang="ru-RU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pic>
        <p:nvPicPr>
          <p:cNvPr id="6" name="Picture 2" descr="Снять трафарет можно только тогда, когда рисунок будут плотно заполнены красо..."/>
          <p:cNvPicPr>
            <a:picLocks noChangeAspect="1" noChangeArrowheads="1"/>
          </p:cNvPicPr>
          <p:nvPr/>
        </p:nvPicPr>
        <p:blipFill>
          <a:blip r:embed="rId2" cstate="print"/>
          <a:srcRect l="55518" t="29925" r="13770" b="5501"/>
          <a:stretch>
            <a:fillRect/>
          </a:stretch>
        </p:blipFill>
        <p:spPr bwMode="auto">
          <a:xfrm>
            <a:off x="5076056" y="1412776"/>
            <a:ext cx="3312368" cy="522334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260648"/>
            <a:ext cx="8568952" cy="4525963"/>
          </a:xfrm>
        </p:spPr>
        <p:txBody>
          <a:bodyPr>
            <a:normAutofit/>
          </a:bodyPr>
          <a:lstStyle/>
          <a:p>
            <a:r>
              <a:rPr lang="ru-RU" sz="2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При набрызгивании можно менять направление движения руки (по вертикали, горизонтали, наклонно, волнообразно), изменять величину крапинок, приближая или отдаляя брызги от листа бумаги. Можно использовать краски разного цвета и разной густоты. Применение одновременно нескольких красок помогает создать многоцветный рисунок. В зависимости количества цветов и от интенсивности напыления каждый раз будет получаться новая, отличная от предыдущих картин работа.</a:t>
            </a:r>
            <a:endParaRPr lang="ru-RU" sz="22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02" name="Picture 2" descr="При набрызгивании можно менять направление движения руки (по вертикали, гориз..."/>
          <p:cNvPicPr>
            <a:picLocks noChangeAspect="1" noChangeArrowheads="1"/>
          </p:cNvPicPr>
          <p:nvPr/>
        </p:nvPicPr>
        <p:blipFill>
          <a:blip r:embed="rId2" cstate="print"/>
          <a:srcRect l="5906" t="6300" r="55113" b="55901"/>
          <a:stretch>
            <a:fillRect/>
          </a:stretch>
        </p:blipFill>
        <p:spPr bwMode="auto">
          <a:xfrm>
            <a:off x="683568" y="3068960"/>
            <a:ext cx="4896544" cy="3561123"/>
          </a:xfrm>
          <a:prstGeom prst="rect">
            <a:avLst/>
          </a:prstGeom>
          <a:noFill/>
        </p:spPr>
      </p:pic>
      <p:pic>
        <p:nvPicPr>
          <p:cNvPr id="5" name="Picture 2" descr="При набрызгивании можно менять направление движения руки (по вертикали, гориз..."/>
          <p:cNvPicPr>
            <a:picLocks noChangeAspect="1" noChangeArrowheads="1"/>
          </p:cNvPicPr>
          <p:nvPr/>
        </p:nvPicPr>
        <p:blipFill>
          <a:blip r:embed="rId2" cstate="print"/>
          <a:srcRect l="9450" t="45674" r="56294"/>
          <a:stretch>
            <a:fillRect/>
          </a:stretch>
        </p:blipFill>
        <p:spPr bwMode="auto">
          <a:xfrm>
            <a:off x="5796136" y="3068960"/>
            <a:ext cx="2992552" cy="355937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260649"/>
            <a:ext cx="9144000" cy="18002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     «</a:t>
            </a:r>
            <a:r>
              <a:rPr lang="ru-RU" dirty="0" err="1" smtClean="0">
                <a:solidFill>
                  <a:srgbClr val="002060"/>
                </a:solidFill>
              </a:rPr>
              <a:t>Набрызг</a:t>
            </a:r>
            <a:r>
              <a:rPr lang="ru-RU" dirty="0" smtClean="0">
                <a:solidFill>
                  <a:srgbClr val="002060"/>
                </a:solidFill>
              </a:rPr>
              <a:t>» поверх работы (так можно изобразить: снег,  праздничный салют, звездное небо, капельки дождя, песок и т.д.)</a:t>
            </a:r>
          </a:p>
        </p:txBody>
      </p:sp>
      <p:sp>
        <p:nvSpPr>
          <p:cNvPr id="44034" name="AutoShape 2" descr="Весёлый художник&quot; Тема: &quot;Звёздное небо&quot; (набрызг+печать поролоном по трафарету)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4036" name="AutoShape 4" descr="Весёлый художник&quot; Тема: &quot;Звёздное небо&quot; (набрызг+печать поролоном по трафарету)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4038" name="AutoShape 6" descr="Весёлый художник&quot; Тема: &quot;Звёздное небо&quot; (набрызг+печать поролоном по трафарету)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4040" name="AutoShape 8" descr="Весёлый художник&quot; Тема: &quot;Звёздное небо&quot; (набрызг+печать поролоном по трафарету)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4042" name="AutoShape 10" descr="Весёлый художник&quot; Тема: &quot;Звёздное небо&quot; (набрызг+печать поролоном по трафарету)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4044" name="AutoShape 12" descr="Весёлый художник&quot; Тема: &quot;Звёздное небо&quot; (набрызг+печать поролоном по трафарету)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4046" name="AutoShape 14" descr="Весёлый художник&quot; Тема: &quot;Звёздное небо&quot; (набрызг+печать поролоном по трафарету)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44048" name="Picture 16" descr="https://myslide.ru/documents_7/a1e7a1484a6316e7cd6c144f4875fe5e/img19.jpg"/>
          <p:cNvPicPr>
            <a:picLocks noChangeAspect="1" noChangeArrowheads="1"/>
          </p:cNvPicPr>
          <p:nvPr/>
        </p:nvPicPr>
        <p:blipFill>
          <a:blip r:embed="rId2" cstate="print"/>
          <a:srcRect l="51029" t="5051" r="6446" b="5712"/>
          <a:stretch>
            <a:fillRect/>
          </a:stretch>
        </p:blipFill>
        <p:spPr bwMode="auto">
          <a:xfrm>
            <a:off x="4499992" y="1772816"/>
            <a:ext cx="4104456" cy="4834137"/>
          </a:xfrm>
          <a:prstGeom prst="rect">
            <a:avLst/>
          </a:prstGeom>
          <a:noFill/>
        </p:spPr>
      </p:pic>
      <p:pic>
        <p:nvPicPr>
          <p:cNvPr id="44052" name="Picture 20" descr="https://vseprokrasku.ru/wp-content/uploads/2020/06/maxresdefault-4.jpg"/>
          <p:cNvPicPr>
            <a:picLocks noChangeAspect="1" noChangeArrowheads="1"/>
          </p:cNvPicPr>
          <p:nvPr/>
        </p:nvPicPr>
        <p:blipFill>
          <a:blip r:embed="rId3" cstate="print"/>
          <a:srcRect l="12994" t="5250" r="46844"/>
          <a:stretch>
            <a:fillRect/>
          </a:stretch>
        </p:blipFill>
        <p:spPr bwMode="auto">
          <a:xfrm>
            <a:off x="755576" y="1844824"/>
            <a:ext cx="3600400" cy="47779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-180528" y="188640"/>
            <a:ext cx="9324528" cy="306896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       </a:t>
            </a:r>
            <a:r>
              <a:rPr lang="ru-RU" dirty="0" smtClean="0">
                <a:solidFill>
                  <a:srgbClr val="002060"/>
                </a:solidFill>
              </a:rPr>
              <a:t>Для многослойного «</a:t>
            </a:r>
            <a:r>
              <a:rPr lang="ru-RU" dirty="0" err="1" smtClean="0">
                <a:solidFill>
                  <a:srgbClr val="002060"/>
                </a:solidFill>
              </a:rPr>
              <a:t>набрызга</a:t>
            </a:r>
            <a:r>
              <a:rPr lang="ru-RU" dirty="0" smtClean="0">
                <a:solidFill>
                  <a:srgbClr val="002060"/>
                </a:solidFill>
              </a:rPr>
              <a:t>» понадобятся трафареты, лучше их делать из плотной бумаги (так можно изобразить: листья, кроны деревьев, цветы, лес, зверей, снегопад, тонирование бумаги для аппликаций и т.д.)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36866" name="Picture 2" descr="https://fs03.metod-kopilka.ru/images/doc/3/2463/img4.jpg"/>
          <p:cNvPicPr>
            <a:picLocks noChangeAspect="1" noChangeArrowheads="1"/>
          </p:cNvPicPr>
          <p:nvPr/>
        </p:nvPicPr>
        <p:blipFill>
          <a:blip r:embed="rId2" cstate="print"/>
          <a:srcRect l="20000" t="25000" r="20000" b="8333"/>
          <a:stretch>
            <a:fillRect/>
          </a:stretch>
        </p:blipFill>
        <p:spPr bwMode="auto">
          <a:xfrm>
            <a:off x="4283968" y="2852936"/>
            <a:ext cx="4536504" cy="3780421"/>
          </a:xfrm>
          <a:prstGeom prst="rect">
            <a:avLst/>
          </a:prstGeom>
          <a:noFill/>
        </p:spPr>
      </p:pic>
      <p:pic>
        <p:nvPicPr>
          <p:cNvPr id="36868" name="Picture 4" descr=" при тонировке бумаги для аппликативных работ; "/>
          <p:cNvPicPr>
            <a:picLocks noChangeAspect="1" noChangeArrowheads="1"/>
          </p:cNvPicPr>
          <p:nvPr/>
        </p:nvPicPr>
        <p:blipFill>
          <a:blip r:embed="rId3" cstate="print"/>
          <a:srcRect l="26570" t="31500" r="26181" b="5501"/>
          <a:stretch>
            <a:fillRect/>
          </a:stretch>
        </p:blipFill>
        <p:spPr bwMode="auto">
          <a:xfrm>
            <a:off x="251520" y="2852936"/>
            <a:ext cx="3816424" cy="38164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249</TotalTime>
  <Words>324</Words>
  <Application>Microsoft Office PowerPoint</Application>
  <PresentationFormat>Экран (4:3)</PresentationFormat>
  <Paragraphs>30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Внеурочная деятельность2 класс Те а: Рисование «набрызгом». рисования – «набрызг»</vt:lpstr>
      <vt:lpstr>Цель: </vt:lpstr>
      <vt:lpstr>Какие материалы и инструменты используются в работе:</vt:lpstr>
      <vt:lpstr>Этапы работы:</vt:lpstr>
      <vt:lpstr>Слайд 5</vt:lpstr>
      <vt:lpstr>Слайд 6</vt:lpstr>
      <vt:lpstr>Слайд 7</vt:lpstr>
      <vt:lpstr>Слайд 8</vt:lpstr>
      <vt:lpstr>Слайд 9</vt:lpstr>
      <vt:lpstr>Работы выполненные поверх работы</vt:lpstr>
      <vt:lpstr>Слайд 11</vt:lpstr>
      <vt:lpstr>Слайд 12</vt:lpstr>
      <vt:lpstr>Желаю творческих успехов!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Техника рисования - набрызг</dc:title>
  <dc:creator>Лидия Бондарева</dc:creator>
  <cp:lastModifiedBy>света</cp:lastModifiedBy>
  <cp:revision>27</cp:revision>
  <dcterms:created xsi:type="dcterms:W3CDTF">2020-12-24T13:19:56Z</dcterms:created>
  <dcterms:modified xsi:type="dcterms:W3CDTF">2022-05-05T18:13:16Z</dcterms:modified>
</cp:coreProperties>
</file>