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312" r:id="rId3"/>
    <p:sldId id="257" r:id="rId4"/>
    <p:sldId id="308" r:id="rId5"/>
    <p:sldId id="290" r:id="rId6"/>
    <p:sldId id="298" r:id="rId7"/>
    <p:sldId id="299" r:id="rId8"/>
    <p:sldId id="301" r:id="rId9"/>
    <p:sldId id="303" r:id="rId10"/>
    <p:sldId id="304" r:id="rId11"/>
    <p:sldId id="307" r:id="rId12"/>
    <p:sldId id="297" r:id="rId13"/>
    <p:sldId id="296" r:id="rId14"/>
    <p:sldId id="286" r:id="rId15"/>
    <p:sldId id="288" r:id="rId16"/>
    <p:sldId id="289" r:id="rId17"/>
    <p:sldId id="275" r:id="rId18"/>
    <p:sldId id="285" r:id="rId19"/>
    <p:sldId id="259" r:id="rId20"/>
    <p:sldId id="260" r:id="rId21"/>
    <p:sldId id="261" r:id="rId22"/>
    <p:sldId id="262" r:id="rId23"/>
    <p:sldId id="263" r:id="rId24"/>
    <p:sldId id="264" r:id="rId25"/>
    <p:sldId id="265" r:id="rId26"/>
    <p:sldId id="266" r:id="rId27"/>
    <p:sldId id="267" r:id="rId28"/>
    <p:sldId id="274" r:id="rId2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22682" autoAdjust="0"/>
    <p:restoredTop sz="94660"/>
  </p:normalViewPr>
  <p:slideViewPr>
    <p:cSldViewPr>
      <p:cViewPr>
        <p:scale>
          <a:sx n="70" d="100"/>
          <a:sy n="70" d="100"/>
        </p:scale>
        <p:origin x="-1152" y="-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0004FB-8A9C-4A4E-928F-BB481E6F980B}" type="datetimeFigureOut">
              <a:rPr lang="ru-RU"/>
              <a:pPr>
                <a:defRPr/>
              </a:pPr>
              <a:t>27.05.2022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ABA3F4-46C6-4353-8C29-28001A6CD82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5AC400-5A23-4D47-93D7-F0844220A6FC}" type="datetimeFigureOut">
              <a:rPr lang="ru-RU"/>
              <a:pPr>
                <a:defRPr/>
              </a:pPr>
              <a:t>27.05.2022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6336D2-5D23-432D-B45E-8B6754FD917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C07539-B3A6-4E86-949A-72F9C9158F97}" type="datetimeFigureOut">
              <a:rPr lang="ru-RU"/>
              <a:pPr>
                <a:defRPr/>
              </a:pPr>
              <a:t>27.05.2022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43D79C-D410-437B-96D2-43FB928EA43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5701B9-3E69-4E4A-A024-9736896EDBC0}" type="datetimeFigureOut">
              <a:rPr lang="ru-RU"/>
              <a:pPr>
                <a:defRPr/>
              </a:pPr>
              <a:t>27.05.2022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F1182F-6BB3-4FBA-85ED-13E5DC9F03B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40949B-E57A-483B-B4C2-43504BCF93C8}" type="datetimeFigureOut">
              <a:rPr lang="ru-RU"/>
              <a:pPr>
                <a:defRPr/>
              </a:pPr>
              <a:t>27.05.2022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6BBDBB-599F-4276-B2B6-890A3BA4F25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E038EF-DBBC-4556-9C98-FA731F295C0C}" type="datetimeFigureOut">
              <a:rPr lang="ru-RU"/>
              <a:pPr>
                <a:defRPr/>
              </a:pPr>
              <a:t>27.05.2022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F3D074-9EA7-4408-BE8E-ADA820C0625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BA3238-B96E-40A1-8868-4E790DAAFBD1}" type="datetimeFigureOut">
              <a:rPr lang="ru-RU"/>
              <a:pPr>
                <a:defRPr/>
              </a:pPr>
              <a:t>27.05.2022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544927-A02C-44CF-8B00-A2946221DBB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8C85E9-6BAB-4612-95A1-92F484B89868}" type="datetimeFigureOut">
              <a:rPr lang="ru-RU"/>
              <a:pPr>
                <a:defRPr/>
              </a:pPr>
              <a:t>27.05.2022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D29DA5-F1CB-4A07-84DB-FECAC4CCD54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00A0F2-C29F-401B-B2F2-B5685486956F}" type="datetimeFigureOut">
              <a:rPr lang="ru-RU"/>
              <a:pPr>
                <a:defRPr/>
              </a:pPr>
              <a:t>27.05.2022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CC0F98-7502-4AE3-8230-3F4BD49A25E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9A17C1-BCFA-4EDD-AB9E-9500B9836000}" type="datetimeFigureOut">
              <a:rPr lang="ru-RU"/>
              <a:pPr>
                <a:defRPr/>
              </a:pPr>
              <a:t>27.05.2022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D23AC5-68D3-41B8-AE52-8D99B6097E4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8BB068-D132-4378-B94C-25BD62065112}" type="datetimeFigureOut">
              <a:rPr lang="ru-RU"/>
              <a:pPr>
                <a:defRPr/>
              </a:pPr>
              <a:t>27.05.2022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539E25-B10D-46E3-8A7B-085A59981D7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A8BC13E-BBF6-4FC2-AA1B-82EC36AC9F0F}" type="datetimeFigureOut">
              <a:rPr lang="ru-RU"/>
              <a:pPr>
                <a:defRPr/>
              </a:pPr>
              <a:t>27.05.2022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CD9D67E-9450-4271-866C-10F315DCA24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wm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3" name="Picture 2" descr="C:\Users\Учитель\Desktop\пейзаж море закат\0B8712E65D8D-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92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4" name="Заголовок 1"/>
          <p:cNvSpPr>
            <a:spLocks noGrp="1"/>
          </p:cNvSpPr>
          <p:nvPr>
            <p:ph type="ctrTitle"/>
          </p:nvPr>
        </p:nvSpPr>
        <p:spPr>
          <a:xfrm>
            <a:off x="571500" y="214313"/>
            <a:ext cx="8288338" cy="4582839"/>
          </a:xfrm>
        </p:spPr>
        <p:txBody>
          <a:bodyPr/>
          <a:lstStyle/>
          <a:p>
            <a:pPr eaLnBrk="1" hangingPunct="1"/>
            <a:r>
              <a:rPr lang="ru-RU" dirty="0" smtClean="0">
                <a:solidFill>
                  <a:srgbClr val="FFFF00"/>
                </a:solidFill>
              </a:rPr>
              <a:t>Занятие по внеурочной деятельности</a:t>
            </a:r>
            <a:br>
              <a:rPr lang="ru-RU" dirty="0" smtClean="0">
                <a:solidFill>
                  <a:srgbClr val="FFFF00"/>
                </a:solidFill>
              </a:rPr>
            </a:br>
            <a:r>
              <a:rPr lang="ru-RU" dirty="0" smtClean="0">
                <a:solidFill>
                  <a:srgbClr val="FFFF00"/>
                </a:solidFill>
              </a:rPr>
              <a:t>2 класс</a:t>
            </a:r>
            <a:br>
              <a:rPr lang="ru-RU" dirty="0" smtClean="0">
                <a:solidFill>
                  <a:srgbClr val="FFFF00"/>
                </a:solidFill>
              </a:rPr>
            </a:br>
            <a:r>
              <a:rPr lang="ru-RU" dirty="0" smtClean="0">
                <a:solidFill>
                  <a:srgbClr val="FFFF00"/>
                </a:solidFill>
              </a:rPr>
              <a:t> </a:t>
            </a:r>
            <a:r>
              <a:rPr lang="ru-RU" dirty="0" smtClean="0">
                <a:solidFill>
                  <a:srgbClr val="FFFF00"/>
                </a:solidFill>
              </a:rPr>
              <a:t/>
            </a:r>
            <a:br>
              <a:rPr lang="ru-RU" dirty="0" smtClean="0">
                <a:solidFill>
                  <a:srgbClr val="FFFF00"/>
                </a:solidFill>
              </a:rPr>
            </a:br>
            <a:r>
              <a:rPr lang="ru-RU" dirty="0" smtClean="0">
                <a:solidFill>
                  <a:srgbClr val="FFFF00"/>
                </a:solidFill>
              </a:rPr>
              <a:t>«ЗАКАТ НА МОРЕ»</a:t>
            </a:r>
            <a:br>
              <a:rPr lang="ru-RU" dirty="0" smtClean="0">
                <a:solidFill>
                  <a:srgbClr val="FFFF00"/>
                </a:solidFill>
              </a:rPr>
            </a:br>
            <a:endParaRPr lang="ru-RU" dirty="0" smtClean="0">
              <a:solidFill>
                <a:srgbClr val="FFFF00"/>
              </a:solidFill>
            </a:endParaRPr>
          </a:p>
        </p:txBody>
      </p:sp>
      <p:sp>
        <p:nvSpPr>
          <p:cNvPr id="13315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95736" y="5157192"/>
            <a:ext cx="6080125" cy="1138238"/>
          </a:xfrm>
        </p:spPr>
        <p:txBody>
          <a:bodyPr/>
          <a:lstStyle/>
          <a:p>
            <a:pPr eaLnBrk="1" hangingPunct="1"/>
            <a:r>
              <a:rPr lang="ru-RU" sz="2000" dirty="0" smtClean="0">
                <a:solidFill>
                  <a:schemeClr val="bg1"/>
                </a:solidFill>
              </a:rPr>
              <a:t>Учитель: Киселева С.А.</a:t>
            </a:r>
            <a:endParaRPr lang="ru-RU" sz="2000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3" name="Picture 2" descr="C:\Users\Учитель\Desktop\пейзаж море закат\0B8712E65D8D-2.jpg"/>
          <p:cNvPicPr>
            <a:picLocks noChangeAspect="1" noChangeArrowheads="1"/>
          </p:cNvPicPr>
          <p:nvPr/>
        </p:nvPicPr>
        <p:blipFill>
          <a:blip r:embed="rId2" cstate="print">
            <a:lum bright="32000"/>
          </a:blip>
          <a:srcRect/>
          <a:stretch>
            <a:fillRect/>
          </a:stretch>
        </p:blipFill>
        <p:spPr bwMode="auto">
          <a:xfrm>
            <a:off x="0" y="0"/>
            <a:ext cx="9144000" cy="692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4" name="Picture 2" descr="C:\Users\Учитель\Desktop\пейзаж море закат\092b27b60d67698e9216eac4e0ea5c84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4211960" cy="31604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2" descr="C:\Users\Учитель\Desktop\пейзаж море закат\178923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27189" y="3933056"/>
            <a:ext cx="4116811" cy="30689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5" name="Picture 2" descr="C:\Users\Учитель\Desktop\пейзаж море закат\0B8712E65D8D-2.jpg"/>
          <p:cNvPicPr>
            <a:picLocks noChangeAspect="1" noChangeArrowheads="1"/>
          </p:cNvPicPr>
          <p:nvPr/>
        </p:nvPicPr>
        <p:blipFill>
          <a:blip r:embed="rId2" cstate="print">
            <a:lum bright="32000"/>
          </a:blip>
          <a:srcRect/>
          <a:stretch>
            <a:fillRect/>
          </a:stretch>
        </p:blipFill>
        <p:spPr bwMode="auto">
          <a:xfrm>
            <a:off x="0" y="0"/>
            <a:ext cx="9144000" cy="692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6" name="Picture 2" descr="C:\Users\Учитель\Desktop\пейзаж море закат\atardecer_0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5429250" cy="407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7" name="Picture 3" descr="C:\Users\Учитель\Desktop\пейзаж море закат\кит15х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392613" y="3271838"/>
            <a:ext cx="4751387" cy="3586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49" name="Picture 2" descr="C:\Users\Учитель\Desktop\пейзаж море закат\0B8712E65D8D-2.jpg"/>
          <p:cNvPicPr>
            <a:picLocks noChangeAspect="1" noChangeArrowheads="1"/>
          </p:cNvPicPr>
          <p:nvPr/>
        </p:nvPicPr>
        <p:blipFill>
          <a:blip r:embed="rId2" cstate="print">
            <a:lum bright="32000"/>
          </a:blip>
          <a:srcRect/>
          <a:stretch>
            <a:fillRect/>
          </a:stretch>
        </p:blipFill>
        <p:spPr bwMode="auto">
          <a:xfrm>
            <a:off x="0" y="0"/>
            <a:ext cx="9144000" cy="692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0" name="Picture 1" descr="C:\Users\Учитель\Desktop\пейзаж море закат\look.com.ua-4894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6096000" cy="3571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1" name="Picture 2" descr="C:\Users\Учитель\Desktop\пейзаж море закат\P123070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16338" y="2787650"/>
            <a:ext cx="5427662" cy="407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3" name="Picture 2" descr="C:\Users\Учитель\Desktop\пейзаж море закат\0B8712E65D8D-2.jpg"/>
          <p:cNvPicPr>
            <a:picLocks noChangeAspect="1" noChangeArrowheads="1"/>
          </p:cNvPicPr>
          <p:nvPr/>
        </p:nvPicPr>
        <p:blipFill>
          <a:blip r:embed="rId2" cstate="print">
            <a:lum bright="32000"/>
          </a:blip>
          <a:srcRect/>
          <a:stretch>
            <a:fillRect/>
          </a:stretch>
        </p:blipFill>
        <p:spPr bwMode="auto">
          <a:xfrm>
            <a:off x="0" y="0"/>
            <a:ext cx="9144000" cy="692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4" name="Picture 3" descr="C:\Users\Учитель\Desktop\пейзаж море закат\st_200_jak_13.jpg"/>
          <p:cNvPicPr>
            <a:picLocks noChangeAspect="1" noChangeArrowheads="1"/>
          </p:cNvPicPr>
          <p:nvPr/>
        </p:nvPicPr>
        <p:blipFill>
          <a:blip r:embed="rId3" cstate="print"/>
          <a:srcRect b="39"/>
          <a:stretch>
            <a:fillRect/>
          </a:stretch>
        </p:blipFill>
        <p:spPr bwMode="auto">
          <a:xfrm>
            <a:off x="1571625" y="0"/>
            <a:ext cx="621506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7" name="Picture 2" descr="C:\Users\Учитель\Desktop\пейзаж море закат\0B8712E65D8D-2.jpg"/>
          <p:cNvPicPr>
            <a:picLocks noChangeAspect="1" noChangeArrowheads="1"/>
          </p:cNvPicPr>
          <p:nvPr/>
        </p:nvPicPr>
        <p:blipFill>
          <a:blip r:embed="rId2" cstate="print">
            <a:lum bright="32000"/>
          </a:blip>
          <a:srcRect/>
          <a:stretch>
            <a:fillRect/>
          </a:stretch>
        </p:blipFill>
        <p:spPr bwMode="auto">
          <a:xfrm>
            <a:off x="0" y="0"/>
            <a:ext cx="9144000" cy="692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698" name="Rectangle 1"/>
          <p:cNvSpPr>
            <a:spLocks noChangeArrowheads="1"/>
          </p:cNvSpPr>
          <p:nvPr/>
        </p:nvSpPr>
        <p:spPr bwMode="auto">
          <a:xfrm>
            <a:off x="214313" y="328613"/>
            <a:ext cx="8715375" cy="2862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>
                <a:solidFill>
                  <a:schemeClr val="bg1"/>
                </a:solidFill>
                <a:cs typeface="Times New Roman" pitchFamily="18" charset="0"/>
              </a:rPr>
              <a:t>Закон  отражения предметов в воде:</a:t>
            </a:r>
          </a:p>
          <a:p>
            <a:r>
              <a:rPr lang="ru-RU">
                <a:solidFill>
                  <a:schemeClr val="bg1"/>
                </a:solidFill>
              </a:rPr>
              <a:t>Спокойная вода почти как зеркало отражает на своей поверхности окружающую среду. Предмет, находящийся на воде, отразится в ней полностью, при этом его основание на уровне воды совместиться со своим отражением.</a:t>
            </a:r>
          </a:p>
          <a:p>
            <a:r>
              <a:rPr lang="ru-RU">
                <a:solidFill>
                  <a:schemeClr val="bg1"/>
                </a:solidFill>
              </a:rPr>
              <a:t>Верхние точки предмета отразятся по вертикали и расположатся на расстоянии, равном высоте этого предмета.  Отражение частей будет пропорционально натуре.</a:t>
            </a:r>
          </a:p>
          <a:p>
            <a:r>
              <a:rPr lang="ru-RU">
                <a:solidFill>
                  <a:schemeClr val="bg1"/>
                </a:solidFill>
              </a:rPr>
              <a:t>Цвет и освещенность отражений менее интенсивны, чем у самих предметов: светлые поверхности – темнеют, а темные – светлеют.</a:t>
            </a:r>
          </a:p>
        </p:txBody>
      </p:sp>
      <p:pic>
        <p:nvPicPr>
          <p:cNvPr id="29699" name="Рисунок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625" y="3465513"/>
            <a:ext cx="3351213" cy="3392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0" name="Picture 2" descr="C:\Users\Учитель\Desktop\пейзаж море закат\332037_2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86313" y="3190875"/>
            <a:ext cx="3714750" cy="3667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1" name="Picture 2" descr="C:\Users\Учитель\Desktop\пейзаж море закат\0B8712E65D8D-2.jpg"/>
          <p:cNvPicPr>
            <a:picLocks noChangeAspect="1" noChangeArrowheads="1"/>
          </p:cNvPicPr>
          <p:nvPr/>
        </p:nvPicPr>
        <p:blipFill>
          <a:blip r:embed="rId2" cstate="print">
            <a:lum bright="32000"/>
          </a:blip>
          <a:srcRect/>
          <a:stretch>
            <a:fillRect/>
          </a:stretch>
        </p:blipFill>
        <p:spPr bwMode="auto">
          <a:xfrm>
            <a:off x="0" y="0"/>
            <a:ext cx="9144000" cy="692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22" name="Rectangle 1"/>
          <p:cNvSpPr>
            <a:spLocks noChangeArrowheads="1"/>
          </p:cNvSpPr>
          <p:nvPr/>
        </p:nvSpPr>
        <p:spPr bwMode="auto">
          <a:xfrm>
            <a:off x="0" y="5380038"/>
            <a:ext cx="9144000" cy="1477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>
              <a:buFontTx/>
              <a:buChar char="•"/>
            </a:pPr>
            <a:r>
              <a:rPr lang="ru-RU">
                <a:cs typeface="Times New Roman" pitchFamily="18" charset="0"/>
              </a:rPr>
              <a:t>Фронтальное освещение                   </a:t>
            </a:r>
          </a:p>
          <a:p>
            <a:pPr>
              <a:buFontTx/>
              <a:buChar char="•"/>
            </a:pPr>
            <a:r>
              <a:rPr lang="ru-RU">
                <a:cs typeface="Times New Roman" pitchFamily="18" charset="0"/>
              </a:rPr>
              <a:t>Боковое</a:t>
            </a:r>
            <a:endParaRPr lang="ru-RU"/>
          </a:p>
          <a:p>
            <a:pPr eaLnBrk="0" hangingPunct="0">
              <a:buFontTx/>
              <a:buChar char="•"/>
            </a:pPr>
            <a:r>
              <a:rPr lang="ru-RU">
                <a:cs typeface="Times New Roman" pitchFamily="18" charset="0"/>
              </a:rPr>
              <a:t>Контражурное (освещение за объектом), это очень эффектное и выразительное освещение. Однако предметы при таком освещении выглядят силуэтно и теряют свой объем. </a:t>
            </a:r>
            <a:endParaRPr lang="ru-RU"/>
          </a:p>
        </p:txBody>
      </p:sp>
      <p:pic>
        <p:nvPicPr>
          <p:cNvPr id="30723" name="Picture 2" descr="C:\Users\Учитель\Desktop\пейзаж море закат\DSC_046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214438"/>
            <a:ext cx="3160713" cy="421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4" name="Picture 3" descr="C:\Users\Учитель\Desktop\пейзаж море закат\DSC_046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00375" y="1214438"/>
            <a:ext cx="3071813" cy="422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5" name="Picture 4" descr="C:\Users\Учитель\Desktop\пейзаж море закат\DSC_046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929313" y="1285875"/>
            <a:ext cx="2928937" cy="414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26" name="Rectangle 1"/>
          <p:cNvSpPr>
            <a:spLocks noChangeArrowheads="1"/>
          </p:cNvSpPr>
          <p:nvPr/>
        </p:nvSpPr>
        <p:spPr bwMode="auto">
          <a:xfrm>
            <a:off x="0" y="0"/>
            <a:ext cx="91440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>
                <a:solidFill>
                  <a:schemeClr val="bg1"/>
                </a:solidFill>
                <a:cs typeface="Times New Roman" pitchFamily="18" charset="0"/>
              </a:rPr>
              <a:t>Солнце, клонящееся к закату, - мощный источник фонового света. Видны только силуэты: теплые темные фигуры на светлом фоне. Значит, основное внимание надо уделить именно формам.</a:t>
            </a:r>
          </a:p>
          <a:p>
            <a:r>
              <a:rPr lang="ru-RU">
                <a:solidFill>
                  <a:schemeClr val="bg1"/>
                </a:solidFill>
              </a:rPr>
              <a:t>Чтобы понять закон светотени предлагаю рассмотреть фотографии натюрморта: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3" name="Picture 2" descr="C:\Users\Учитель\Desktop\пейзаж море закат\0B8712E65D8D-2.jpg"/>
          <p:cNvPicPr>
            <a:picLocks noChangeAspect="1" noChangeArrowheads="1"/>
          </p:cNvPicPr>
          <p:nvPr/>
        </p:nvPicPr>
        <p:blipFill>
          <a:blip r:embed="rId2" cstate="print">
            <a:lum bright="32000"/>
          </a:blip>
          <a:srcRect/>
          <a:stretch>
            <a:fillRect/>
          </a:stretch>
        </p:blipFill>
        <p:spPr bwMode="auto">
          <a:xfrm>
            <a:off x="0" y="0"/>
            <a:ext cx="9144000" cy="692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4" name="Picture 1" descr="C:\Users\Учитель\Desktop\пейзаж море закат\DSC_046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28625"/>
            <a:ext cx="4222750" cy="3643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5" name="Picture 2" descr="C:\Users\Учитель\Desktop\пейзаж море закат\DSC_046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76750" y="2928938"/>
            <a:ext cx="4667250" cy="3500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7" name="Picture 2" descr="C:\Users\Учитель\Desktop\пейзаж море закат\0B8712E65D8D-2.jpg"/>
          <p:cNvPicPr>
            <a:picLocks noChangeAspect="1" noChangeArrowheads="1"/>
          </p:cNvPicPr>
          <p:nvPr/>
        </p:nvPicPr>
        <p:blipFill>
          <a:blip r:embed="rId2" cstate="print">
            <a:lum bright="32000"/>
          </a:blip>
          <a:srcRect/>
          <a:stretch>
            <a:fillRect/>
          </a:stretch>
        </p:blipFill>
        <p:spPr bwMode="auto">
          <a:xfrm>
            <a:off x="0" y="0"/>
            <a:ext cx="9144000" cy="692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571500" y="0"/>
            <a:ext cx="8288338" cy="2071688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marL="742950" indent="-742950" algn="ctr" fontAlgn="auto">
              <a:spcAft>
                <a:spcPts val="0"/>
              </a:spcAft>
              <a:buFontTx/>
              <a:buAutoNum type="arabicPlain"/>
              <a:defRPr/>
            </a:pPr>
            <a:r>
              <a:rPr lang="ru-RU" sz="4400" dirty="0">
                <a:solidFill>
                  <a:srgbClr val="FFFF00"/>
                </a:solidFill>
                <a:latin typeface="+mj-lt"/>
                <a:ea typeface="+mj-ea"/>
                <a:cs typeface="+mj-cs"/>
              </a:rPr>
              <a:t>ЭТАП РАБОТЫ – </a:t>
            </a:r>
          </a:p>
          <a:p>
            <a:pPr marL="742950" indent="-742950" algn="ctr" fontAlgn="auto">
              <a:spcAft>
                <a:spcPts val="0"/>
              </a:spcAft>
              <a:defRPr/>
            </a:pPr>
            <a:r>
              <a:rPr lang="ru-RU" sz="4400" dirty="0">
                <a:solidFill>
                  <a:srgbClr val="FFFF00"/>
                </a:solidFill>
                <a:latin typeface="+mj-lt"/>
                <a:ea typeface="+mj-ea"/>
                <a:cs typeface="+mj-cs"/>
              </a:rPr>
              <a:t>РАБОТА НАД КОМПОЗИЦИЕЙ:</a:t>
            </a:r>
          </a:p>
        </p:txBody>
      </p:sp>
      <p:sp>
        <p:nvSpPr>
          <p:cNvPr id="34819" name="TextBox 7"/>
          <p:cNvSpPr txBox="1">
            <a:spLocks noChangeArrowheads="1"/>
          </p:cNvSpPr>
          <p:nvPr/>
        </p:nvSpPr>
        <p:spPr bwMode="auto">
          <a:xfrm>
            <a:off x="357188" y="1785938"/>
            <a:ext cx="8358187" cy="5694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charset="0"/>
              <a:buChar char="•"/>
            </a:pPr>
            <a:r>
              <a:rPr lang="ru-RU" sz="2800">
                <a:latin typeface="Calibri" pitchFamily="34" charset="0"/>
              </a:rPr>
              <a:t>ПРЕДСТАВЛЯЕМ свой будущий пейзаж, исходя из этого, располагаем правильно лист (горизонтально или вертикально).  </a:t>
            </a:r>
          </a:p>
          <a:p>
            <a:pPr>
              <a:buFont typeface="Arial" charset="0"/>
              <a:buChar char="•"/>
            </a:pPr>
            <a:endParaRPr lang="ru-RU" sz="2800">
              <a:latin typeface="Calibri" pitchFamily="34" charset="0"/>
            </a:endParaRPr>
          </a:p>
          <a:p>
            <a:pPr>
              <a:buFont typeface="Arial" charset="0"/>
              <a:buChar char="•"/>
            </a:pPr>
            <a:r>
              <a:rPr lang="ru-RU" sz="2800">
                <a:latin typeface="Calibri" pitchFamily="34" charset="0"/>
              </a:rPr>
              <a:t>ПРОДУМАВЫЯ КОМПОЗИЦИЮ не забываем о том, что композицию на листе бумаги может быть симметричная и асимметричная.</a:t>
            </a:r>
          </a:p>
          <a:p>
            <a:pPr>
              <a:buFont typeface="Arial" charset="0"/>
              <a:buChar char="•"/>
            </a:pPr>
            <a:endParaRPr lang="ru-RU" sz="2800">
              <a:latin typeface="Calibri" pitchFamily="34" charset="0"/>
            </a:endParaRPr>
          </a:p>
          <a:p>
            <a:pPr>
              <a:buFont typeface="Arial" charset="0"/>
              <a:buChar char="•"/>
            </a:pPr>
            <a:r>
              <a:rPr lang="ru-RU" sz="2800">
                <a:latin typeface="Calibri" pitchFamily="34" charset="0"/>
              </a:rPr>
              <a:t>ОПРЕДЕЛЯЕМ И НАМЕЧАЕМ  «мысленно» линию горизонта. Также  отмечаем расположение источника света – солнца.</a:t>
            </a:r>
          </a:p>
          <a:p>
            <a:pPr>
              <a:buFont typeface="Arial" charset="0"/>
              <a:buChar char="•"/>
            </a:pPr>
            <a:endParaRPr lang="ru-RU" sz="2800">
              <a:latin typeface="Calibri" pitchFamily="34" charset="0"/>
            </a:endParaRPr>
          </a:p>
          <a:p>
            <a:pPr>
              <a:buFont typeface="Arial" charset="0"/>
              <a:buChar char="•"/>
            </a:pPr>
            <a:endParaRPr lang="ru-RU" sz="280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1" name="Picture 2" descr="C:\Users\Учитель\Desktop\пейзаж море закат\0B8712E65D8D-2.jpg"/>
          <p:cNvPicPr>
            <a:picLocks noChangeAspect="1" noChangeArrowheads="1"/>
          </p:cNvPicPr>
          <p:nvPr/>
        </p:nvPicPr>
        <p:blipFill>
          <a:blip r:embed="rId2" cstate="print">
            <a:lum bright="32000"/>
          </a:blip>
          <a:srcRect/>
          <a:stretch>
            <a:fillRect/>
          </a:stretch>
        </p:blipFill>
        <p:spPr bwMode="auto">
          <a:xfrm>
            <a:off x="0" y="0"/>
            <a:ext cx="9144000" cy="692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Заголовок 1"/>
          <p:cNvSpPr txBox="1">
            <a:spLocks/>
          </p:cNvSpPr>
          <p:nvPr/>
        </p:nvSpPr>
        <p:spPr>
          <a:xfrm>
            <a:off x="571500" y="0"/>
            <a:ext cx="8288338" cy="2071688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marL="742950" indent="-742950" algn="ctr" fontAlgn="auto">
              <a:spcAft>
                <a:spcPts val="0"/>
              </a:spcAft>
              <a:defRPr/>
            </a:pPr>
            <a:r>
              <a:rPr lang="ru-RU" sz="4400" dirty="0">
                <a:solidFill>
                  <a:srgbClr val="FFFF00"/>
                </a:solidFill>
                <a:latin typeface="+mj-lt"/>
                <a:ea typeface="+mj-ea"/>
                <a:cs typeface="+mj-cs"/>
              </a:rPr>
              <a:t>2  ЭТАП РАБОТЫ – </a:t>
            </a:r>
          </a:p>
          <a:p>
            <a:pPr marL="742950" indent="-742950" algn="ctr" fontAlgn="auto">
              <a:spcAft>
                <a:spcPts val="0"/>
              </a:spcAft>
              <a:defRPr/>
            </a:pPr>
            <a:r>
              <a:rPr lang="ru-RU" sz="4400" dirty="0">
                <a:solidFill>
                  <a:srgbClr val="FFFF00"/>
                </a:solidFill>
                <a:latin typeface="+mj-lt"/>
                <a:ea typeface="+mj-ea"/>
                <a:cs typeface="+mj-cs"/>
              </a:rPr>
              <a:t>РАБОТА НАД ПОДМАЛЕВКОМ:</a:t>
            </a:r>
          </a:p>
        </p:txBody>
      </p:sp>
      <p:sp>
        <p:nvSpPr>
          <p:cNvPr id="35843" name="TextBox 3"/>
          <p:cNvSpPr txBox="1">
            <a:spLocks noChangeArrowheads="1"/>
          </p:cNvSpPr>
          <p:nvPr/>
        </p:nvSpPr>
        <p:spPr bwMode="auto">
          <a:xfrm>
            <a:off x="357188" y="1785938"/>
            <a:ext cx="8358187" cy="5694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>
                <a:latin typeface="Calibri" pitchFamily="34" charset="0"/>
              </a:rPr>
              <a:t>Создание фона под цвет заката, линии горизонта и  источника света для общего вида живописи. Определив расположение  линии горизонта и источника света – солнца, мы будем создавать фоновый цвет листа. Но для  изображения солнца мы воспользуемся белой бумагой. </a:t>
            </a:r>
          </a:p>
          <a:p>
            <a:r>
              <a:rPr lang="ru-RU" sz="2800">
                <a:latin typeface="Calibri" pitchFamily="34" charset="0"/>
              </a:rPr>
              <a:t>Создание фонового цвета:</a:t>
            </a:r>
          </a:p>
          <a:p>
            <a:r>
              <a:rPr lang="ru-RU" sz="2800">
                <a:latin typeface="Calibri" pitchFamily="34" charset="0"/>
              </a:rPr>
              <a:t>Используйте только красные, оранжевые и желтые цвета - вокруг Солнца. </a:t>
            </a:r>
          </a:p>
          <a:p>
            <a:r>
              <a:rPr lang="ru-RU" sz="2800">
                <a:latin typeface="Calibri" pitchFamily="34" charset="0"/>
              </a:rPr>
              <a:t>И оттенки синего, фиолетового  для изображения оставшейся части неба.</a:t>
            </a:r>
          </a:p>
          <a:p>
            <a:pPr>
              <a:buFont typeface="Arial" charset="0"/>
              <a:buChar char="•"/>
            </a:pPr>
            <a:endParaRPr lang="ru-RU" sz="2800">
              <a:latin typeface="Calibri" pitchFamily="34" charset="0"/>
            </a:endParaRPr>
          </a:p>
          <a:p>
            <a:pPr>
              <a:buFont typeface="Arial" charset="0"/>
              <a:buChar char="•"/>
            </a:pPr>
            <a:endParaRPr lang="ru-RU" sz="280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6225" y="228600"/>
            <a:ext cx="8591550" cy="752475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Мастер-класс по жанру пейзажа</a:t>
            </a:r>
            <a:endParaRPr lang="ru-RU" dirty="0"/>
          </a:p>
        </p:txBody>
      </p:sp>
      <p:pic>
        <p:nvPicPr>
          <p:cNvPr id="3686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r="87" b="120"/>
          <a:stretch>
            <a:fillRect/>
          </a:stretch>
        </p:blipFill>
        <p:spPr>
          <a:xfrm>
            <a:off x="500063" y="1196975"/>
            <a:ext cx="7572375" cy="4232275"/>
          </a:xfrm>
        </p:spPr>
      </p:pic>
      <p:sp>
        <p:nvSpPr>
          <p:cNvPr id="36867" name="Прямоугольник 3"/>
          <p:cNvSpPr>
            <a:spLocks noChangeArrowheads="1"/>
          </p:cNvSpPr>
          <p:nvPr/>
        </p:nvSpPr>
        <p:spPr bwMode="auto">
          <a:xfrm>
            <a:off x="400050" y="5691188"/>
            <a:ext cx="7993063" cy="922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Calibri" pitchFamily="34" charset="0"/>
              </a:rPr>
              <a:t>Нам понадобится бумага для акварели А-3,медовая акварель, черная гуашь и мягкие кисточки(пони, белка, колонок, синтетика).Толстой кистью рисуем фон. Начинаем с желтого цвета по центру.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3" name="Picture 2" descr="C:\Users\Учитель\Desktop\пейзаж море закат\0B8712E65D8D-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92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4" name="Заголовок 1"/>
          <p:cNvSpPr>
            <a:spLocks noGrp="1"/>
          </p:cNvSpPr>
          <p:nvPr>
            <p:ph type="ctrTitle"/>
          </p:nvPr>
        </p:nvSpPr>
        <p:spPr>
          <a:xfrm>
            <a:off x="571500" y="214313"/>
            <a:ext cx="8288338" cy="1342479"/>
          </a:xfrm>
        </p:spPr>
        <p:txBody>
          <a:bodyPr/>
          <a:lstStyle/>
          <a:p>
            <a:pPr eaLnBrk="1" hangingPunct="1"/>
            <a:r>
              <a:rPr lang="ru-RU" dirty="0" smtClean="0">
                <a:solidFill>
                  <a:srgbClr val="FFFF00"/>
                </a:solidFill>
              </a:rPr>
              <a:t>Цель:</a:t>
            </a:r>
            <a:r>
              <a:rPr lang="ru-RU" dirty="0" smtClean="0">
                <a:solidFill>
                  <a:srgbClr val="FFFF00"/>
                </a:solidFill>
              </a:rPr>
              <a:t/>
            </a:r>
            <a:br>
              <a:rPr lang="ru-RU" dirty="0" smtClean="0">
                <a:solidFill>
                  <a:srgbClr val="FFFF00"/>
                </a:solidFill>
              </a:rPr>
            </a:br>
            <a:endParaRPr lang="ru-RU" dirty="0" smtClean="0">
              <a:solidFill>
                <a:srgbClr val="FFFF00"/>
              </a:solidFill>
            </a:endParaRPr>
          </a:p>
        </p:txBody>
      </p:sp>
      <p:sp>
        <p:nvSpPr>
          <p:cNvPr id="13315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3648" y="1340768"/>
            <a:ext cx="6080125" cy="1872208"/>
          </a:xfrm>
        </p:spPr>
        <p:txBody>
          <a:bodyPr/>
          <a:lstStyle/>
          <a:p>
            <a:pPr eaLnBrk="1" hangingPunct="1"/>
            <a:r>
              <a:rPr lang="ru-RU" sz="4000" b="1" dirty="0" smtClean="0">
                <a:solidFill>
                  <a:schemeClr val="bg1"/>
                </a:solidFill>
              </a:rPr>
              <a:t>Создание условия для рисования закат на море</a:t>
            </a:r>
            <a:r>
              <a:rPr lang="ru-RU" sz="4000" dirty="0" smtClean="0">
                <a:solidFill>
                  <a:schemeClr val="bg1"/>
                </a:solidFill>
              </a:rPr>
              <a:t>.</a:t>
            </a:r>
            <a:r>
              <a:rPr lang="ru-RU" sz="4000" dirty="0" smtClean="0">
                <a:solidFill>
                  <a:schemeClr val="bg1"/>
                </a:solidFill>
              </a:rPr>
              <a:t> </a:t>
            </a:r>
            <a:endParaRPr lang="ru-RU" sz="4000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2400" smtClean="0"/>
              <a:t>Желтый с двух сторон переходит в оранжевый. Старайтесь переход сделать более плавным.</a:t>
            </a:r>
          </a:p>
        </p:txBody>
      </p:sp>
      <p:pic>
        <p:nvPicPr>
          <p:cNvPr id="3789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r="101"/>
          <a:stretch>
            <a:fillRect/>
          </a:stretch>
        </p:blipFill>
        <p:spPr>
          <a:xfrm>
            <a:off x="428625" y="1517650"/>
            <a:ext cx="7929563" cy="534035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38914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38915" name="Picture 2" descr="Мастер-класс, Урок рисования,  Рисование и живопись, : Кораблик. Акварель, Гуашь . Фото 4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250825" y="400050"/>
            <a:ext cx="8893175" cy="568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8916" name="Прямоугольник 3"/>
          <p:cNvSpPr>
            <a:spLocks noChangeArrowheads="1"/>
          </p:cNvSpPr>
          <p:nvPr/>
        </p:nvSpPr>
        <p:spPr bwMode="auto">
          <a:xfrm>
            <a:off x="684213" y="6088063"/>
            <a:ext cx="8208962" cy="585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>
                <a:latin typeface="Calibri" pitchFamily="34" charset="0"/>
              </a:rPr>
              <a:t>Оранжевый переходит в красный  цвет</a:t>
            </a:r>
            <a:r>
              <a:rPr lang="ru-RU">
                <a:latin typeface="Calibri" pitchFamily="34" charset="0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 rtlCol="0">
            <a:normAutofit fontScale="550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 smtClean="0"/>
          </a:p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/>
          </a:p>
          <a:p>
            <a:pPr marL="0" indent="0"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Добавляем фиолетовый цвет</a:t>
            </a:r>
            <a:endParaRPr lang="ru-RU" dirty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/>
          </a:p>
        </p:txBody>
      </p:sp>
      <p:pic>
        <p:nvPicPr>
          <p:cNvPr id="39939" name="Picture 2" descr="Мастер-класс, Урок рисования,  Рисование и живопись, : Кораблик. Акварель, Гуашь . Фото 5"/>
          <p:cNvPicPr>
            <a:picLocks noChangeAspect="1" noChangeArrowheads="1"/>
          </p:cNvPicPr>
          <p:nvPr/>
        </p:nvPicPr>
        <p:blipFill>
          <a:blip r:embed="rId2" cstate="print"/>
          <a:srcRect r="31"/>
          <a:stretch>
            <a:fillRect/>
          </a:stretch>
        </p:blipFill>
        <p:spPr bwMode="auto">
          <a:xfrm>
            <a:off x="0" y="428625"/>
            <a:ext cx="9144000" cy="569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 rtlCol="0">
            <a:normAutofit fontScale="775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/>
          </a:p>
          <a:p>
            <a:pPr marL="0" indent="0"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z="2800" dirty="0" smtClean="0"/>
          </a:p>
          <a:p>
            <a:pPr marL="0" indent="0"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800" dirty="0" smtClean="0"/>
              <a:t>Пустые края листа заполняем синим цветом. Фон готов.</a:t>
            </a:r>
            <a:endParaRPr lang="ru-RU" sz="2800" dirty="0"/>
          </a:p>
        </p:txBody>
      </p:sp>
      <p:pic>
        <p:nvPicPr>
          <p:cNvPr id="40963" name="Picture 2" descr="Мастер-класс, Урок рисования,  Рисование и живопись, : Кораблик. Акварель, Гуашь . Фото 6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428625" y="0"/>
            <a:ext cx="8250238" cy="522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4929188"/>
            <a:ext cx="9144000" cy="1928812"/>
          </a:xfrm>
        </p:spPr>
        <p:txBody>
          <a:bodyPr rtlCol="0">
            <a:normAutofit fontScale="92500"/>
          </a:bodyPr>
          <a:lstStyle/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Теперь </a:t>
            </a:r>
            <a:r>
              <a:rPr lang="ru-RU" dirty="0"/>
              <a:t>рисуем тоненькой </a:t>
            </a:r>
            <a:r>
              <a:rPr lang="ru-RU" dirty="0" smtClean="0"/>
              <a:t>кисточкой</a:t>
            </a:r>
            <a:r>
              <a:rPr lang="ru-RU" dirty="0"/>
              <a:t> </a:t>
            </a:r>
            <a:r>
              <a:rPr lang="ru-RU" dirty="0" smtClean="0"/>
              <a:t> </a:t>
            </a:r>
            <a:r>
              <a:rPr lang="ru-RU" dirty="0"/>
              <a:t>черной гуашью</a:t>
            </a:r>
            <a:r>
              <a:rPr lang="ru-RU" dirty="0" smtClean="0"/>
              <a:t>. Как вариант, можно </a:t>
            </a:r>
            <a:r>
              <a:rPr lang="ru-RU" dirty="0"/>
              <a:t>использовать черный маркер.</a:t>
            </a:r>
            <a:br>
              <a:rPr lang="ru-RU" dirty="0"/>
            </a:br>
            <a:r>
              <a:rPr lang="ru-RU" dirty="0"/>
              <a:t>По середине желтой полосы проводим линию горизонта</a:t>
            </a:r>
            <a:r>
              <a:rPr lang="ru-RU" dirty="0" smtClean="0"/>
              <a:t>. От </a:t>
            </a:r>
            <a:r>
              <a:rPr lang="ru-RU" dirty="0"/>
              <a:t>нее дальний </a:t>
            </a:r>
            <a:r>
              <a:rPr lang="ru-RU" dirty="0" smtClean="0"/>
              <a:t>берег.</a:t>
            </a:r>
            <a:endParaRPr lang="ru-RU" dirty="0"/>
          </a:p>
        </p:txBody>
      </p:sp>
      <p:pic>
        <p:nvPicPr>
          <p:cNvPr id="41987" name="Picture 2" descr="Мастер-класс, Урок рисования,  Рисование и живопись, : Кораблик. Акварель, Гуашь . Фото 7"/>
          <p:cNvPicPr>
            <a:picLocks noChangeAspect="1" noChangeArrowheads="1"/>
          </p:cNvPicPr>
          <p:nvPr/>
        </p:nvPicPr>
        <p:blipFill>
          <a:blip r:embed="rId2" cstate="print"/>
          <a:srcRect r="92"/>
          <a:stretch>
            <a:fillRect/>
          </a:stretch>
        </p:blipFill>
        <p:spPr bwMode="auto">
          <a:xfrm>
            <a:off x="250825" y="188913"/>
            <a:ext cx="846455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43010" name="Объект 2"/>
          <p:cNvSpPr>
            <a:spLocks noGrp="1"/>
          </p:cNvSpPr>
          <p:nvPr>
            <p:ph idx="1"/>
          </p:nvPr>
        </p:nvSpPr>
        <p:spPr>
          <a:xfrm>
            <a:off x="549275" y="5214938"/>
            <a:ext cx="8594725" cy="857250"/>
          </a:xfrm>
        </p:spPr>
        <p:txBody>
          <a:bodyPr/>
          <a:lstStyle/>
          <a:p>
            <a:pPr marL="0" indent="0" algn="ctr" eaLnBrk="1" hangingPunct="1">
              <a:buFont typeface="Arial" charset="0"/>
              <a:buNone/>
            </a:pPr>
            <a:r>
              <a:rPr lang="ru-RU" smtClean="0"/>
              <a:t>Рисуем  отражение  на воде от гор.</a:t>
            </a:r>
          </a:p>
        </p:txBody>
      </p:sp>
      <p:pic>
        <p:nvPicPr>
          <p:cNvPr id="43011" name="Picture 2" descr="Мастер-класс, Урок рисования,  Рисование и живопись, : Кораблик. Акварель, Гуашь . Фото 8"/>
          <p:cNvPicPr>
            <a:picLocks noChangeAspect="1" noChangeArrowheads="1"/>
          </p:cNvPicPr>
          <p:nvPr/>
        </p:nvPicPr>
        <p:blipFill>
          <a:blip r:embed="rId2" cstate="print"/>
          <a:srcRect r="5"/>
          <a:stretch>
            <a:fillRect/>
          </a:stretch>
        </p:blipFill>
        <p:spPr bwMode="auto">
          <a:xfrm>
            <a:off x="608013" y="0"/>
            <a:ext cx="8535987" cy="5099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74638" y="5857875"/>
            <a:ext cx="8594725" cy="739775"/>
          </a:xfrm>
        </p:spPr>
        <p:txBody>
          <a:bodyPr rtlCol="0">
            <a:normAutofit fontScale="77500" lnSpcReduction="20000"/>
          </a:bodyPr>
          <a:lstStyle/>
          <a:p>
            <a:pPr marL="0" indent="0"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Теперь можно добавить  в  композицию кораблик, птиц летающих  над морем.</a:t>
            </a:r>
            <a:r>
              <a:rPr lang="ru-RU" dirty="0"/>
              <a:t> </a:t>
            </a:r>
            <a:r>
              <a:rPr lang="ru-RU" dirty="0" smtClean="0"/>
              <a:t> Фантазируйте!</a:t>
            </a:r>
          </a:p>
        </p:txBody>
      </p:sp>
      <p:pic>
        <p:nvPicPr>
          <p:cNvPr id="44035" name="Picture 2" descr="Мастер-класс, Урок рисования,  Рисование и живопись, : Кораблик. Акварель, Гуашь . Фото 9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0" y="188913"/>
            <a:ext cx="9144000" cy="561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5643563"/>
            <a:ext cx="8594725" cy="1214437"/>
          </a:xfrm>
        </p:spPr>
        <p:txBody>
          <a:bodyPr rtlCol="0">
            <a:normAutofit fontScale="92500" lnSpcReduction="20000"/>
          </a:bodyPr>
          <a:lstStyle/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Тени </a:t>
            </a:r>
            <a:r>
              <a:rPr lang="ru-RU" dirty="0"/>
              <a:t>на воде от кораблика</a:t>
            </a:r>
            <a:r>
              <a:rPr lang="ru-RU" dirty="0" smtClean="0"/>
              <a:t>. Одинокая </a:t>
            </a:r>
            <a:r>
              <a:rPr lang="ru-RU" dirty="0"/>
              <a:t>скала и тень от нее</a:t>
            </a:r>
            <a:r>
              <a:rPr lang="ru-RU" dirty="0" smtClean="0"/>
              <a:t>. Ближний </a:t>
            </a:r>
            <a:r>
              <a:rPr lang="ru-RU" dirty="0"/>
              <a:t>берег</a:t>
            </a:r>
            <a:r>
              <a:rPr lang="ru-RU" dirty="0" smtClean="0"/>
              <a:t>. И </a:t>
            </a:r>
            <a:r>
              <a:rPr lang="ru-RU" dirty="0"/>
              <a:t>последний штрих-чайки </a:t>
            </a:r>
            <a:r>
              <a:rPr lang="ru-RU" dirty="0" smtClean="0"/>
              <a:t>вдалеке.  Готово</a:t>
            </a:r>
            <a:r>
              <a:rPr lang="ru-RU" dirty="0"/>
              <a:t>.</a:t>
            </a:r>
          </a:p>
        </p:txBody>
      </p:sp>
      <p:pic>
        <p:nvPicPr>
          <p:cNvPr id="45059" name="Picture 2" descr="Мастер-класс, Урок рисования,  Рисование и живопись, : Кораблик. Акварель, Гуашь . Фото 10"/>
          <p:cNvPicPr>
            <a:picLocks noChangeAspect="1" noChangeArrowheads="1"/>
          </p:cNvPicPr>
          <p:nvPr/>
        </p:nvPicPr>
        <p:blipFill>
          <a:blip r:embed="rId2" cstate="print"/>
          <a:srcRect r="102" b="100"/>
          <a:stretch>
            <a:fillRect/>
          </a:stretch>
        </p:blipFill>
        <p:spPr bwMode="auto">
          <a:xfrm>
            <a:off x="0" y="0"/>
            <a:ext cx="8572500" cy="557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TextBox 1"/>
          <p:cNvSpPr txBox="1">
            <a:spLocks noChangeArrowheads="1"/>
          </p:cNvSpPr>
          <p:nvPr/>
        </p:nvSpPr>
        <p:spPr bwMode="auto">
          <a:xfrm>
            <a:off x="2124075" y="1196975"/>
            <a:ext cx="3570288" cy="2862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6000">
                <a:solidFill>
                  <a:srgbClr val="FF0000"/>
                </a:solidFill>
                <a:latin typeface="Calibri" pitchFamily="34" charset="0"/>
              </a:rPr>
              <a:t>ЖЕЛАЮ</a:t>
            </a:r>
          </a:p>
          <a:p>
            <a:pPr algn="ctr"/>
            <a:r>
              <a:rPr lang="ru-RU" sz="6000">
                <a:solidFill>
                  <a:srgbClr val="FF0000"/>
                </a:solidFill>
                <a:latin typeface="Calibri" pitchFamily="34" charset="0"/>
              </a:rPr>
              <a:t> ВАМ</a:t>
            </a:r>
          </a:p>
          <a:p>
            <a:pPr algn="ctr"/>
            <a:r>
              <a:rPr lang="ru-RU" sz="6000">
                <a:solidFill>
                  <a:srgbClr val="FF0000"/>
                </a:solidFill>
                <a:latin typeface="Calibri" pitchFamily="34" charset="0"/>
              </a:rPr>
              <a:t> УСПЕХОВ!</a:t>
            </a:r>
          </a:p>
        </p:txBody>
      </p:sp>
      <p:pic>
        <p:nvPicPr>
          <p:cNvPr id="48130" name="Picture 6" descr="BRUSHPO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15188" y="3929063"/>
            <a:ext cx="1079500" cy="2268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Picture 2" descr="C:\Users\Учитель\Desktop\пейзаж море закат\0B8712E65D8D-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92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0" y="214313"/>
            <a:ext cx="9144000" cy="5262562"/>
          </a:xfrm>
          <a:prstGeom prst="rect">
            <a:avLst/>
          </a:prstGeom>
          <a:effectLst>
            <a:outerShdw blurRad="50800" dist="50800" dir="5400000" algn="ctr" rotWithShape="0">
              <a:schemeClr val="bg1"/>
            </a:outerShdw>
          </a:effectLst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solidFill>
                  <a:srgbClr val="FF0000"/>
                </a:solidFill>
                <a:effectLst>
                  <a:outerShdw blurRad="50800" algn="tl">
                    <a:srgbClr val="000000"/>
                  </a:outerShdw>
                </a:effectLst>
                <a:latin typeface="+mn-lt"/>
                <a:cs typeface="+mn-cs"/>
              </a:rPr>
              <a:t>«Благая природа так обо всем позаботилась, что повсюду ты находишь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solidFill>
                  <a:srgbClr val="FF0000"/>
                </a:solidFill>
                <a:effectLst>
                  <a:outerShdw blurRad="50800" algn="tl">
                    <a:srgbClr val="000000"/>
                  </a:outerShdw>
                </a:effectLst>
                <a:latin typeface="+mn-lt"/>
                <a:cs typeface="+mn-cs"/>
              </a:rPr>
              <a:t>чему учиться».</a:t>
            </a:r>
            <a:endParaRPr lang="ru-RU" sz="5400" dirty="0">
              <a:solidFill>
                <a:srgbClr val="FF0000"/>
              </a:solidFill>
              <a:latin typeface="+mn-lt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4000" b="1" dirty="0">
              <a:solidFill>
                <a:srgbClr val="FF0000"/>
              </a:solidFill>
              <a:effectLst>
                <a:outerShdw blurRad="50800" algn="tl">
                  <a:srgbClr val="000000"/>
                </a:outerShdw>
              </a:effectLst>
              <a:latin typeface="+mn-lt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4000" b="1" dirty="0">
              <a:solidFill>
                <a:srgbClr val="FF0000"/>
              </a:solidFill>
              <a:effectLst>
                <a:outerShdw blurRad="50800" algn="tl">
                  <a:srgbClr val="000000"/>
                </a:outerShdw>
              </a:effectLst>
              <a:latin typeface="+mn-lt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solidFill>
                  <a:srgbClr val="FF0000"/>
                </a:solidFill>
                <a:effectLst>
                  <a:outerShdw blurRad="50800" algn="tl">
                    <a:srgbClr val="000000"/>
                  </a:outerShdw>
                </a:effectLst>
                <a:latin typeface="+mn-lt"/>
                <a:cs typeface="+mn-cs"/>
              </a:rPr>
              <a:t>				Леонардо да Винчи</a:t>
            </a:r>
            <a:endParaRPr lang="ru-RU" sz="4000" dirty="0">
              <a:solidFill>
                <a:srgbClr val="FF0000"/>
              </a:solidFill>
              <a:latin typeface="+mn-lt"/>
              <a:cs typeface="+mn-cs"/>
            </a:endParaRPr>
          </a:p>
        </p:txBody>
      </p:sp>
      <p:pic>
        <p:nvPicPr>
          <p:cNvPr id="14339" name="Picture 2" descr="C:\Users\Учитель\Desktop\пейзаж море закат\0B8712E65D8D-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152400"/>
            <a:ext cx="9144000" cy="692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0" name="Rectangle 1"/>
          <p:cNvSpPr>
            <a:spLocks noChangeArrowheads="1"/>
          </p:cNvSpPr>
          <p:nvPr/>
        </p:nvSpPr>
        <p:spPr bwMode="auto">
          <a:xfrm>
            <a:off x="428625" y="561975"/>
            <a:ext cx="8715375" cy="5510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1600" b="1">
                <a:solidFill>
                  <a:schemeClr val="bg1"/>
                </a:solidFill>
                <a:cs typeface="Times New Roman" pitchFamily="18" charset="0"/>
              </a:rPr>
              <a:t>Художников, которые любят рисовать море, называют маринистами. Это слово произошло от латинского «marina», что значит «морской».</a:t>
            </a:r>
            <a:endParaRPr lang="ru-RU" sz="1600" b="1">
              <a:solidFill>
                <a:schemeClr val="bg1"/>
              </a:solidFill>
            </a:endParaRPr>
          </a:p>
          <a:p>
            <a:r>
              <a:rPr lang="ru-RU" sz="1600" b="1">
                <a:solidFill>
                  <a:schemeClr val="bg1"/>
                </a:solidFill>
                <a:cs typeface="Times New Roman" pitchFamily="18" charset="0"/>
              </a:rPr>
              <a:t>Самым знаменитым русским маринистом был Иван Константинович Айвазовский. Он жил в 19 веке.</a:t>
            </a:r>
            <a:r>
              <a:rPr lang="ru-RU" sz="1600" b="1">
                <a:solidFill>
                  <a:schemeClr val="bg1"/>
                </a:solidFill>
              </a:rPr>
              <a:t> </a:t>
            </a:r>
            <a:endParaRPr lang="en-US" sz="1600" b="1">
              <a:solidFill>
                <a:schemeClr val="bg1"/>
              </a:solidFill>
            </a:endParaRPr>
          </a:p>
          <a:p>
            <a:r>
              <a:rPr lang="ru-RU" sz="1600" b="1">
                <a:solidFill>
                  <a:schemeClr val="bg1"/>
                </a:solidFill>
              </a:rPr>
              <a:t>Айвазовский любил море. Первый свой корабль он нарисовал в детстве углем на стене дома. Позже учился в Петербурге в Академии художеств, путешествовал в другие страны. Но его тянуло в родной город к милому сердцу Черному морю. </a:t>
            </a:r>
            <a:r>
              <a:rPr lang="en-US" sz="1600" b="1">
                <a:solidFill>
                  <a:schemeClr val="bg1"/>
                </a:solidFill>
              </a:rPr>
              <a:t>Он возвратился и поселился в Феодосии навсегда.</a:t>
            </a:r>
            <a:endParaRPr lang="ru-RU" sz="1600" b="1">
              <a:solidFill>
                <a:schemeClr val="bg1"/>
              </a:solidFill>
            </a:endParaRPr>
          </a:p>
          <a:p>
            <a:r>
              <a:rPr lang="en-US" sz="1600" b="1">
                <a:solidFill>
                  <a:schemeClr val="bg1"/>
                </a:solidFill>
              </a:rPr>
              <a:t> </a:t>
            </a:r>
            <a:endParaRPr lang="ru-RU" sz="1600" b="1">
              <a:solidFill>
                <a:schemeClr val="bg1"/>
              </a:solidFill>
            </a:endParaRPr>
          </a:p>
          <a:p>
            <a:r>
              <a:rPr lang="ru-RU" sz="1600" b="1">
                <a:solidFill>
                  <a:schemeClr val="bg1"/>
                </a:solidFill>
              </a:rPr>
              <a:t>Каждый день в шесть часов утра художник надевал широкий халат, становился к мольберту, смотрел на море и рисовал...</a:t>
            </a:r>
          </a:p>
          <a:p>
            <a:pPr eaLnBrk="0" hangingPunct="0"/>
            <a:endParaRPr lang="ru-RU" sz="1600" b="1">
              <a:solidFill>
                <a:schemeClr val="bg1"/>
              </a:solidFill>
            </a:endParaRPr>
          </a:p>
          <a:p>
            <a:pPr eaLnBrk="0" hangingPunct="0"/>
            <a:r>
              <a:rPr lang="ru-RU" sz="1600" b="1">
                <a:solidFill>
                  <a:schemeClr val="bg1"/>
                </a:solidFill>
                <a:cs typeface="Times New Roman" pitchFamily="18" charset="0"/>
              </a:rPr>
              <a:t>В городе Феодосии на берегу моря стоит памятник художнику: в руках его палитра и кисть, а взгляд устремлен в морскую даль. На пьедестале надпись: «Феодосия - Айвазовскому».</a:t>
            </a:r>
            <a:endParaRPr lang="ru-RU" sz="1600" b="1">
              <a:solidFill>
                <a:schemeClr val="bg1"/>
              </a:solidFill>
            </a:endParaRPr>
          </a:p>
          <a:p>
            <a:pPr eaLnBrk="0" hangingPunct="0"/>
            <a:r>
              <a:rPr lang="ru-RU" sz="1600" b="1">
                <a:solidFill>
                  <a:schemeClr val="bg1"/>
                </a:solidFill>
                <a:cs typeface="Times New Roman" pitchFamily="18" charset="0"/>
              </a:rPr>
              <a:t>Благодарные жители города воздвигли памятник художнику, который здесь родился, жил и делал много доброго своим согражданам.</a:t>
            </a:r>
            <a:endParaRPr lang="ru-RU" sz="1600" b="1">
              <a:solidFill>
                <a:schemeClr val="bg1"/>
              </a:solidFill>
            </a:endParaRPr>
          </a:p>
          <a:p>
            <a:pPr eaLnBrk="0" hangingPunct="0"/>
            <a:r>
              <a:rPr lang="ru-RU" sz="1600" b="1">
                <a:solidFill>
                  <a:schemeClr val="bg1"/>
                </a:solidFill>
                <a:cs typeface="Times New Roman" pitchFamily="18" charset="0"/>
              </a:rPr>
              <a:t>Айвазовский создал около 6 тысяч картин. Причем все свои произведения он писал с натуры. </a:t>
            </a:r>
            <a:r>
              <a:rPr lang="en-US" sz="1600" b="1">
                <a:solidFill>
                  <a:schemeClr val="bg1"/>
                </a:solidFill>
                <a:cs typeface="Times New Roman" pitchFamily="18" charset="0"/>
              </a:rPr>
              <a:t>Чаще всего Айвазовский рисовал бурное море, штормы и кораблекрушения.</a:t>
            </a:r>
            <a:r>
              <a:rPr lang="ru-RU" sz="1600">
                <a:latin typeface="Calibri" pitchFamily="34" charset="0"/>
              </a:rPr>
              <a:t> </a:t>
            </a:r>
            <a:endParaRPr lang="en-US" sz="1600" b="1">
              <a:solidFill>
                <a:schemeClr val="bg1"/>
              </a:solidFill>
              <a:cs typeface="Times New Roman" pitchFamily="18" charset="0"/>
            </a:endParaRPr>
          </a:p>
          <a:p>
            <a:pPr eaLnBrk="0" hangingPunct="0"/>
            <a:endParaRPr lang="en-US" sz="1600" b="1">
              <a:solidFill>
                <a:schemeClr val="bg1"/>
              </a:solidFill>
            </a:endParaRPr>
          </a:p>
          <a:p>
            <a:pPr eaLnBrk="0" hangingPunct="0"/>
            <a:endParaRPr lang="en-US" sz="1600" b="1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1" name="Picture 2" descr="C:\Users\Учитель\Desktop\пейзаж море закат\0B8712E65D8D-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92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0" y="214313"/>
            <a:ext cx="9144000" cy="5262562"/>
          </a:xfrm>
          <a:prstGeom prst="rect">
            <a:avLst/>
          </a:prstGeom>
          <a:effectLst>
            <a:outerShdw blurRad="50800" dist="50800" dir="5400000" algn="ctr" rotWithShape="0">
              <a:schemeClr val="bg1"/>
            </a:outerShdw>
          </a:effectLst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solidFill>
                  <a:srgbClr val="FF0000"/>
                </a:solidFill>
                <a:effectLst>
                  <a:outerShdw blurRad="50800" algn="tl">
                    <a:srgbClr val="000000"/>
                  </a:outerShdw>
                </a:effectLst>
                <a:latin typeface="+mn-lt"/>
                <a:cs typeface="+mn-cs"/>
              </a:rPr>
              <a:t>«Благая природа так обо всем позаботилась, что повсюду ты находишь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solidFill>
                  <a:srgbClr val="FF0000"/>
                </a:solidFill>
                <a:effectLst>
                  <a:outerShdw blurRad="50800" algn="tl">
                    <a:srgbClr val="000000"/>
                  </a:outerShdw>
                </a:effectLst>
                <a:latin typeface="+mn-lt"/>
                <a:cs typeface="+mn-cs"/>
              </a:rPr>
              <a:t>чему учиться».</a:t>
            </a:r>
            <a:endParaRPr lang="ru-RU" sz="5400" dirty="0">
              <a:solidFill>
                <a:srgbClr val="FF0000"/>
              </a:solidFill>
              <a:latin typeface="+mn-lt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4000" b="1" dirty="0">
              <a:solidFill>
                <a:srgbClr val="FF0000"/>
              </a:solidFill>
              <a:effectLst>
                <a:outerShdw blurRad="50800" algn="tl">
                  <a:srgbClr val="000000"/>
                </a:outerShdw>
              </a:effectLst>
              <a:latin typeface="+mn-lt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4000" b="1" dirty="0">
              <a:solidFill>
                <a:srgbClr val="FF0000"/>
              </a:solidFill>
              <a:effectLst>
                <a:outerShdw blurRad="50800" algn="tl">
                  <a:srgbClr val="000000"/>
                </a:outerShdw>
              </a:effectLst>
              <a:latin typeface="+mn-lt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solidFill>
                  <a:srgbClr val="FF0000"/>
                </a:solidFill>
                <a:effectLst>
                  <a:outerShdw blurRad="50800" algn="tl">
                    <a:srgbClr val="000000"/>
                  </a:outerShdw>
                </a:effectLst>
                <a:latin typeface="+mn-lt"/>
                <a:cs typeface="+mn-cs"/>
              </a:rPr>
              <a:t>				Леонардо да Винчи</a:t>
            </a:r>
            <a:endParaRPr lang="ru-RU" sz="4000" dirty="0">
              <a:solidFill>
                <a:srgbClr val="FF0000"/>
              </a:solidFill>
              <a:latin typeface="+mn-lt"/>
              <a:cs typeface="+mn-cs"/>
            </a:endParaRPr>
          </a:p>
        </p:txBody>
      </p:sp>
      <p:pic>
        <p:nvPicPr>
          <p:cNvPr id="15363" name="Picture 2" descr="C:\Users\Учитель\Desktop\пейзаж море закат\0B8712E65D8D-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152400"/>
            <a:ext cx="9144000" cy="692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4" name="Rectangle 1"/>
          <p:cNvSpPr>
            <a:spLocks noChangeArrowheads="1"/>
          </p:cNvSpPr>
          <p:nvPr/>
        </p:nvSpPr>
        <p:spPr bwMode="auto">
          <a:xfrm>
            <a:off x="428625" y="161925"/>
            <a:ext cx="8715375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1600">
                <a:latin typeface="Calibri" pitchFamily="34" charset="0"/>
              </a:rPr>
              <a:t>На самой знаменитой картине художника «Девятый вал»</a:t>
            </a:r>
          </a:p>
          <a:p>
            <a:r>
              <a:rPr lang="ru-RU" sz="1600">
                <a:latin typeface="Calibri" pitchFamily="34" charset="0"/>
              </a:rPr>
              <a:t> изображено раннее утро после бури. </a:t>
            </a:r>
          </a:p>
          <a:p>
            <a:pPr eaLnBrk="0" hangingPunct="0"/>
            <a:endParaRPr lang="en-US" sz="1600" b="1">
              <a:solidFill>
                <a:schemeClr val="bg1"/>
              </a:solidFill>
              <a:cs typeface="Times New Roman" pitchFamily="18" charset="0"/>
            </a:endParaRPr>
          </a:p>
          <a:p>
            <a:pPr eaLnBrk="0" hangingPunct="0"/>
            <a:endParaRPr lang="en-US" sz="1600" b="1">
              <a:solidFill>
                <a:schemeClr val="bg1"/>
              </a:solidFill>
            </a:endParaRPr>
          </a:p>
          <a:p>
            <a:pPr eaLnBrk="0" hangingPunct="0"/>
            <a:endParaRPr lang="en-US" sz="1600" b="1">
              <a:solidFill>
                <a:schemeClr val="bg1"/>
              </a:solidFill>
            </a:endParaRPr>
          </a:p>
        </p:txBody>
      </p:sp>
      <p:pic>
        <p:nvPicPr>
          <p:cNvPr id="15365" name="Рисунок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58888" y="1341438"/>
            <a:ext cx="5943600" cy="3921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Picture 2" descr="C:\Users\Учитель\Desktop\пейзаж море закат\0B8712E65D8D-2.jpg"/>
          <p:cNvPicPr>
            <a:picLocks noChangeAspect="1" noChangeArrowheads="1"/>
          </p:cNvPicPr>
          <p:nvPr/>
        </p:nvPicPr>
        <p:blipFill>
          <a:blip r:embed="rId2" cstate="print">
            <a:lum bright="32000"/>
          </a:blip>
          <a:srcRect/>
          <a:stretch>
            <a:fillRect/>
          </a:stretch>
        </p:blipFill>
        <p:spPr bwMode="auto">
          <a:xfrm>
            <a:off x="0" y="0"/>
            <a:ext cx="9144000" cy="692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6" name="Picture 1" descr="C:\Users\Учитель\Desktop\пейзаж море закат\0d14e912cc827726bc523764f6b99eca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7088" y="500063"/>
            <a:ext cx="7561262" cy="5929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Picture 2" descr="C:\Users\Учитель\Desktop\пейзаж море закат\0B8712E65D8D-2.jpg"/>
          <p:cNvPicPr>
            <a:picLocks noChangeAspect="1" noChangeArrowheads="1"/>
          </p:cNvPicPr>
          <p:nvPr/>
        </p:nvPicPr>
        <p:blipFill>
          <a:blip r:embed="rId2" cstate="print">
            <a:lum bright="32000"/>
          </a:blip>
          <a:srcRect/>
          <a:stretch>
            <a:fillRect/>
          </a:stretch>
        </p:blipFill>
        <p:spPr bwMode="auto">
          <a:xfrm>
            <a:off x="0" y="0"/>
            <a:ext cx="9144000" cy="692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0" name="Picture 2" descr="C:\Users\Учитель\Desktop\пейзаж море закат\0007-006-Zakat-na-mor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375" y="571500"/>
            <a:ext cx="762000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Picture 2" descr="C:\Users\Учитель\Desktop\пейзаж море закат\0B8712E65D8D-2.jpg"/>
          <p:cNvPicPr>
            <a:picLocks noChangeAspect="1" noChangeArrowheads="1"/>
          </p:cNvPicPr>
          <p:nvPr/>
        </p:nvPicPr>
        <p:blipFill>
          <a:blip r:embed="rId2" cstate="print">
            <a:lum bright="32000"/>
          </a:blip>
          <a:srcRect/>
          <a:stretch>
            <a:fillRect/>
          </a:stretch>
        </p:blipFill>
        <p:spPr bwMode="auto">
          <a:xfrm>
            <a:off x="0" y="0"/>
            <a:ext cx="9144000" cy="692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4" name="Picture 2" descr="C:\Users\Учитель\Desktop\пейзаж море закат\37e00971177c213bf22ce2a2bf60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3419872" cy="25649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2" descr="C:\Users\Учитель\Desktop\пейзаж море закат\44994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7188" y="2636912"/>
            <a:ext cx="2967877" cy="3954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3" descr="C:\Users\Учитель\Desktop\пейзаж море закат\332037_26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427984" y="548680"/>
            <a:ext cx="4286250" cy="585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Picture 2" descr="C:\Users\Учитель\Desktop\пейзаж море закат\0B8712E65D8D-2.jpg"/>
          <p:cNvPicPr>
            <a:picLocks noChangeAspect="1" noChangeArrowheads="1"/>
          </p:cNvPicPr>
          <p:nvPr/>
        </p:nvPicPr>
        <p:blipFill>
          <a:blip r:embed="rId2" cstate="print">
            <a:lum bright="32000"/>
          </a:blip>
          <a:srcRect/>
          <a:stretch>
            <a:fillRect/>
          </a:stretch>
        </p:blipFill>
        <p:spPr bwMode="auto">
          <a:xfrm>
            <a:off x="0" y="0"/>
            <a:ext cx="9144000" cy="692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2" name="Picture 2" descr="C:\Users\Учитель\Desktop\пейзаж море закат\090818d5bd7b259ce25ee343c3f79db1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926" y="0"/>
            <a:ext cx="3885030" cy="29249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2" descr="C:\Users\Учитель\Desktop\пейзаж море закат\404601_2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27984" y="3284984"/>
            <a:ext cx="4211960" cy="31317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29" name="Picture 2" descr="C:\Users\Учитель\Desktop\пейзаж море закат\0B8712E65D8D-2.jpg"/>
          <p:cNvPicPr>
            <a:picLocks noChangeAspect="1" noChangeArrowheads="1"/>
          </p:cNvPicPr>
          <p:nvPr/>
        </p:nvPicPr>
        <p:blipFill>
          <a:blip r:embed="rId2" cstate="print">
            <a:lum bright="32000"/>
          </a:blip>
          <a:srcRect/>
          <a:stretch>
            <a:fillRect/>
          </a:stretch>
        </p:blipFill>
        <p:spPr bwMode="auto">
          <a:xfrm>
            <a:off x="0" y="0"/>
            <a:ext cx="9144000" cy="692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586</TotalTime>
  <Words>576</Words>
  <Application>Microsoft Office PowerPoint</Application>
  <PresentationFormat>Экран (4:3)</PresentationFormat>
  <Paragraphs>87</Paragraphs>
  <Slides>28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29" baseType="lpstr">
      <vt:lpstr>Тема Office</vt:lpstr>
      <vt:lpstr>Занятие по внеурочной деятельности 2 класс   «ЗАКАТ НА МОРЕ» </vt:lpstr>
      <vt:lpstr>Цель: 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Мастер-класс по жанру пейзажа</vt:lpstr>
      <vt:lpstr>Желтый с двух сторон переходит в оранжевый. Старайтесь переход сделать более плавным.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«Научи меня не только учиться, но и жить»</dc:title>
  <dc:creator>Ирина Кабировна</dc:creator>
  <cp:lastModifiedBy>света</cp:lastModifiedBy>
  <cp:revision>64</cp:revision>
  <dcterms:created xsi:type="dcterms:W3CDTF">2013-01-28T04:42:13Z</dcterms:created>
  <dcterms:modified xsi:type="dcterms:W3CDTF">2022-05-26T21:20:20Z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1493694</vt:lpwstr>
  </property>
  <property fmtid="{D5CDD505-2E9C-101B-9397-08002B2CF9AE}" pid="3" name="NXPowerLiteSettings">
    <vt:lpwstr>F6000400038000</vt:lpwstr>
  </property>
  <property fmtid="{D5CDD505-2E9C-101B-9397-08002B2CF9AE}" pid="4" name="NXPowerLiteVersion">
    <vt:lpwstr>D4.3.1</vt:lpwstr>
  </property>
</Properties>
</file>