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30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5" r:id="rId52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23B50-66AF-43A4-9154-DF677F9DC53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2FCCF-49EC-4CDF-AEA6-0BC133340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23B50-66AF-43A4-9154-DF677F9DC53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2FCCF-49EC-4CDF-AEA6-0BC133340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23B50-66AF-43A4-9154-DF677F9DC53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2FCCF-49EC-4CDF-AEA6-0BC133340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23B50-66AF-43A4-9154-DF677F9DC53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2FCCF-49EC-4CDF-AEA6-0BC133340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23B50-66AF-43A4-9154-DF677F9DC53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2FCCF-49EC-4CDF-AEA6-0BC133340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23B50-66AF-43A4-9154-DF677F9DC53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2FCCF-49EC-4CDF-AEA6-0BC133340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23B50-66AF-43A4-9154-DF677F9DC53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2FCCF-49EC-4CDF-AEA6-0BC133340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23B50-66AF-43A4-9154-DF677F9DC53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2FCCF-49EC-4CDF-AEA6-0BC133340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23B50-66AF-43A4-9154-DF677F9DC53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2FCCF-49EC-4CDF-AEA6-0BC133340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23B50-66AF-43A4-9154-DF677F9DC53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2FCCF-49EC-4CDF-AEA6-0BC133340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23B50-66AF-43A4-9154-DF677F9DC53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2FCCF-49EC-4CDF-AEA6-0BC133340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9567-AD85-4C18-9AF3-7F9B8A3F63D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117E-77C2-4998-A028-264A6A22C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9567-AD85-4C18-9AF3-7F9B8A3F63D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117E-77C2-4998-A028-264A6A22C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9567-AD85-4C18-9AF3-7F9B8A3F63D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117E-77C2-4998-A028-264A6A22C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9567-AD85-4C18-9AF3-7F9B8A3F63D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117E-77C2-4998-A028-264A6A22C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9567-AD85-4C18-9AF3-7F9B8A3F63D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117E-77C2-4998-A028-264A6A22C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9567-AD85-4C18-9AF3-7F9B8A3F63D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117E-77C2-4998-A028-264A6A22C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9567-AD85-4C18-9AF3-7F9B8A3F63D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117E-77C2-4998-A028-264A6A22C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9567-AD85-4C18-9AF3-7F9B8A3F63D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117E-77C2-4998-A028-264A6A22C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9567-AD85-4C18-9AF3-7F9B8A3F63D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117E-77C2-4998-A028-264A6A22C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9567-AD85-4C18-9AF3-7F9B8A3F63D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117E-77C2-4998-A028-264A6A22C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9567-AD85-4C18-9AF3-7F9B8A3F63D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117E-77C2-4998-A028-264A6A22C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23B50-66AF-43A4-9154-DF677F9DC53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2FCCF-49EC-4CDF-AEA6-0BC133340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99567-AD85-4C18-9AF3-7F9B8A3F63DB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F117E-77C2-4998-A028-264A6A22C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0.jpeg"/><Relationship Id="rId7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D%D0%B0%D1%80%D0%BE%D0%B4%D0%BD%D1%8B%D0%B9_%D1%85%D1%83%D0%B4%D0%BE%D0%B6%D0%BD%D0%B8%D0%BA_%D0%A0%D0%BE%D1%81%D1%81%D0%B8%D0%B9%D1%81%D0%BA%D0%BE%D0%B9_%D0%A4%D0%B5%D0%B4%D0%B5%D1%80%D0%B0%D1%86%D0%B8%D0%B8" TargetMode="External"/><Relationship Id="rId11" Type="http://schemas.openxmlformats.org/officeDocument/2006/relationships/image" Target="../media/image2.jpeg"/><Relationship Id="rId5" Type="http://schemas.openxmlformats.org/officeDocument/2006/relationships/hyperlink" Target="https://ru.wikipedia.org/wiki/%D0%9B%D0%B5%D1%82%D0%BD%D0%B8%D0%B5_%D0%9E%D0%BB%D0%B8%D0%BC%D0%BF%D0%B8%D0%B9%D1%81%D0%BA%D0%B8%D0%B5_%D0%B8%D0%B3%D1%80%D1%8B_1980" TargetMode="External"/><Relationship Id="rId10" Type="http://schemas.openxmlformats.org/officeDocument/2006/relationships/image" Target="../media/image14.jpeg"/><Relationship Id="rId4" Type="http://schemas.openxmlformats.org/officeDocument/2006/relationships/hyperlink" Target="https://ru.wikipedia.org/wiki/%D0%9E%D0%BB%D0%B8%D0%BC%D0%BF%D0%B8%D0%B9%D1%81%D0%BA%D0%B8%D0%B9_%D0%9C%D0%B8%D1%88%D0%BA%D0%B0" TargetMode="External"/><Relationship Id="rId9" Type="http://schemas.openxmlformats.org/officeDocument/2006/relationships/image" Target="../media/image13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Внеурочная деятельность</a:t>
            </a:r>
            <a:b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</a:t>
            </a:r>
            <a:r>
              <a:rPr lang="ru-RU" sz="36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36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Систематизация</a:t>
            </a:r>
            <a:r>
              <a:rPr lang="ru-RU" sz="36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изученного по теме  «Художники – иллюстраторы»</a:t>
            </a:r>
            <a:endParaRPr lang="ru-RU" sz="36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420888"/>
            <a:ext cx="9144000" cy="4437112"/>
          </a:xfrm>
        </p:spPr>
      </p:pic>
      <p:sp>
        <p:nvSpPr>
          <p:cNvPr id="6" name="Прямоугольник 5"/>
          <p:cNvSpPr/>
          <p:nvPr/>
        </p:nvSpPr>
        <p:spPr>
          <a:xfrm>
            <a:off x="5514598" y="6027003"/>
            <a:ext cx="323672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Учитель: Киселева С.А.</a:t>
            </a:r>
            <a:endParaRPr lang="ru-RU" sz="24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«Угадай произведение по иллюстрации»</a:t>
            </a:r>
            <a:endParaRPr lang="ru-RU" dirty="0"/>
          </a:p>
        </p:txBody>
      </p:sp>
      <p:pic>
        <p:nvPicPr>
          <p:cNvPr id="4" name="Содержимое 3" descr="4f9e18297bcee0eea20f50f7ec635a7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428736"/>
            <a:ext cx="1713985" cy="2361403"/>
          </a:xfrm>
        </p:spPr>
      </p:pic>
      <p:pic>
        <p:nvPicPr>
          <p:cNvPr id="5" name="Рисунок 4" descr="34876_charushin_teremok_russkaja_narodnaja_skazka_medved_i_pchela_lisa_samovar_volk_zajac_chashki_19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3000372"/>
            <a:ext cx="2753291" cy="1946663"/>
          </a:xfrm>
          <a:prstGeom prst="rect">
            <a:avLst/>
          </a:prstGeom>
        </p:spPr>
      </p:pic>
      <p:pic>
        <p:nvPicPr>
          <p:cNvPr id="6" name="Рисунок 5" descr="c1a230a010fbff3da416c4cfbdc394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8" y="1500174"/>
            <a:ext cx="2714620" cy="2714620"/>
          </a:xfrm>
          <a:prstGeom prst="rect">
            <a:avLst/>
          </a:prstGeom>
        </p:spPr>
      </p:pic>
      <p:pic>
        <p:nvPicPr>
          <p:cNvPr id="7" name="Рисунок 6" descr="img0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3636" y="2714620"/>
            <a:ext cx="2597091" cy="3628625"/>
          </a:xfrm>
          <a:prstGeom prst="rect">
            <a:avLst/>
          </a:prstGeom>
        </p:spPr>
      </p:pic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67273">
            <a:off x="585762" y="3923876"/>
            <a:ext cx="1847132" cy="2643480"/>
          </a:xfrm>
          <a:prstGeom prst="rect">
            <a:avLst/>
          </a:prstGeom>
        </p:spPr>
      </p:pic>
      <p:pic>
        <p:nvPicPr>
          <p:cNvPr id="9" name="Рисунок 8" descr="fb5fbda954faf4325ddc98775b326e5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9674831">
            <a:off x="4090050" y="4364127"/>
            <a:ext cx="1770169" cy="2191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smtClean="0"/>
              <a:t>Волк и семеро козлят</a:t>
            </a:r>
            <a:endParaRPr lang="ru-RU" dirty="0"/>
          </a:p>
        </p:txBody>
      </p:sp>
      <p:pic>
        <p:nvPicPr>
          <p:cNvPr id="6" name="Содержимое 5" descr="9b40cf1d6a60abc583e74e34bdc38ce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357166"/>
            <a:ext cx="5429288" cy="5983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229600" cy="4525963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ru-RU" sz="9200" dirty="0" smtClean="0"/>
              <a:t>Волк  и семеро козлят</a:t>
            </a:r>
          </a:p>
          <a:p>
            <a:pPr lvl="1">
              <a:buNone/>
            </a:pPr>
            <a:r>
              <a:rPr lang="ru-RU" sz="2000" dirty="0" smtClean="0"/>
              <a:t>                                                                                                       Васнецов Ю.А.</a:t>
            </a: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7acec5788d97786fd8ffa79f1025c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00042"/>
            <a:ext cx="9216125" cy="596521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>
              <a:buNone/>
            </a:pPr>
            <a:r>
              <a:rPr lang="ru-RU" sz="8400" dirty="0" smtClean="0"/>
              <a:t>Колобок</a:t>
            </a:r>
          </a:p>
          <a:p>
            <a:pPr lvl="3">
              <a:buNone/>
            </a:pPr>
            <a:endParaRPr lang="ru-RU" sz="8400" dirty="0" smtClean="0"/>
          </a:p>
          <a:p>
            <a:pPr lvl="3">
              <a:buNone/>
            </a:pPr>
            <a:r>
              <a:rPr lang="ru-RU" sz="3500" dirty="0" smtClean="0"/>
              <a:t>                                     Васнецов Ю.А.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85562767f18546da2dbb122835481aa--russian-folk-art-fairy-tale-illustratio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0"/>
            <a:ext cx="6286544" cy="6858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ru-RU" sz="9200" dirty="0" smtClean="0"/>
              <a:t>     </a:t>
            </a:r>
          </a:p>
          <a:p>
            <a:pPr lvl="1">
              <a:buNone/>
            </a:pPr>
            <a:r>
              <a:rPr lang="ru-RU" sz="9200" dirty="0" smtClean="0"/>
              <a:t>      Теремок</a:t>
            </a:r>
            <a:endParaRPr lang="ru-RU" sz="9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ac75e9f5064cdb097f0e4eee48cc3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-5857"/>
            <a:ext cx="7000924" cy="6893923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endParaRPr lang="ru-RU" sz="8800" dirty="0" smtClean="0"/>
          </a:p>
          <a:p>
            <a:pPr lvl="1">
              <a:buNone/>
            </a:pPr>
            <a:r>
              <a:rPr lang="ru-RU" sz="8800" dirty="0" smtClean="0"/>
              <a:t>    Кот и лиса</a:t>
            </a:r>
            <a:endParaRPr lang="ru-RU" sz="8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b5fbda954faf4325ddc98775b326e5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0"/>
            <a:ext cx="6643734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5050904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Систематизация</a:t>
            </a:r>
            <a:r>
              <a:rPr lang="ru-RU" sz="3600" b="1" dirty="0" smtClean="0"/>
              <a:t> </a:t>
            </a:r>
            <a:r>
              <a:rPr lang="ru-RU" sz="3600" b="1" dirty="0" smtClean="0"/>
              <a:t>изученного по теме  «Художники – иллюстраторы».</a:t>
            </a:r>
            <a:endParaRPr lang="ru-RU" sz="3600" b="1" dirty="0"/>
          </a:p>
        </p:txBody>
      </p:sp>
      <p:pic>
        <p:nvPicPr>
          <p:cNvPr id="4" name="Рисунок 3" descr="pict_0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1700808"/>
            <a:ext cx="2994757" cy="425610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None/>
            </a:pPr>
            <a:r>
              <a:rPr lang="ru-RU" sz="8800" dirty="0" smtClean="0"/>
              <a:t> Волк  и семеро козлят.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f9e18297bcee0eea20f50f7ec635a7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0"/>
            <a:ext cx="6143668" cy="68580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800" dirty="0" smtClean="0"/>
              <a:t>       </a:t>
            </a:r>
            <a:r>
              <a:rPr lang="ru-RU" sz="8800" dirty="0" err="1" smtClean="0"/>
              <a:t>Зайкина</a:t>
            </a:r>
            <a:r>
              <a:rPr lang="ru-RU" sz="8800" dirty="0" smtClean="0"/>
              <a:t>  				избушка.</a:t>
            </a:r>
            <a:endParaRPr lang="ru-RU" sz="8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b08b9_65595c6c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550791" cy="6147996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1600201"/>
            <a:ext cx="654369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Сказка о рыбаке и рыбке.</a:t>
            </a:r>
            <a:endParaRPr lang="ru-RU" sz="9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5375e3fff29cf490c0926917dc67ee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0"/>
            <a:ext cx="5929354" cy="68580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571612"/>
            <a:ext cx="718663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Аленький цветочек.</a:t>
            </a:r>
            <a:endParaRPr lang="ru-RU" sz="9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5153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0"/>
            <a:ext cx="6500857" cy="685800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00201"/>
            <a:ext cx="7472386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7200" dirty="0" smtClean="0"/>
              <a:t>Сказка о мёртвой царевне и семи </a:t>
            </a:r>
            <a:r>
              <a:rPr lang="ru-RU" sz="8000" dirty="0" smtClean="0"/>
              <a:t>богатырях.</a:t>
            </a:r>
            <a:endParaRPr lang="ru-RU" sz="80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1a230a010fbff3da416c4cfbdc394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0"/>
            <a:ext cx="6500858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Юрий Алексеевич Васнецов 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1214422"/>
            <a:ext cx="2497685" cy="2477862"/>
          </a:xfrm>
        </p:spPr>
      </p:pic>
      <p:sp>
        <p:nvSpPr>
          <p:cNvPr id="5" name="Прямоугольник 4"/>
          <p:cNvSpPr/>
          <p:nvPr/>
        </p:nvSpPr>
        <p:spPr>
          <a:xfrm>
            <a:off x="2857488" y="1214422"/>
            <a:ext cx="603733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Юрий Алексеевич Васнецов (1900-1973 гг.) </a:t>
            </a:r>
            <a:endParaRPr lang="ru-RU" dirty="0" smtClean="0"/>
          </a:p>
          <a:p>
            <a:r>
              <a:rPr lang="ru-RU" b="1" i="1" dirty="0" smtClean="0"/>
              <a:t>Народный художник и иллюстратор.</a:t>
            </a:r>
          </a:p>
          <a:p>
            <a:r>
              <a:rPr lang="ru-RU" b="1" i="1" dirty="0" smtClean="0"/>
              <a:t> Его картинки к фольклорным песенкам,</a:t>
            </a:r>
          </a:p>
          <a:p>
            <a:r>
              <a:rPr lang="ru-RU" b="1" i="1" dirty="0" smtClean="0"/>
              <a:t> </a:t>
            </a:r>
            <a:r>
              <a:rPr lang="ru-RU" b="1" i="1" dirty="0" err="1" smtClean="0"/>
              <a:t>потешкам</a:t>
            </a:r>
            <a:r>
              <a:rPr lang="ru-RU" b="1" i="1" dirty="0" smtClean="0"/>
              <a:t> и прибауткам нравятся</a:t>
            </a:r>
          </a:p>
          <a:p>
            <a:r>
              <a:rPr lang="ru-RU" b="1" i="1" dirty="0" smtClean="0"/>
              <a:t> всем малышам. Он иллюстрировал </a:t>
            </a:r>
          </a:p>
          <a:p>
            <a:r>
              <a:rPr lang="ru-RU" b="1" i="1" dirty="0" smtClean="0"/>
              <a:t> сказки Льва Толстого, Петра Ершова,</a:t>
            </a:r>
          </a:p>
          <a:p>
            <a:r>
              <a:rPr lang="ru-RU" b="1" i="1" dirty="0" smtClean="0"/>
              <a:t> Самуила Маршака, Виталия Бианки</a:t>
            </a:r>
          </a:p>
          <a:p>
            <a:r>
              <a:rPr lang="ru-RU" b="1" i="1" dirty="0" smtClean="0"/>
              <a:t> и других классиков русской литературы.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25b6cbc6127c1754f938a0b66be17bb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3988514"/>
            <a:ext cx="2564603" cy="2869486"/>
          </a:xfrm>
          <a:prstGeom prst="rect">
            <a:avLst/>
          </a:prstGeom>
        </p:spPr>
      </p:pic>
      <p:pic>
        <p:nvPicPr>
          <p:cNvPr id="8" name="Рисунок 7" descr="569a35823a176661ff7b2176fe2813e5--book-illustrations-fol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1736" y="3643314"/>
            <a:ext cx="2071702" cy="2857520"/>
          </a:xfrm>
          <a:prstGeom prst="rect">
            <a:avLst/>
          </a:prstGeom>
        </p:spPr>
      </p:pic>
      <p:pic>
        <p:nvPicPr>
          <p:cNvPr id="9" name="Рисунок 8" descr="ad2791ac393392691b77b87827bf0157--childrens-books-illustratio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72264" y="3643314"/>
            <a:ext cx="2401974" cy="3064474"/>
          </a:xfrm>
          <a:prstGeom prst="rect">
            <a:avLst/>
          </a:prstGeom>
        </p:spPr>
      </p:pic>
      <p:pic>
        <p:nvPicPr>
          <p:cNvPr id="10" name="Рисунок 9" descr="f9f6db1604a899f7f4031544e142ac9c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539000">
            <a:off x="4576701" y="3736852"/>
            <a:ext cx="2088108" cy="2807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1600201"/>
            <a:ext cx="640081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Красная шапочка.</a:t>
            </a:r>
            <a:endParaRPr lang="ru-RU" sz="9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m489824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3" y="0"/>
            <a:ext cx="6429420" cy="6858000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Кот в сапогах.</a:t>
            </a:r>
            <a:endParaRPr lang="ru-RU" sz="9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_0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0"/>
            <a:ext cx="6072230" cy="6858000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2500306"/>
            <a:ext cx="6329378" cy="3625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Золушка.</a:t>
            </a:r>
            <a:endParaRPr lang="ru-RU" sz="9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34db95fb2fe4f3e802ca7774ca502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5" y="0"/>
            <a:ext cx="7429552" cy="6858000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1600201"/>
            <a:ext cx="647225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err="1" smtClean="0"/>
              <a:t>Федорино</a:t>
            </a:r>
            <a:r>
              <a:rPr lang="ru-RU" sz="9600" dirty="0" smtClean="0"/>
              <a:t> горе.</a:t>
            </a:r>
            <a:endParaRPr lang="ru-RU" sz="96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20673_900-1600x9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571744"/>
            <a:ext cx="6686568" cy="3554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Телефон.</a:t>
            </a:r>
            <a:endParaRPr lang="ru-RU" sz="9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558542430_1186_790_suteev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i="1" dirty="0" err="1" smtClean="0"/>
              <a:t>Ви́ктор</a:t>
            </a:r>
            <a:r>
              <a:rPr lang="ru-RU" i="1" dirty="0" smtClean="0"/>
              <a:t> </a:t>
            </a:r>
            <a:r>
              <a:rPr lang="ru-RU" i="1" dirty="0" err="1" smtClean="0"/>
              <a:t>Алекса́ндрович</a:t>
            </a:r>
            <a:r>
              <a:rPr lang="ru-RU" i="1" dirty="0" smtClean="0"/>
              <a:t> </a:t>
            </a:r>
            <a:r>
              <a:rPr lang="ru-RU" i="1" dirty="0" err="1" smtClean="0"/>
              <a:t>Чи́жиков</a:t>
            </a:r>
            <a:r>
              <a:rPr lang="ru-RU" i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787ae9ec9023a82f5aa7e4c1a64f73cb_X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785794"/>
            <a:ext cx="2065868" cy="3098802"/>
          </a:xfrm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2357422" y="0"/>
            <a:ext cx="6000761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Ви́ктор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Алекса́ндрович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Чи́жиков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</a:rPr>
              <a:t>(1935-2020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гг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</a:rPr>
              <a:t>.)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Советский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российский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художник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карикатурист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автор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образа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 tooltip="Олимпийский Мишка"/>
              </a:rPr>
              <a:t>медвежонка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  <a:hlinkClick r:id="rId4" tooltip="Олимпийский Мишка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 tooltip="Олимпийский Мишка"/>
              </a:rPr>
              <a:t>Миши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талисмана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 tooltip="Летние Олимпийские игры 1980"/>
              </a:rPr>
              <a:t>летних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  <a:hlinkClick r:id="rId5" tooltip="Летние Олимпийские игры 198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 tooltip="Летние Олимпийские игры 1980"/>
              </a:rPr>
              <a:t>Олимпийских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  <a:hlinkClick r:id="rId5" tooltip="Летние Олимпийские игры 198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 tooltip="Летние Олимпийские игры 1980"/>
              </a:rPr>
              <a:t>игр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  <a:hlinkClick r:id="rId5" tooltip="Летние Олимпийские игры 1980"/>
              </a:rPr>
              <a:t> 1980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 tooltip="Летние Олимпийские игры 1980"/>
              </a:rPr>
              <a:t>года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  <a:hlinkClick r:id="rId5" tooltip="Летние Олимпийские игры 198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 tooltip="Летние Олимпийские игры 1980"/>
              </a:rPr>
              <a:t>в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  <a:hlinkClick r:id="rId5" tooltip="Летние Олимпийские игры 198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 tooltip="Летние Олимпийские игры 1980"/>
              </a:rPr>
              <a:t>Москве</a:t>
            </a:r>
            <a:r>
              <a:rPr kumimoji="0" lang="ru-RU" sz="2000" b="0" i="1" u="none" strike="noStrike" cap="none" normalizeH="0" baseline="3000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 tooltip="Народный художник Российской Федерации"/>
              </a:rPr>
              <a:t>Народный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  <a:hlinkClick r:id="rId6" tooltip="Народный художник Российской Федерации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 tooltip="Народный художник Российской Федерации"/>
              </a:rPr>
              <a:t>художник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  <a:hlinkClick r:id="rId6" tooltip="Народный художник Российской Федерации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 tooltip="Народный художник Российской Федерации"/>
              </a:rPr>
              <a:t>Российской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  <a:hlinkClick r:id="rId6" tooltip="Народный художник Российской Федерации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 tooltip="Народный художник Российской Федерации"/>
              </a:rPr>
              <a:t>Федерации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Lucida Calligraphy" pitchFamily="66" charset="0"/>
                <a:ea typeface="Times New Roman" pitchFamily="18" charset="0"/>
                <a:cs typeface="Arial" pitchFamily="34" charset="0"/>
              </a:rPr>
              <a:t>(2016).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chizhikov_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54023" y="1071546"/>
            <a:ext cx="2589977" cy="3629205"/>
          </a:xfrm>
          <a:prstGeom prst="rect">
            <a:avLst/>
          </a:prstGeom>
        </p:spPr>
      </p:pic>
      <p:pic>
        <p:nvPicPr>
          <p:cNvPr id="10" name="Рисунок 9" descr="3185525_909788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2844" y="3714752"/>
            <a:ext cx="2133600" cy="3048000"/>
          </a:xfrm>
          <a:prstGeom prst="rect">
            <a:avLst/>
          </a:prstGeom>
        </p:spPr>
      </p:pic>
      <p:pic>
        <p:nvPicPr>
          <p:cNvPr id="11" name="Рисунок 10" descr="32509511c4ef95696313c7f208c399ec67e657a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20124477">
            <a:off x="2428860" y="4000504"/>
            <a:ext cx="1874940" cy="2482956"/>
          </a:xfrm>
          <a:prstGeom prst="rect">
            <a:avLst/>
          </a:prstGeom>
        </p:spPr>
      </p:pic>
      <p:pic>
        <p:nvPicPr>
          <p:cNvPr id="12" name="Рисунок 11" descr="e9a8b3437bab745fcec44db47517eda2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429124" y="3857628"/>
            <a:ext cx="1974422" cy="2276070"/>
          </a:xfrm>
          <a:prstGeom prst="rect">
            <a:avLst/>
          </a:prstGeom>
        </p:spPr>
      </p:pic>
      <p:pic>
        <p:nvPicPr>
          <p:cNvPr id="13" name="Рисунок 12" descr="pict_089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1598698">
            <a:off x="6107583" y="4114969"/>
            <a:ext cx="1747206" cy="2483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Палочка-выручалочка.</a:t>
            </a:r>
            <a:endParaRPr lang="ru-RU" sz="96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9" y="0"/>
            <a:ext cx="7143800" cy="6858000"/>
          </a:xfr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786058"/>
            <a:ext cx="6686568" cy="3340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Айболит</a:t>
            </a:r>
            <a:endParaRPr lang="ru-RU" sz="96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5a211660476629c483affaa0188faa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285992"/>
            <a:ext cx="6686568" cy="38401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Теремок.</a:t>
            </a:r>
            <a:endParaRPr lang="ru-RU" sz="9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4876_charushin_teremok_russkaja_narodnaja_skazka_medved_i_pchela_lisa_samovar_volk_zajac_chashki_19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2714620"/>
            <a:ext cx="6257940" cy="3411544"/>
          </a:xfrm>
        </p:spPr>
        <p:txBody>
          <a:bodyPr/>
          <a:lstStyle/>
          <a:p>
            <a:pPr>
              <a:buNone/>
            </a:pPr>
            <a:r>
              <a:rPr lang="ru-RU" sz="9600" dirty="0" smtClean="0"/>
              <a:t>Теремок.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llyustriciya-charushin-evgenij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600201"/>
            <a:ext cx="704375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Маша и медведь.</a:t>
            </a:r>
            <a:endParaRPr lang="ru-RU" sz="96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5" name="Рисунок 4" descr="chizhikov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1567325"/>
            <a:ext cx="3528392" cy="4944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Владимир Михайлович Конашевич (1888-1963 гг.)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scale_12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1142984"/>
            <a:ext cx="2242338" cy="3037027"/>
          </a:xfrm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643174" y="857232"/>
            <a:ext cx="650082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Владимир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Михайлович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Конашевич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(1888-1963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Русский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художник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график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иллюстратор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1918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дочери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было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года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нарисовал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неё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картинки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каждую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букву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алфавита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рисунки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понравились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знакомому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напечатана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Азбука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картинках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художник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иллюстратором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детских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книг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Владимира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Конашевича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иллюстрации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сказок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песен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разных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народов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сказки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Андерсена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братьев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Гримм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Перро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произведения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Чуковского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Маршака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Последней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художника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были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иллюстрации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сказкам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Пушкина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79158">
            <a:off x="7335193" y="4729410"/>
            <a:ext cx="1405064" cy="1899178"/>
          </a:xfrm>
          <a:prstGeom prst="rect">
            <a:avLst/>
          </a:prstGeom>
        </p:spPr>
      </p:pic>
      <p:pic>
        <p:nvPicPr>
          <p:cNvPr id="7" name="Рисунок 6" descr="cov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857628"/>
            <a:ext cx="1833566" cy="2619380"/>
          </a:xfrm>
          <a:prstGeom prst="rect">
            <a:avLst/>
          </a:prstGeom>
        </p:spPr>
      </p:pic>
      <p:pic>
        <p:nvPicPr>
          <p:cNvPr id="9" name="Рисунок 8" descr="regnum_picture_1490949576736640_norma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3504" y="5072074"/>
            <a:ext cx="1840734" cy="1500198"/>
          </a:xfrm>
          <a:prstGeom prst="rect">
            <a:avLst/>
          </a:prstGeom>
        </p:spPr>
      </p:pic>
      <p:pic>
        <p:nvPicPr>
          <p:cNvPr id="10" name="Рисунок 9" descr="regnum_picture_1490949578684293_norma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451056">
            <a:off x="3078902" y="4836463"/>
            <a:ext cx="2161150" cy="171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/>
              <a:t>Борис Александрович </a:t>
            </a:r>
            <a:r>
              <a:rPr lang="ru-RU" sz="3600" b="1" i="1" dirty="0" err="1" smtClean="0"/>
              <a:t>Дехтерёв</a:t>
            </a:r>
            <a:r>
              <a:rPr lang="ru-RU" sz="3600" b="1" i="1" dirty="0" smtClean="0"/>
              <a:t> (1908-1993 )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14622" y="857232"/>
            <a:ext cx="6329378" cy="2757493"/>
          </a:xfrm>
          <a:noFill/>
        </p:spPr>
        <p:txBody>
          <a:bodyPr>
            <a:normAutofit fontScale="62500" lnSpcReduction="20000"/>
          </a:bodyPr>
          <a:lstStyle/>
          <a:p>
            <a:r>
              <a:rPr lang="ru-RU" b="1" i="1" dirty="0" smtClean="0"/>
              <a:t>Борис Александрович </a:t>
            </a:r>
            <a:r>
              <a:rPr lang="ru-RU" b="1" i="1" dirty="0" err="1" smtClean="0"/>
              <a:t>Дехтерёв</a:t>
            </a:r>
            <a:r>
              <a:rPr lang="ru-RU" b="1" i="1" dirty="0" smtClean="0"/>
              <a:t> (1908-1993 гг.)</a:t>
            </a:r>
            <a:endParaRPr lang="ru-RU" dirty="0" smtClean="0"/>
          </a:p>
          <a:p>
            <a:r>
              <a:rPr lang="ru-RU" b="1" i="1" dirty="0" smtClean="0"/>
              <a:t>   Народный художник, советский график, иллюстратор.</a:t>
            </a:r>
            <a:endParaRPr lang="ru-RU" dirty="0" smtClean="0"/>
          </a:p>
          <a:p>
            <a:r>
              <a:rPr lang="ru-RU" b="1" i="1" dirty="0" smtClean="0"/>
              <a:t>    Старые добрые Борис Александрович иллюстрации </a:t>
            </a:r>
            <a:r>
              <a:rPr lang="ru-RU" b="1" i="1" dirty="0" err="1" smtClean="0"/>
              <a:t>Дехтерёва</a:t>
            </a:r>
            <a:r>
              <a:rPr lang="ru-RU" b="1" i="1" dirty="0" smtClean="0"/>
              <a:t> – это целая эпоха в истории детской иллюстрации, многие иллюстраторы называют Бориса Александровича своим учителем. </a:t>
            </a:r>
            <a:r>
              <a:rPr lang="ru-RU" b="1" i="1" dirty="0" err="1" smtClean="0"/>
              <a:t>Дехтерёв</a:t>
            </a:r>
            <a:r>
              <a:rPr lang="ru-RU" b="1" i="1" dirty="0" smtClean="0"/>
              <a:t>  проиллюстрировал детские сказки А.С. Пушкина, В Жуковского, Шарля Перро, Г.Х. Андерсена.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4e7942b057ad78dbc67e30d2d1dbd57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928670"/>
            <a:ext cx="2357454" cy="3143272"/>
          </a:xfrm>
          <a:prstGeom prst="rect">
            <a:avLst/>
          </a:prstGeom>
        </p:spPr>
      </p:pic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714752"/>
            <a:ext cx="2143140" cy="3024085"/>
          </a:xfrm>
          <a:prstGeom prst="rect">
            <a:avLst/>
          </a:prstGeom>
        </p:spPr>
      </p:pic>
      <p:pic>
        <p:nvPicPr>
          <p:cNvPr id="6" name="Рисунок 5" descr="90501cbd3ca97d40f739e5679c517d4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6512" y="3786190"/>
            <a:ext cx="2984283" cy="2928933"/>
          </a:xfrm>
          <a:prstGeom prst="rect">
            <a:avLst/>
          </a:prstGeom>
        </p:spPr>
      </p:pic>
      <p:pic>
        <p:nvPicPr>
          <p:cNvPr id="7" name="Рисунок 6" descr="hello_html_432a45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29124" y="4429132"/>
            <a:ext cx="2428868" cy="2428868"/>
          </a:xfrm>
          <a:prstGeom prst="rect">
            <a:avLst/>
          </a:prstGeom>
        </p:spPr>
      </p:pic>
      <p:pic>
        <p:nvPicPr>
          <p:cNvPr id="8" name="Рисунок 7" descr="scale_12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9568">
            <a:off x="2256758" y="3800711"/>
            <a:ext cx="2427441" cy="26493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Владимир Григорьевич </a:t>
            </a:r>
            <a:r>
              <a:rPr lang="ru-RU" sz="3600" dirty="0" err="1" smtClean="0">
                <a:solidFill>
                  <a:srgbClr val="FF0000"/>
                </a:solidFill>
              </a:rPr>
              <a:t>Сутеев</a:t>
            </a:r>
            <a:r>
              <a:rPr lang="ru-RU" sz="3600" dirty="0" smtClean="0">
                <a:solidFill>
                  <a:srgbClr val="FF0000"/>
                </a:solidFill>
              </a:rPr>
              <a:t> (1903-1993)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57564" y="928670"/>
            <a:ext cx="5686436" cy="2114551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Владимир Григорьевич </a:t>
            </a:r>
            <a:r>
              <a:rPr lang="ru-RU" sz="8000" dirty="0" err="1" smtClean="0">
                <a:solidFill>
                  <a:srgbClr val="FF0000"/>
                </a:solidFill>
              </a:rPr>
              <a:t>Сутеев</a:t>
            </a:r>
            <a:r>
              <a:rPr lang="ru-RU" sz="8000" dirty="0" smtClean="0">
                <a:solidFill>
                  <a:srgbClr val="FF0000"/>
                </a:solidFill>
              </a:rPr>
              <a:t> (1903-1993)</a:t>
            </a:r>
          </a:p>
          <a:p>
            <a:r>
              <a:rPr lang="ru-RU" sz="8000" dirty="0" smtClean="0">
                <a:solidFill>
                  <a:srgbClr val="FF0000"/>
                </a:solidFill>
              </a:rPr>
              <a:t>Известный художник и писатель, кинорежиссёр и сценарист-мультипликатор.</a:t>
            </a:r>
          </a:p>
          <a:p>
            <a:r>
              <a:rPr lang="ru-RU" sz="8000" dirty="0" smtClean="0">
                <a:solidFill>
                  <a:srgbClr val="FF0000"/>
                </a:solidFill>
              </a:rPr>
              <a:t>Художник хотел, чтобы ребёнок рос среди шуток и веселья, «тогда и трудиться будет легче». «Чем </a:t>
            </a:r>
            <a:r>
              <a:rPr lang="ru-RU" sz="8000" dirty="0" err="1" smtClean="0">
                <a:solidFill>
                  <a:srgbClr val="FF0000"/>
                </a:solidFill>
              </a:rPr>
              <a:t>болше</a:t>
            </a:r>
            <a:r>
              <a:rPr lang="ru-RU" sz="8000" dirty="0" smtClean="0">
                <a:solidFill>
                  <a:srgbClr val="FF0000"/>
                </a:solidFill>
              </a:rPr>
              <a:t> улыбок, тем больше пользы», -говорил  В.Г. </a:t>
            </a:r>
            <a:r>
              <a:rPr lang="ru-RU" sz="8000" dirty="0" err="1" smtClean="0">
                <a:solidFill>
                  <a:srgbClr val="FF0000"/>
                </a:solidFill>
              </a:rPr>
              <a:t>Сутеев</a:t>
            </a:r>
            <a:r>
              <a:rPr lang="ru-RU" sz="8000" dirty="0" smtClean="0">
                <a:solidFill>
                  <a:srgbClr val="FF0000"/>
                </a:solidFill>
              </a:rPr>
              <a:t>, сочиняя очередной сюжет. Соединение незамысловатого текста и смешных рисунков может объяснить детям простые истины гораздо понятнее, чем длинные нотации</a:t>
            </a:r>
          </a:p>
          <a:p>
            <a:endParaRPr lang="ru-RU" dirty="0"/>
          </a:p>
        </p:txBody>
      </p:sp>
      <p:pic>
        <p:nvPicPr>
          <p:cNvPr id="4" name="Рисунок 3" descr="scale_1200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000108"/>
            <a:ext cx="3048021" cy="2857520"/>
          </a:xfrm>
          <a:prstGeom prst="rect">
            <a:avLst/>
          </a:prstGeom>
        </p:spPr>
      </p:pic>
      <p:pic>
        <p:nvPicPr>
          <p:cNvPr id="5" name="Рисунок 4" descr="14ed37b2748e284d933d2444311cab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9422" y="3870935"/>
            <a:ext cx="2214578" cy="2987065"/>
          </a:xfrm>
          <a:prstGeom prst="rect">
            <a:avLst/>
          </a:prstGeom>
        </p:spPr>
      </p:pic>
      <p:pic>
        <p:nvPicPr>
          <p:cNvPr id="6" name="Рисунок 5" descr="1397511_9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571876"/>
            <a:ext cx="1781282" cy="2295555"/>
          </a:xfrm>
          <a:prstGeom prst="rect">
            <a:avLst/>
          </a:prstGeom>
        </p:spPr>
      </p:pic>
      <p:pic>
        <p:nvPicPr>
          <p:cNvPr id="7" name="Рисунок 6" descr="f5f6f67cd4a9d8f5eb37b62218e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85852" y="4571984"/>
            <a:ext cx="1739016" cy="2286016"/>
          </a:xfrm>
          <a:prstGeom prst="rect">
            <a:avLst/>
          </a:prstGeom>
        </p:spPr>
      </p:pic>
      <p:pic>
        <p:nvPicPr>
          <p:cNvPr id="8" name="Рисунок 7" descr="scale_12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00299" y="3786191"/>
            <a:ext cx="2900864" cy="1785950"/>
          </a:xfrm>
          <a:prstGeom prst="rect">
            <a:avLst/>
          </a:prstGeom>
        </p:spPr>
      </p:pic>
      <p:pic>
        <p:nvPicPr>
          <p:cNvPr id="9" name="Рисунок 8" descr="Suteev-00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898581">
            <a:off x="4988038" y="4124903"/>
            <a:ext cx="2060520" cy="2714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857272"/>
          </a:xfrm>
        </p:spPr>
        <p:txBody>
          <a:bodyPr>
            <a:normAutofit fontScale="90000"/>
          </a:bodyPr>
          <a:lstStyle/>
          <a:p>
            <a:r>
              <a:rPr lang="ru-RU" sz="3600" dirty="0" err="1" smtClean="0"/>
              <a:t>Евг</a:t>
            </a:r>
            <a:r>
              <a:rPr lang="ru-RU" sz="3600" dirty="0" err="1" smtClean="0">
                <a:solidFill>
                  <a:schemeClr val="accent3">
                    <a:lumMod val="75000"/>
                  </a:schemeClr>
                </a:solidFill>
              </a:rPr>
              <a:t>Евгений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 Иванович </a:t>
            </a:r>
            <a:r>
              <a:rPr lang="ru-RU" sz="3600" dirty="0" err="1" smtClean="0">
                <a:solidFill>
                  <a:schemeClr val="accent3">
                    <a:lumMod val="75000"/>
                  </a:schemeClr>
                </a:solidFill>
              </a:rPr>
              <a:t>Чарушин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 (1901-1965).</a:t>
            </a:r>
            <a:b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600" dirty="0" err="1" smtClean="0"/>
              <a:t>ений</a:t>
            </a:r>
            <a:r>
              <a:rPr lang="ru-RU" sz="3600" dirty="0" smtClean="0"/>
              <a:t> Иванович </a:t>
            </a:r>
            <a:r>
              <a:rPr lang="ru-RU" sz="3600" dirty="0" err="1" smtClean="0"/>
              <a:t>Чарушин</a:t>
            </a:r>
            <a:r>
              <a:rPr lang="ru-RU" sz="3600" dirty="0" smtClean="0"/>
              <a:t> (1901-1965).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00440" y="714356"/>
            <a:ext cx="5543560" cy="362585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Евгений Иванович </a:t>
            </a:r>
            <a:r>
              <a:rPr lang="ru-RU" sz="1800" dirty="0" err="1" smtClean="0">
                <a:solidFill>
                  <a:schemeClr val="accent3">
                    <a:lumMod val="75000"/>
                  </a:schemeClr>
                </a:solidFill>
              </a:rPr>
              <a:t>Чарушин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 (1901-1965).</a:t>
            </a:r>
          </a:p>
          <a:p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Вырос в семье архитектора. Отец много разъезжал, часто брал с собой сынишку. Там маленький Женя наблюдал за природой, а дома рисовал увиденное.</a:t>
            </a:r>
          </a:p>
          <a:p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После окончания Ленинградской Академии Художеств </a:t>
            </a:r>
            <a:r>
              <a:rPr lang="ru-RU" sz="1800" dirty="0" err="1" smtClean="0">
                <a:solidFill>
                  <a:schemeClr val="accent3">
                    <a:lumMod val="75000"/>
                  </a:schemeClr>
                </a:solidFill>
              </a:rPr>
              <a:t>Чарушину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 предложили рисовать рисунки к книгам В. Бианки. Так же он рисовал рисунки к книгам М. Пришвина, С. Маршака, Д. </a:t>
            </a:r>
            <a:r>
              <a:rPr lang="ru-RU" sz="1800" dirty="0" err="1" smtClean="0">
                <a:solidFill>
                  <a:schemeClr val="accent3">
                    <a:lumMod val="75000"/>
                  </a:schemeClr>
                </a:solidFill>
              </a:rPr>
              <a:t>Мамина-Сибиряка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. Ему одинаково хорошо удавалось и рисовать и </a:t>
            </a:r>
            <a:r>
              <a:rPr lang="ru-RU" sz="1800" dirty="0" smtClean="0"/>
              <a:t>писать.</a:t>
            </a:r>
          </a:p>
          <a:p>
            <a:endParaRPr lang="ru-RU" dirty="0"/>
          </a:p>
        </p:txBody>
      </p:sp>
      <p:pic>
        <p:nvPicPr>
          <p:cNvPr id="4" name="Рисунок 3" descr="6ff7f3f7344b8633668aa58bb95e489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714356"/>
            <a:ext cx="3395757" cy="2474855"/>
          </a:xfrm>
          <a:prstGeom prst="rect">
            <a:avLst/>
          </a:prstGeom>
        </p:spPr>
      </p:pic>
      <p:pic>
        <p:nvPicPr>
          <p:cNvPr id="5" name="Рисунок 4" descr="7a2fc855ffcefafc2de110a35db6cc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000372"/>
            <a:ext cx="2394985" cy="2983969"/>
          </a:xfrm>
          <a:prstGeom prst="rect">
            <a:avLst/>
          </a:prstGeom>
        </p:spPr>
      </p:pic>
      <p:pic>
        <p:nvPicPr>
          <p:cNvPr id="6" name="Рисунок 5" descr="hello_html_m1f68957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2842" y="4071942"/>
            <a:ext cx="3001158" cy="2786058"/>
          </a:xfrm>
          <a:prstGeom prst="rect">
            <a:avLst/>
          </a:prstGeom>
        </p:spPr>
      </p:pic>
      <p:pic>
        <p:nvPicPr>
          <p:cNvPr id="7" name="Рисунок 6" descr="pagephotos_212_4fba10856c67497a8a6ddb8e94a90a07a8f71965acad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85918" y="5029200"/>
            <a:ext cx="2438400" cy="1828800"/>
          </a:xfrm>
          <a:prstGeom prst="rect">
            <a:avLst/>
          </a:prstGeom>
        </p:spPr>
      </p:pic>
      <p:pic>
        <p:nvPicPr>
          <p:cNvPr id="8" name="Рисунок 7" descr="a_ignore_q_80_w_1000_c_limit_00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30954">
            <a:off x="3722584" y="4295507"/>
            <a:ext cx="2366099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-214338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Тамара Петровна </a:t>
            </a:r>
            <a:r>
              <a:rPr lang="ru-RU" sz="32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Шеварёва</a:t>
            </a:r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 </a:t>
            </a:r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000108"/>
            <a:ext cx="4329114" cy="2471741"/>
          </a:xfrm>
        </p:spPr>
        <p:txBody>
          <a:bodyPr>
            <a:normAutofit fontScale="92500" lnSpcReduction="20000"/>
          </a:bodyPr>
          <a:lstStyle/>
          <a:p>
            <a:r>
              <a:rPr lang="ru-RU" sz="2600" b="1" dirty="0" smtClean="0"/>
              <a:t>Тамара Петровна </a:t>
            </a:r>
            <a:r>
              <a:rPr lang="ru-RU" sz="2600" b="1" dirty="0" err="1" smtClean="0"/>
              <a:t>Шеварёва</a:t>
            </a:r>
            <a:r>
              <a:rPr lang="ru-RU" sz="2600" dirty="0" smtClean="0"/>
              <a:t> — </a:t>
            </a:r>
          </a:p>
          <a:p>
            <a:r>
              <a:rPr lang="ru-RU" sz="2600" dirty="0" smtClean="0"/>
              <a:t>советский российский художник,</a:t>
            </a:r>
          </a:p>
          <a:p>
            <a:r>
              <a:rPr lang="ru-RU" sz="2600" dirty="0" smtClean="0"/>
              <a:t> иллюстратор.</a:t>
            </a:r>
          </a:p>
          <a:p>
            <a:r>
              <a:rPr lang="ru-RU" sz="2600" dirty="0" smtClean="0"/>
              <a:t>Родилась:</a:t>
            </a:r>
          </a:p>
          <a:p>
            <a:r>
              <a:rPr lang="ru-RU" sz="2600" dirty="0" smtClean="0"/>
              <a:t> 10 июня 1929 г.</a:t>
            </a:r>
          </a:p>
          <a:p>
            <a:endParaRPr lang="ru-RU" sz="2600" dirty="0" smtClean="0"/>
          </a:p>
          <a:p>
            <a:endParaRPr lang="ru-RU" sz="2600" dirty="0" smtClean="0"/>
          </a:p>
          <a:p>
            <a:endParaRPr lang="ru-RU" sz="2600" dirty="0" smtClean="0"/>
          </a:p>
          <a:p>
            <a:endParaRPr lang="ru-RU" sz="2600" dirty="0" smtClean="0"/>
          </a:p>
          <a:p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714356"/>
            <a:ext cx="3507649" cy="2571768"/>
          </a:xfrm>
          <a:prstGeom prst="rect">
            <a:avLst/>
          </a:prstGeom>
        </p:spPr>
      </p:pic>
      <p:pic>
        <p:nvPicPr>
          <p:cNvPr id="5" name="Рисунок 4" descr="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3929066"/>
            <a:ext cx="2514040" cy="2928934"/>
          </a:xfrm>
          <a:prstGeom prst="rect">
            <a:avLst/>
          </a:prstGeom>
        </p:spPr>
      </p:pic>
      <p:pic>
        <p:nvPicPr>
          <p:cNvPr id="6" name="Рисунок 5" descr="alenushka_00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57818" y="3429000"/>
            <a:ext cx="3048021" cy="2286016"/>
          </a:xfrm>
          <a:prstGeom prst="rect">
            <a:avLst/>
          </a:prstGeom>
        </p:spPr>
      </p:pic>
      <p:pic>
        <p:nvPicPr>
          <p:cNvPr id="7" name="Рисунок 6" descr="0527d2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9498055">
            <a:off x="1428728" y="3357562"/>
            <a:ext cx="2286016" cy="31750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560</Words>
  <Application>Microsoft Office PowerPoint</Application>
  <PresentationFormat>Экран (4:3)</PresentationFormat>
  <Paragraphs>100</Paragraphs>
  <Slides>49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49</vt:i4>
      </vt:variant>
    </vt:vector>
  </HeadingPairs>
  <TitlesOfParts>
    <vt:vector size="52" baseType="lpstr">
      <vt:lpstr>Тема Office</vt:lpstr>
      <vt:lpstr>Специальное оформление</vt:lpstr>
      <vt:lpstr>1_Специальное оформление</vt:lpstr>
      <vt:lpstr>Внеурочная деятельность 2 класс Тема: Систематизация изученного по теме  «Художники – иллюстраторы»</vt:lpstr>
      <vt:lpstr>Цель: </vt:lpstr>
      <vt:lpstr>Юрий Алексеевич Васнецов </vt:lpstr>
      <vt:lpstr>Ви́ктор Алекса́ндрович Чи́жиков  </vt:lpstr>
      <vt:lpstr>Владимир Михайлович Конашевич (1888-1963 гг.) </vt:lpstr>
      <vt:lpstr>Борис Александрович Дехтерёв (1908-1993 ) </vt:lpstr>
      <vt:lpstr>Владимир Григорьевич Сутеев (1903-1993) </vt:lpstr>
      <vt:lpstr>ЕвгЕвгений Иванович Чарушин (1901-1965). ений Иванович Чарушин (1901-1965). </vt:lpstr>
      <vt:lpstr>Тамара Петровна Шеварёва </vt:lpstr>
      <vt:lpstr>Игра «Угадай произведение по иллюстрации»</vt:lpstr>
      <vt:lpstr>Волк и семеро козлят</vt:lpstr>
      <vt:lpstr>Правильный ответ:</vt:lpstr>
      <vt:lpstr>Слайд 13</vt:lpstr>
      <vt:lpstr>Правильный ответ:</vt:lpstr>
      <vt:lpstr>Слайд 15</vt:lpstr>
      <vt:lpstr>Правильный ответ:</vt:lpstr>
      <vt:lpstr>Слайд 17</vt:lpstr>
      <vt:lpstr>Правильный ответ:</vt:lpstr>
      <vt:lpstr>Слайд 19</vt:lpstr>
      <vt:lpstr>Правильный ответ:</vt:lpstr>
      <vt:lpstr>Слайд 21</vt:lpstr>
      <vt:lpstr>Правильный ответ:</vt:lpstr>
      <vt:lpstr>Слайд 23</vt:lpstr>
      <vt:lpstr>Правильный ответ:</vt:lpstr>
      <vt:lpstr>Слайд 25</vt:lpstr>
      <vt:lpstr>Правильный ответ:</vt:lpstr>
      <vt:lpstr>Слайд 27</vt:lpstr>
      <vt:lpstr>Правильный ответ:</vt:lpstr>
      <vt:lpstr>Слайд 29</vt:lpstr>
      <vt:lpstr>Правильный ответ:</vt:lpstr>
      <vt:lpstr>Слайд 31</vt:lpstr>
      <vt:lpstr>Правильный ответ:</vt:lpstr>
      <vt:lpstr>Слайд 33</vt:lpstr>
      <vt:lpstr>Правильный ответ:</vt:lpstr>
      <vt:lpstr>Слайд 35</vt:lpstr>
      <vt:lpstr>Правильный ответ:</vt:lpstr>
      <vt:lpstr>Слайд 37</vt:lpstr>
      <vt:lpstr>Правильный ответ:</vt:lpstr>
      <vt:lpstr>Слайд 39</vt:lpstr>
      <vt:lpstr>Правильный ответ:</vt:lpstr>
      <vt:lpstr>Слайд 41</vt:lpstr>
      <vt:lpstr>Правильный ответ:</vt:lpstr>
      <vt:lpstr>Слайд 43</vt:lpstr>
      <vt:lpstr>Правильный ответ:</vt:lpstr>
      <vt:lpstr>Слайд 45</vt:lpstr>
      <vt:lpstr>Правильный ответ:</vt:lpstr>
      <vt:lpstr>Слайд 47</vt:lpstr>
      <vt:lpstr>Правильный ответ: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Biblioteka</dc:creator>
  <cp:lastModifiedBy>света</cp:lastModifiedBy>
  <cp:revision>47</cp:revision>
  <dcterms:created xsi:type="dcterms:W3CDTF">2022-03-21T07:57:51Z</dcterms:created>
  <dcterms:modified xsi:type="dcterms:W3CDTF">2022-06-02T10:04:35Z</dcterms:modified>
</cp:coreProperties>
</file>