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</p:sldMasterIdLst>
  <p:notesMasterIdLst>
    <p:notesMasterId r:id="rId14"/>
  </p:notes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7" r:id="rId9"/>
    <p:sldId id="268" r:id="rId10"/>
    <p:sldId id="263" r:id="rId11"/>
    <p:sldId id="264" r:id="rId12"/>
    <p:sldId id="266" r:id="rId13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6"/>
    <a:srgbClr val="FF0000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5" autoAdjust="0"/>
    <p:restoredTop sz="94670" autoAdjust="0"/>
  </p:normalViewPr>
  <p:slideViewPr>
    <p:cSldViewPr>
      <p:cViewPr>
        <p:scale>
          <a:sx n="76" d="100"/>
          <a:sy n="76" d="100"/>
        </p:scale>
        <p:origin x="-1164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B14E1266-667C-4010-BD22-6ADA17F693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02120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BF26B9-BB54-4738-A90A-B00FFA553D8D}" type="slidenum">
              <a:rPr lang="ru-RU">
                <a:latin typeface="Arial" pitchFamily="34" charset="0"/>
              </a:rPr>
              <a:pPr/>
              <a:t>9</a:t>
            </a:fld>
            <a:endParaRPr lang="ru-RU">
              <a:latin typeface="Arial" pitchFamily="34" charset="0"/>
            </a:endParaRPr>
          </a:p>
        </p:txBody>
      </p:sp>
      <p:sp>
        <p:nvSpPr>
          <p:cNvPr id="17411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2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>
              <a:latin typeface="Arial" pitchFamily="34" charset="0"/>
            </a:endParaRPr>
          </a:p>
        </p:txBody>
      </p:sp>
      <p:sp>
        <p:nvSpPr>
          <p:cNvPr id="18436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92DDC347-3F5F-4072-848E-DF223B6A0A36}" type="slidenum">
              <a:rPr lang="ru-RU" sz="1200">
                <a:latin typeface="+mn-lt"/>
              </a:rPr>
              <a:pPr algn="r">
                <a:defRPr/>
              </a:pPr>
              <a:t>9</a:t>
            </a:fld>
            <a:endParaRPr lang="ru-RU" sz="1200">
              <a:latin typeface="+mn-lt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6A3FC-F822-4C25-9033-56D0905038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ACE785-5FB0-412E-AE11-1162AF9FF6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5E1EBA-B200-4E40-891E-A96890D6F8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EAFAC5-2242-4E93-B041-BB45C2E854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815E49-4595-4CA9-A384-08D26B89AE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F1070-D204-4F42-9393-4952A9B190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661CEB-1709-4B48-A377-B21CDEDF71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C81A95-0DC5-4DDA-BC02-428A046862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4C7AD7-BB86-4873-BE7C-707AB24130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D23EB0-033B-4FEE-8FD0-EF7CB1D36B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5CFC10-1CCB-40B0-9DF3-928DB2DCC9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 smtClean="0">
                <a:solidFill>
                  <a:schemeClr val="tx1">
                    <a:shade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109E8E74-6C14-4745-975A-792884CADA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41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13" Type="http://schemas.openxmlformats.org/officeDocument/2006/relationships/image" Target="../media/image26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12" Type="http://schemas.openxmlformats.org/officeDocument/2006/relationships/image" Target="../media/image25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11" Type="http://schemas.openxmlformats.org/officeDocument/2006/relationships/image" Target="../media/image24.jpeg"/><Relationship Id="rId5" Type="http://schemas.openxmlformats.org/officeDocument/2006/relationships/image" Target="../media/image18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C45-17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1187450" y="0"/>
            <a:ext cx="6548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7" descr="C44-0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75450" y="3933825"/>
            <a:ext cx="2368550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6" name="WordArt 10"/>
          <p:cNvSpPr>
            <a:spLocks noChangeArrowheads="1" noChangeShapeType="1" noTextEdit="1"/>
          </p:cNvSpPr>
          <p:nvPr/>
        </p:nvSpPr>
        <p:spPr bwMode="auto">
          <a:xfrm rot="716752">
            <a:off x="228640" y="2944651"/>
            <a:ext cx="7010400" cy="260985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r>
              <a:rPr lang="ru-RU" sz="3600" b="1" kern="10" dirty="0" smtClean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4D0808"/>
                    </a:gs>
                    <a:gs pos="30000">
                      <a:srgbClr val="FF0300"/>
                    </a:gs>
                    <a:gs pos="55000">
                      <a:srgbClr val="FF7A00"/>
                    </a:gs>
                    <a:gs pos="100000">
                      <a:srgbClr val="FFF2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С заботой о здоровье</a:t>
            </a:r>
            <a:endParaRPr lang="ru-RU" sz="3600" b="1" kern="10" dirty="0">
              <a:ln w="12700">
                <a:solidFill>
                  <a:srgbClr val="FF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4D0808"/>
                  </a:gs>
                  <a:gs pos="30000">
                    <a:srgbClr val="FF0300"/>
                  </a:gs>
                  <a:gs pos="55000">
                    <a:srgbClr val="FF7A00"/>
                  </a:gs>
                  <a:gs pos="100000">
                    <a:srgbClr val="FFF200"/>
                  </a:gs>
                </a:gsLst>
                <a:lin ang="5400000" scaled="1"/>
              </a:gradFill>
              <a:effectLst>
                <a:outerShdw dist="35921" dir="2700000" sy="50000" rotWithShape="0">
                  <a:srgbClr val="875B0D">
                    <a:alpha val="7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4107" name="WordArt 11"/>
          <p:cNvSpPr>
            <a:spLocks noChangeArrowheads="1" noChangeShapeType="1" noTextEdit="1"/>
          </p:cNvSpPr>
          <p:nvPr/>
        </p:nvSpPr>
        <p:spPr bwMode="auto">
          <a:xfrm>
            <a:off x="1828800" y="533400"/>
            <a:ext cx="6553200" cy="1676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kern="10" dirty="0" smtClean="0"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Мир вокруг  нас</a:t>
            </a:r>
            <a:endParaRPr lang="ru-RU" sz="3600" b="1" kern="10" dirty="0">
              <a:ln w="22225">
                <a:solidFill>
                  <a:srgbClr val="FF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3078" name="Picture 12" descr="C03-3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692275" cy="160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6" grpId="0" animBg="1"/>
      <p:bldP spid="410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0" descr="C45-17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1143000" y="0"/>
            <a:ext cx="6548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1447800"/>
            <a:ext cx="7772400" cy="29718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7200" i="1">
                <a:solidFill>
                  <a:srgbClr val="FF0000"/>
                </a:solidFill>
              </a:rPr>
              <a:t>Режим</a:t>
            </a:r>
            <a:r>
              <a:rPr lang="ru-RU" sz="7200">
                <a:solidFill>
                  <a:srgbClr val="FF0000"/>
                </a:solidFill>
              </a:rPr>
              <a:t> дня: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30" name="Picture 6" descr="Копия rezhim_dny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752600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Picture 7" descr="Копия (2) rezhim_dny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4800" y="0"/>
            <a:ext cx="2057400" cy="182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2" name="Picture 8" descr="Копия (3) rezhim_dny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24625" y="0"/>
            <a:ext cx="2314575" cy="175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3" name="Picture 9" descr="rezhim_dnya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33600" y="0"/>
            <a:ext cx="1981200" cy="169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5" name="Picture 11" descr="Копия (6) rezhim_dnya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2209800"/>
            <a:ext cx="2133600" cy="17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6" name="Picture 12" descr="Копия (4) rezhim_dnya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4114800"/>
            <a:ext cx="1828800" cy="170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8" name="Picture 14" descr="Копия (5) rezhim_dnya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981200" y="4724400"/>
            <a:ext cx="2209800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9" name="Picture 15" descr="Копия (8) rezhim_dnya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705600" y="4572000"/>
            <a:ext cx="2286000" cy="170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0" name="Picture 16" descr="Копия (10) rezhim_dnya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343400" y="4343400"/>
            <a:ext cx="2438400" cy="198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1" name="Picture 17" descr="Копия (7) rezhim_dnya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743200" y="2057400"/>
            <a:ext cx="1905000" cy="177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3" name="Picture 19" descr="post-214038-1300870371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876800" y="2133600"/>
            <a:ext cx="19812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45" name="Rectangle 21"/>
          <p:cNvSpPr>
            <a:spLocks noChangeArrowheads="1"/>
          </p:cNvSpPr>
          <p:nvPr/>
        </p:nvSpPr>
        <p:spPr bwMode="auto">
          <a:xfrm>
            <a:off x="1066800" y="258763"/>
            <a:ext cx="914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ru-RU" sz="1400"/>
              <a:t>6.30</a:t>
            </a:r>
          </a:p>
        </p:txBody>
      </p:sp>
      <p:sp>
        <p:nvSpPr>
          <p:cNvPr id="26646" name="Rectangle 22"/>
          <p:cNvSpPr>
            <a:spLocks noChangeArrowheads="1"/>
          </p:cNvSpPr>
          <p:nvPr/>
        </p:nvSpPr>
        <p:spPr bwMode="auto">
          <a:xfrm>
            <a:off x="1981200" y="1371600"/>
            <a:ext cx="1066800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ru-RU" sz="1400"/>
              <a:t>6.30-6.45</a:t>
            </a:r>
          </a:p>
        </p:txBody>
      </p:sp>
      <p:sp>
        <p:nvSpPr>
          <p:cNvPr id="26647" name="Rectangle 23"/>
          <p:cNvSpPr>
            <a:spLocks noChangeArrowheads="1"/>
          </p:cNvSpPr>
          <p:nvPr/>
        </p:nvSpPr>
        <p:spPr bwMode="auto">
          <a:xfrm>
            <a:off x="5181600" y="304800"/>
            <a:ext cx="1066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/>
              <a:t>6.45-7.00</a:t>
            </a:r>
          </a:p>
        </p:txBody>
      </p:sp>
      <p:sp>
        <p:nvSpPr>
          <p:cNvPr id="26648" name="Rectangle 24"/>
          <p:cNvSpPr>
            <a:spLocks noChangeArrowheads="1"/>
          </p:cNvSpPr>
          <p:nvPr/>
        </p:nvSpPr>
        <p:spPr bwMode="auto">
          <a:xfrm>
            <a:off x="6400800" y="304800"/>
            <a:ext cx="9318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/>
              <a:t>7.00-7.20</a:t>
            </a:r>
          </a:p>
        </p:txBody>
      </p:sp>
      <p:sp>
        <p:nvSpPr>
          <p:cNvPr id="26649" name="Rectangle 25"/>
          <p:cNvSpPr>
            <a:spLocks noChangeArrowheads="1"/>
          </p:cNvSpPr>
          <p:nvPr/>
        </p:nvSpPr>
        <p:spPr bwMode="auto">
          <a:xfrm>
            <a:off x="533400" y="3429000"/>
            <a:ext cx="99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/>
              <a:t>7.30</a:t>
            </a:r>
          </a:p>
        </p:txBody>
      </p:sp>
      <p:sp>
        <p:nvSpPr>
          <p:cNvPr id="26650" name="Rectangle 26"/>
          <p:cNvSpPr>
            <a:spLocks noChangeArrowheads="1"/>
          </p:cNvSpPr>
          <p:nvPr/>
        </p:nvSpPr>
        <p:spPr bwMode="auto">
          <a:xfrm>
            <a:off x="3048000" y="3657600"/>
            <a:ext cx="10302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/>
              <a:t>8.00-14.00</a:t>
            </a:r>
          </a:p>
        </p:txBody>
      </p:sp>
      <p:sp>
        <p:nvSpPr>
          <p:cNvPr id="26651" name="Rectangle 27"/>
          <p:cNvSpPr>
            <a:spLocks noChangeArrowheads="1"/>
          </p:cNvSpPr>
          <p:nvPr/>
        </p:nvSpPr>
        <p:spPr bwMode="auto">
          <a:xfrm>
            <a:off x="4953000" y="3505200"/>
            <a:ext cx="6270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/>
              <a:t>12.00</a:t>
            </a:r>
          </a:p>
        </p:txBody>
      </p:sp>
      <p:pic>
        <p:nvPicPr>
          <p:cNvPr id="26653" name="Picture 29" descr="rezhim_dnya (1)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010400" y="2057400"/>
            <a:ext cx="1693863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54" name="Rectangle 30"/>
          <p:cNvSpPr>
            <a:spLocks noChangeArrowheads="1"/>
          </p:cNvSpPr>
          <p:nvPr/>
        </p:nvSpPr>
        <p:spPr bwMode="auto">
          <a:xfrm>
            <a:off x="7454900" y="3860800"/>
            <a:ext cx="6270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/>
              <a:t>14.30</a:t>
            </a:r>
          </a:p>
        </p:txBody>
      </p:sp>
      <p:sp>
        <p:nvSpPr>
          <p:cNvPr id="26655" name="Rectangle 31"/>
          <p:cNvSpPr>
            <a:spLocks noChangeArrowheads="1"/>
          </p:cNvSpPr>
          <p:nvPr/>
        </p:nvSpPr>
        <p:spPr bwMode="auto">
          <a:xfrm>
            <a:off x="117475" y="5842000"/>
            <a:ext cx="11287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/>
              <a:t>15.00-16.30</a:t>
            </a:r>
          </a:p>
        </p:txBody>
      </p:sp>
      <p:sp>
        <p:nvSpPr>
          <p:cNvPr id="26656" name="Rectangle 32"/>
          <p:cNvSpPr>
            <a:spLocks noChangeArrowheads="1"/>
          </p:cNvSpPr>
          <p:nvPr/>
        </p:nvSpPr>
        <p:spPr bwMode="auto">
          <a:xfrm>
            <a:off x="1889125" y="6299200"/>
            <a:ext cx="11287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/>
              <a:t>16.30-18.30</a:t>
            </a:r>
          </a:p>
        </p:txBody>
      </p:sp>
      <p:sp>
        <p:nvSpPr>
          <p:cNvPr id="26657" name="Rectangle 33"/>
          <p:cNvSpPr>
            <a:spLocks noChangeArrowheads="1"/>
          </p:cNvSpPr>
          <p:nvPr/>
        </p:nvSpPr>
        <p:spPr bwMode="auto">
          <a:xfrm>
            <a:off x="4038600" y="4800600"/>
            <a:ext cx="11287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/>
              <a:t>18.30-19.00</a:t>
            </a:r>
          </a:p>
        </p:txBody>
      </p:sp>
      <p:sp>
        <p:nvSpPr>
          <p:cNvPr id="26658" name="Rectangle 34"/>
          <p:cNvSpPr>
            <a:spLocks noChangeArrowheads="1"/>
          </p:cNvSpPr>
          <p:nvPr/>
        </p:nvSpPr>
        <p:spPr bwMode="auto">
          <a:xfrm>
            <a:off x="8516938" y="5410200"/>
            <a:ext cx="6270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/>
              <a:t>22.00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" dur="1" fill="hold"/>
                                        <p:tgtEl>
                                          <p:spTgt spid="2664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266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6" dur="1" fill="hold"/>
                                        <p:tgtEl>
                                          <p:spTgt spid="2664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2664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000"/>
                            </p:stCondLst>
                            <p:childTnLst>
                              <p:par>
                                <p:cTn id="4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0"/>
                            </p:stCondLst>
                            <p:childTnLst>
                              <p:par>
                                <p:cTn id="56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8" dur="1" fill="hold"/>
                                        <p:tgtEl>
                                          <p:spTgt spid="2664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0"/>
                            </p:stCondLst>
                            <p:childTnLst>
                              <p:par>
                                <p:cTn id="6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266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266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266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2000"/>
                            </p:stCondLst>
                            <p:childTnLst>
                              <p:par>
                                <p:cTn id="67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9" dur="1" fill="hold"/>
                                        <p:tgtEl>
                                          <p:spTgt spid="266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2000"/>
                            </p:stCondLst>
                            <p:childTnLst>
                              <p:par>
                                <p:cTn id="7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266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4000"/>
                            </p:stCondLst>
                            <p:childTnLst>
                              <p:par>
                                <p:cTn id="78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0" dur="1" fill="hold"/>
                                        <p:tgtEl>
                                          <p:spTgt spid="2665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4000"/>
                            </p:stCondLst>
                            <p:childTnLst>
                              <p:par>
                                <p:cTn id="8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266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266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266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266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6000"/>
                            </p:stCondLst>
                            <p:childTnLst>
                              <p:par>
                                <p:cTn id="8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1" dur="1" fill="hold"/>
                                        <p:tgtEl>
                                          <p:spTgt spid="2665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6000"/>
                            </p:stCondLst>
                            <p:childTnLst>
                              <p:par>
                                <p:cTn id="9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8000"/>
                            </p:stCondLst>
                            <p:childTnLst>
                              <p:par>
                                <p:cTn id="100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2" dur="1" fill="hold"/>
                                        <p:tgtEl>
                                          <p:spTgt spid="2665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04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266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20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0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0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0000"/>
                            </p:stCondLst>
                            <p:childTnLst>
                              <p:par>
                                <p:cTn id="111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3" dur="1" fill="hold"/>
                                        <p:tgtEl>
                                          <p:spTgt spid="2665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0000"/>
                            </p:stCondLst>
                            <p:childTnLst>
                              <p:par>
                                <p:cTn id="11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000"/>
                                        <p:tgtEl>
                                          <p:spTgt spid="266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20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0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20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22000"/>
                            </p:stCondLst>
                            <p:childTnLst>
                              <p:par>
                                <p:cTn id="122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4" dur="1" fill="hold"/>
                                        <p:tgtEl>
                                          <p:spTgt spid="2665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2000"/>
                            </p:stCondLst>
                            <p:childTnLst>
                              <p:par>
                                <p:cTn id="12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2000"/>
                                        <p:tgtEl>
                                          <p:spTgt spid="266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2000" fill="hold"/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2000" fill="hold"/>
                                        <p:tgtEl>
                                          <p:spTgt spid="266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2000" fill="hold"/>
                                        <p:tgtEl>
                                          <p:spTgt spid="266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24000"/>
                            </p:stCondLst>
                            <p:childTnLst>
                              <p:par>
                                <p:cTn id="133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5" dur="1" fill="hold"/>
                                        <p:tgtEl>
                                          <p:spTgt spid="2665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45" grpId="0"/>
      <p:bldP spid="26646" grpId="0"/>
      <p:bldP spid="26647" grpId="0"/>
      <p:bldP spid="26648" grpId="0"/>
      <p:bldP spid="26649" grpId="0"/>
      <p:bldP spid="26650" grpId="0"/>
      <p:bldP spid="26651" grpId="0"/>
      <p:bldP spid="26654" grpId="0"/>
      <p:bldP spid="26655" grpId="0"/>
      <p:bldP spid="26656" grpId="0"/>
      <p:bldP spid="26657" grpId="0"/>
      <p:bldP spid="2665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3" descr="C45-17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1187450" y="0"/>
            <a:ext cx="6548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857250" y="457200"/>
            <a:ext cx="7429500" cy="423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u="sng">
                <a:solidFill>
                  <a:srgbClr val="003366"/>
                </a:solidFill>
                <a:latin typeface="Verdana" pitchFamily="34" charset="0"/>
                <a:cs typeface="Arial" pitchFamily="34" charset="0"/>
              </a:rPr>
              <a:t>Скажи себе:</a:t>
            </a:r>
            <a:r>
              <a:rPr lang="ru-RU" sz="3600" b="1">
                <a:solidFill>
                  <a:srgbClr val="003366"/>
                </a:solidFill>
                <a:latin typeface="Verdana" pitchFamily="34" charset="0"/>
                <a:cs typeface="Arial" pitchFamily="34" charset="0"/>
              </a:rPr>
              <a:t> </a:t>
            </a:r>
          </a:p>
          <a:p>
            <a:endParaRPr lang="ru-RU" sz="3600" b="1">
              <a:solidFill>
                <a:srgbClr val="003366"/>
              </a:solidFill>
              <a:latin typeface="Verdana" pitchFamily="34" charset="0"/>
              <a:cs typeface="Arial" pitchFamily="34" charset="0"/>
            </a:endParaRPr>
          </a:p>
          <a:p>
            <a:r>
              <a:rPr lang="ru-RU" sz="4000" b="1">
                <a:solidFill>
                  <a:srgbClr val="FF0000"/>
                </a:solidFill>
                <a:latin typeface="Verdana" pitchFamily="34" charset="0"/>
                <a:cs typeface="Arial" pitchFamily="34" charset="0"/>
              </a:rPr>
              <a:t>«Я выбираю</a:t>
            </a:r>
          </a:p>
          <a:p>
            <a:endParaRPr lang="ru-RU" sz="4000" b="1">
              <a:solidFill>
                <a:srgbClr val="FF0000"/>
              </a:solidFill>
              <a:latin typeface="Verdana" pitchFamily="34" charset="0"/>
              <a:cs typeface="Arial" pitchFamily="34" charset="0"/>
            </a:endParaRPr>
          </a:p>
          <a:p>
            <a:r>
              <a:rPr lang="ru-RU" sz="4000" b="1">
                <a:solidFill>
                  <a:srgbClr val="FF0000"/>
                </a:solidFill>
                <a:latin typeface="Verdana" pitchFamily="34" charset="0"/>
                <a:cs typeface="Arial" pitchFamily="34" charset="0"/>
              </a:rPr>
              <a:t>здоровье, я выбираю </a:t>
            </a:r>
          </a:p>
          <a:p>
            <a:endParaRPr lang="ru-RU" sz="4000" b="1">
              <a:solidFill>
                <a:srgbClr val="FF0000"/>
              </a:solidFill>
              <a:latin typeface="Verdana" pitchFamily="34" charset="0"/>
              <a:cs typeface="Arial" pitchFamily="34" charset="0"/>
            </a:endParaRPr>
          </a:p>
          <a:p>
            <a:r>
              <a:rPr lang="ru-RU" sz="4000" b="1">
                <a:solidFill>
                  <a:srgbClr val="FF0000"/>
                </a:solidFill>
                <a:latin typeface="Verdana" pitchFamily="34" charset="0"/>
                <a:cs typeface="Arial" pitchFamily="34" charset="0"/>
              </a:rPr>
              <a:t>здоровый образ жизни!»</a:t>
            </a:r>
            <a:r>
              <a:rPr lang="ru-RU" sz="3600">
                <a:solidFill>
                  <a:srgbClr val="FF0000"/>
                </a:solidFill>
                <a:latin typeface="Verdana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C45-17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1187450" y="0"/>
            <a:ext cx="6548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077200" cy="9906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 </a:t>
            </a:r>
            <a:r>
              <a:rPr lang="en-US"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XXI</a:t>
            </a:r>
            <a:r>
              <a:rPr lang="ru-RU"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веке быть здоровым, умным и успешным –</a:t>
            </a:r>
            <a:br>
              <a:rPr lang="ru-RU"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модно и престижно!</a:t>
            </a:r>
            <a:r>
              <a:rPr lang="ru-RU" sz="2800">
                <a:solidFill>
                  <a:srgbClr val="FF0000"/>
                </a:solidFill>
              </a:rPr>
              <a:t/>
            </a:r>
            <a:br>
              <a:rPr lang="ru-RU" sz="2800">
                <a:solidFill>
                  <a:srgbClr val="FF0000"/>
                </a:solidFill>
              </a:rPr>
            </a:br>
            <a:endParaRPr lang="ru-RU" sz="2800">
              <a:solidFill>
                <a:srgbClr val="FF0000"/>
              </a:solidFill>
            </a:endParaRPr>
          </a:p>
        </p:txBody>
      </p:sp>
      <p:pic>
        <p:nvPicPr>
          <p:cNvPr id="10246" name="Picture 6" descr="3084559_larg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1400" y="1905000"/>
            <a:ext cx="1976438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7" descr="businessma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2057400"/>
            <a:ext cx="2857500" cy="420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8" descr="dieta_176_13__2_7533_befgkmsvx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" y="1828800"/>
            <a:ext cx="2895600" cy="240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C45-17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1187450" y="0"/>
            <a:ext cx="6548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01136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600">
                <a:solidFill>
                  <a:srgbClr val="FF0000"/>
                </a:solidFill>
              </a:rPr>
              <a:t>Знаешь ли ты, </a:t>
            </a:r>
            <a:br>
              <a:rPr lang="ru-RU" sz="3600">
                <a:solidFill>
                  <a:srgbClr val="FF0000"/>
                </a:solidFill>
              </a:rPr>
            </a:br>
            <a:r>
              <a:rPr lang="ru-RU" sz="3600">
                <a:solidFill>
                  <a:srgbClr val="FF0000"/>
                </a:solidFill>
              </a:rPr>
              <a:t>что здоровый образ жизни – это:</a:t>
            </a:r>
            <a:r>
              <a:rPr lang="ru-RU" sz="3600">
                <a:solidFill>
                  <a:srgbClr val="C00000"/>
                </a:solidFill>
              </a:rPr>
              <a:t/>
            </a:r>
            <a:br>
              <a:rPr lang="ru-RU" sz="3600">
                <a:solidFill>
                  <a:srgbClr val="C00000"/>
                </a:solidFill>
              </a:rPr>
            </a:br>
            <a:endParaRPr lang="ru-RU" sz="3600">
              <a:solidFill>
                <a:srgbClr val="C000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b="1" smtClean="0">
                <a:solidFill>
                  <a:srgbClr val="003366"/>
                </a:solidFill>
              </a:rPr>
              <a:t>активные занятия физкультурой и спортом</a:t>
            </a:r>
          </a:p>
          <a:p>
            <a:pPr>
              <a:buFont typeface="Wingdings" pitchFamily="2" charset="2"/>
              <a:buChar char="ü"/>
            </a:pPr>
            <a:r>
              <a:rPr lang="ru-RU" b="1" smtClean="0">
                <a:solidFill>
                  <a:srgbClr val="003366"/>
                </a:solidFill>
              </a:rPr>
              <a:t>правильное питание</a:t>
            </a:r>
          </a:p>
          <a:p>
            <a:pPr>
              <a:buFont typeface="Wingdings" pitchFamily="2" charset="2"/>
              <a:buChar char="ü"/>
            </a:pPr>
            <a:r>
              <a:rPr lang="ru-RU" b="1" smtClean="0">
                <a:solidFill>
                  <a:srgbClr val="003366"/>
                </a:solidFill>
              </a:rPr>
              <a:t>хорошее настроение</a:t>
            </a:r>
          </a:p>
          <a:p>
            <a:pPr>
              <a:buFont typeface="Wingdings" pitchFamily="2" charset="2"/>
              <a:buChar char="ü"/>
            </a:pPr>
            <a:r>
              <a:rPr lang="ru-RU" b="1" smtClean="0">
                <a:solidFill>
                  <a:srgbClr val="003366"/>
                </a:solidFill>
              </a:rPr>
              <a:t>отказ от курения</a:t>
            </a:r>
          </a:p>
          <a:p>
            <a:pPr>
              <a:buFont typeface="Wingdings" pitchFamily="2" charset="2"/>
              <a:buChar char="ü"/>
            </a:pPr>
            <a:r>
              <a:rPr lang="ru-RU" b="1" smtClean="0">
                <a:solidFill>
                  <a:srgbClr val="003366"/>
                </a:solidFill>
              </a:rPr>
              <a:t>«нет» наркотикам, пиву и другим алкогольным напиткам </a:t>
            </a:r>
          </a:p>
          <a:p>
            <a:pPr>
              <a:buFont typeface="Wingdings" pitchFamily="2" charset="2"/>
              <a:buChar char="Ø"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0"/>
                            </p:stCondLst>
                            <p:childTnLst>
                              <p:par>
                                <p:cTn id="30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0"/>
                            </p:stCondLst>
                            <p:childTnLst>
                              <p:par>
                                <p:cTn id="37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6" descr="C45-17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1187450" y="0"/>
            <a:ext cx="6548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>
                <a:solidFill>
                  <a:srgbClr val="FF0000"/>
                </a:solidFill>
              </a:rPr>
              <a:t>Здоровый образ жизни – это активные занятия физкультурой и спортом</a:t>
            </a:r>
            <a:br>
              <a:rPr lang="ru-RU" sz="2800">
                <a:solidFill>
                  <a:srgbClr val="FF0000"/>
                </a:solidFill>
              </a:rPr>
            </a:br>
            <a:endParaRPr lang="ru-RU" sz="2800">
              <a:solidFill>
                <a:srgbClr val="FF000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>
              <a:buFontTx/>
              <a:buNone/>
            </a:pPr>
            <a:r>
              <a:rPr lang="ru-RU" b="1" smtClean="0">
                <a:solidFill>
                  <a:srgbClr val="003366"/>
                </a:solidFill>
              </a:rPr>
              <a:t>   Помни:</a:t>
            </a:r>
            <a:r>
              <a:rPr lang="ru-RU" smtClean="0">
                <a:solidFill>
                  <a:srgbClr val="003366"/>
                </a:solidFill>
              </a:rPr>
              <a:t> если мало двигаться и долго находиться в одной позе, появятся нарушения осанки, сутулость, искривление позвоночника. Это приводит к снижению </a:t>
            </a:r>
            <a:r>
              <a:rPr lang="ru-RU" b="1" smtClean="0">
                <a:solidFill>
                  <a:srgbClr val="003366"/>
                </a:solidFill>
              </a:rPr>
              <a:t>физической и умственной активности</a:t>
            </a:r>
            <a:r>
              <a:rPr lang="ru-RU" smtClean="0">
                <a:solidFill>
                  <a:srgbClr val="003366"/>
                </a:solidFill>
              </a:rPr>
              <a:t>.</a:t>
            </a:r>
          </a:p>
          <a:p>
            <a:endParaRPr lang="ru-RU" smtClean="0"/>
          </a:p>
        </p:txBody>
      </p:sp>
      <p:pic>
        <p:nvPicPr>
          <p:cNvPr id="4" name="Picture 5" descr="Darwinian"/>
          <p:cNvPicPr>
            <a:picLocks noChangeAspect="1" noChangeArrowheads="1"/>
          </p:cNvPicPr>
          <p:nvPr/>
        </p:nvPicPr>
        <p:blipFill>
          <a:blip r:embed="rId3"/>
          <a:srcRect l="998" t="2457" r="1164" b="18936"/>
          <a:stretch>
            <a:fillRect/>
          </a:stretch>
        </p:blipFill>
        <p:spPr bwMode="auto">
          <a:xfrm>
            <a:off x="609600" y="4267200"/>
            <a:ext cx="74676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C45-17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1187450" y="0"/>
            <a:ext cx="6548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i-main-pic" descr="Картинка 4 из 1498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72025" y="2743200"/>
            <a:ext cx="4371975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6781800" cy="4525963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ru-RU" smtClean="0"/>
              <a:t> </a:t>
            </a:r>
            <a:r>
              <a:rPr lang="ru-RU" smtClean="0">
                <a:solidFill>
                  <a:srgbClr val="003366"/>
                </a:solidFill>
              </a:rPr>
              <a:t>В пище содержатся основные </a:t>
            </a:r>
            <a:r>
              <a:rPr lang="ru-RU" b="1" smtClean="0">
                <a:solidFill>
                  <a:srgbClr val="003366"/>
                </a:solidFill>
              </a:rPr>
              <a:t>питательные вещества</a:t>
            </a:r>
            <a:r>
              <a:rPr lang="ru-RU" smtClean="0">
                <a:solidFill>
                  <a:srgbClr val="003366"/>
                </a:solidFill>
              </a:rPr>
              <a:t>, которые являются </a:t>
            </a:r>
          </a:p>
          <a:p>
            <a:pPr marL="609600" indent="-609600">
              <a:buFont typeface="Wingdings" pitchFamily="2" charset="2"/>
              <a:buChar char="ü"/>
            </a:pPr>
            <a:r>
              <a:rPr lang="ru-RU" smtClean="0">
                <a:solidFill>
                  <a:srgbClr val="003366"/>
                </a:solidFill>
              </a:rPr>
              <a:t>строительным материалом для организма человека, </a:t>
            </a:r>
          </a:p>
          <a:p>
            <a:pPr marL="609600" indent="-609600">
              <a:buFont typeface="Wingdings" pitchFamily="2" charset="2"/>
              <a:buChar char="ü"/>
            </a:pPr>
            <a:r>
              <a:rPr lang="ru-RU" smtClean="0">
                <a:solidFill>
                  <a:srgbClr val="003366"/>
                </a:solidFill>
              </a:rPr>
              <a:t>источником энергии, </a:t>
            </a:r>
          </a:p>
          <a:p>
            <a:pPr marL="609600" indent="-609600">
              <a:buFont typeface="Wingdings" pitchFamily="2" charset="2"/>
              <a:buChar char="ü"/>
            </a:pPr>
            <a:r>
              <a:rPr lang="ru-RU" smtClean="0">
                <a:solidFill>
                  <a:srgbClr val="003366"/>
                </a:solidFill>
              </a:rPr>
              <a:t>укрепляют иммунитет.</a:t>
            </a:r>
          </a:p>
          <a:p>
            <a:pPr marL="609600" indent="-609600">
              <a:buFont typeface="Wingdings" pitchFamily="2" charset="2"/>
              <a:buChar char="ü"/>
            </a:pPr>
            <a:endParaRPr lang="ru-RU" smtClean="0"/>
          </a:p>
        </p:txBody>
      </p:sp>
      <p:sp>
        <p:nvSpPr>
          <p:cNvPr id="2" name="Заголовок 1"/>
          <p:cNvSpPr txBox="1">
            <a:spLocks/>
          </p:cNvSpPr>
          <p:nvPr/>
        </p:nvSpPr>
        <p:spPr>
          <a:xfrm>
            <a:off x="1173643" y="277260"/>
            <a:ext cx="6795127" cy="1132513"/>
          </a:xfrm>
          <a:prstGeom prst="rect">
            <a:avLst/>
          </a:prstGeom>
        </p:spPr>
        <p:txBody>
          <a:bodyPr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>
                <a:ln w="6350">
                  <a:noFill/>
                </a:ln>
                <a:solidFill>
                  <a:srgbClr val="003366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Здоровый образ жизни </a:t>
            </a:r>
            <a:br>
              <a:rPr lang="ru-RU" sz="3200" b="1" dirty="0">
                <a:ln w="6350">
                  <a:noFill/>
                </a:ln>
                <a:solidFill>
                  <a:srgbClr val="003366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u-RU" sz="3200" b="1" dirty="0">
                <a:ln w="6350">
                  <a:noFill/>
                </a:ln>
                <a:solidFill>
                  <a:srgbClr val="003366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" charset="0"/>
                <a:ea typeface="+mj-ea"/>
                <a:cs typeface="+mj-cs"/>
              </a:rPr>
              <a:t>П</a:t>
            </a:r>
            <a:r>
              <a:rPr lang="ru-RU" sz="3200" b="1" dirty="0">
                <a:ln w="6350">
                  <a:noFill/>
                </a:ln>
                <a:solidFill>
                  <a:srgbClr val="003366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равильное питание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-main-pic" descr="Картинка 11 из 325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524000"/>
            <a:ext cx="22098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57200" y="304800"/>
            <a:ext cx="8229600" cy="990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ru-RU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Помни: вредные продукты организм отравят и здоровья не прибавят!</a:t>
            </a:r>
          </a:p>
        </p:txBody>
      </p:sp>
      <p:pic>
        <p:nvPicPr>
          <p:cNvPr id="4" name="i-main-pic" descr="Картинка 17 из 325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3962400"/>
            <a:ext cx="34290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-main-pic" descr="Картинка 28 из 325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81600" y="1600200"/>
            <a:ext cx="2632075" cy="213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-main-pic" descr="Картинка 35 из 3252"/>
          <p:cNvPicPr>
            <a:picLocks noChangeAspect="1" noChangeArrowheads="1"/>
          </p:cNvPicPr>
          <p:nvPr/>
        </p:nvPicPr>
        <p:blipFill>
          <a:blip r:embed="rId5"/>
          <a:srcRect l="6250" t="50008" r="12500" b="4166"/>
          <a:stretch>
            <a:fillRect/>
          </a:stretch>
        </p:blipFill>
        <p:spPr bwMode="auto">
          <a:xfrm>
            <a:off x="838200" y="4876800"/>
            <a:ext cx="29718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C45-17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1187450" y="0"/>
            <a:ext cx="6548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457200" y="2286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ru-RU" sz="33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Как вы считаете, что должен делать человек, чтобы сохранить и укрепить свое здоровье:</a:t>
            </a:r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533400" y="1905000"/>
            <a:ext cx="8077200" cy="465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Clr>
                <a:srgbClr val="003366"/>
              </a:buClr>
              <a:buSzPct val="120000"/>
              <a:buFont typeface="Wingdings" pitchFamily="2" charset="2"/>
              <a:buChar char="q"/>
            </a:pPr>
            <a:r>
              <a:rPr lang="ru-RU">
                <a:latin typeface="Times New Roman" pitchFamily="18" charset="0"/>
              </a:rPr>
              <a:t>  </a:t>
            </a:r>
            <a:r>
              <a:rPr lang="ru-RU" sz="2300" b="1">
                <a:solidFill>
                  <a:srgbClr val="003366"/>
                </a:solidFill>
                <a:latin typeface="Times New Roman" pitchFamily="18" charset="0"/>
              </a:rPr>
              <a:t>Соблюдать режим дня</a:t>
            </a:r>
          </a:p>
          <a:p>
            <a:pPr algn="l">
              <a:spcBef>
                <a:spcPct val="50000"/>
              </a:spcBef>
              <a:buFont typeface="Wingdings" pitchFamily="2" charset="2"/>
              <a:buChar char="q"/>
            </a:pPr>
            <a:r>
              <a:rPr lang="ru-RU" sz="2300" b="1">
                <a:solidFill>
                  <a:srgbClr val="003366"/>
                </a:solidFill>
                <a:latin typeface="Times New Roman" pitchFamily="18" charset="0"/>
              </a:rPr>
              <a:t>  Утро начинать с зарядки</a:t>
            </a:r>
          </a:p>
          <a:p>
            <a:pPr algn="l">
              <a:spcBef>
                <a:spcPct val="50000"/>
              </a:spcBef>
              <a:buFont typeface="Wingdings" pitchFamily="2" charset="2"/>
              <a:buChar char="q"/>
            </a:pPr>
            <a:r>
              <a:rPr lang="ru-RU" sz="2300" b="1">
                <a:solidFill>
                  <a:srgbClr val="003366"/>
                </a:solidFill>
                <a:latin typeface="Times New Roman" pitchFamily="18" charset="0"/>
              </a:rPr>
              <a:t>  Закалять свой организм</a:t>
            </a:r>
          </a:p>
          <a:p>
            <a:pPr algn="l">
              <a:spcBef>
                <a:spcPct val="50000"/>
              </a:spcBef>
              <a:buFont typeface="Wingdings" pitchFamily="2" charset="2"/>
              <a:buChar char="q"/>
            </a:pPr>
            <a:r>
              <a:rPr lang="ru-RU" sz="2300" b="1">
                <a:solidFill>
                  <a:srgbClr val="003366"/>
                </a:solidFill>
                <a:latin typeface="Times New Roman" pitchFamily="18" charset="0"/>
              </a:rPr>
              <a:t>  Правильно и регулярно питаться </a:t>
            </a:r>
          </a:p>
          <a:p>
            <a:pPr algn="l">
              <a:spcBef>
                <a:spcPct val="50000"/>
              </a:spcBef>
              <a:buFont typeface="Wingdings" pitchFamily="2" charset="2"/>
              <a:buChar char="q"/>
            </a:pPr>
            <a:r>
              <a:rPr lang="ru-RU" sz="2300" b="1">
                <a:solidFill>
                  <a:srgbClr val="003366"/>
                </a:solidFill>
                <a:latin typeface="Times New Roman" pitchFamily="18" charset="0"/>
              </a:rPr>
              <a:t>  Заниматься спортом, больше двигаться</a:t>
            </a:r>
          </a:p>
          <a:p>
            <a:pPr algn="l">
              <a:spcBef>
                <a:spcPct val="50000"/>
              </a:spcBef>
              <a:buFont typeface="Wingdings" pitchFamily="2" charset="2"/>
              <a:buChar char="q"/>
            </a:pPr>
            <a:r>
              <a:rPr lang="ru-RU" sz="2300" b="1">
                <a:solidFill>
                  <a:srgbClr val="003366"/>
                </a:solidFill>
                <a:latin typeface="Times New Roman" pitchFamily="18" charset="0"/>
              </a:rPr>
              <a:t>  Следить за своей осанкой</a:t>
            </a:r>
          </a:p>
          <a:p>
            <a:pPr algn="l">
              <a:spcBef>
                <a:spcPct val="50000"/>
              </a:spcBef>
              <a:buFont typeface="Wingdings" pitchFamily="2" charset="2"/>
              <a:buChar char="q"/>
            </a:pPr>
            <a:r>
              <a:rPr lang="ru-RU" sz="2300" b="1">
                <a:solidFill>
                  <a:srgbClr val="003366"/>
                </a:solidFill>
                <a:latin typeface="Times New Roman" pitchFamily="18" charset="0"/>
              </a:rPr>
              <a:t>  Не курить</a:t>
            </a:r>
          </a:p>
          <a:p>
            <a:pPr algn="l">
              <a:spcBef>
                <a:spcPct val="50000"/>
              </a:spcBef>
              <a:buFont typeface="Wingdings" pitchFamily="2" charset="2"/>
              <a:buChar char="q"/>
            </a:pPr>
            <a:r>
              <a:rPr lang="ru-RU" sz="2300" b="1">
                <a:solidFill>
                  <a:srgbClr val="003366"/>
                </a:solidFill>
                <a:latin typeface="Times New Roman" pitchFamily="18" charset="0"/>
              </a:rPr>
              <a:t>  Высыпаться</a:t>
            </a:r>
          </a:p>
          <a:p>
            <a:pPr algn="l">
              <a:spcBef>
                <a:spcPct val="50000"/>
              </a:spcBef>
              <a:buFont typeface="Wingdings" pitchFamily="2" charset="2"/>
              <a:buChar char="q"/>
            </a:pPr>
            <a:r>
              <a:rPr lang="ru-RU" sz="2300" b="1">
                <a:solidFill>
                  <a:srgbClr val="003366"/>
                </a:solidFill>
                <a:latin typeface="Times New Roman" pitchFamily="18" charset="0"/>
              </a:rPr>
              <a:t>  Всё вместе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6" descr="C45-17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1187450" y="0"/>
            <a:ext cx="6548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668338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ru-RU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Здоровый образ жизни</a:t>
            </a:r>
            <a:br>
              <a:rPr lang="ru-RU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32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Отказ от вредных привычек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668338" y="1828800"/>
            <a:ext cx="7924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003399"/>
              </a:buClr>
              <a:buSzPct val="65000"/>
              <a:buFont typeface="Wingdings" pitchFamily="2" charset="2"/>
              <a:buChar char="Ø"/>
              <a:defRPr/>
            </a:pPr>
            <a:r>
              <a:rPr lang="ru-RU" sz="2800" kern="0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Курение, употребление пива и других алкогольных напитков, а также наркотиков – это вредные и опасные привычки!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endParaRPr lang="ru-RU" sz="2800" kern="0" dirty="0">
              <a:solidFill>
                <a:srgbClr val="0033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 bwMode="auto">
          <a:xfrm>
            <a:off x="642938" y="3643313"/>
            <a:ext cx="60960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003399"/>
              </a:buClr>
              <a:buSzPct val="65000"/>
              <a:buFont typeface="Wingdings" pitchFamily="2" charset="2"/>
              <a:buChar char="Ø"/>
              <a:defRPr/>
            </a:pPr>
            <a:r>
              <a:rPr lang="ru-RU" sz="2800" kern="0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Пороки злые победим!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r>
              <a:rPr lang="ru-RU" sz="2800" kern="0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Мы вправе сами выбирать: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r>
              <a:rPr lang="ru-RU" sz="2800" kern="0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В здоровье долго жить счастливо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r>
              <a:rPr lang="ru-RU" sz="2800" kern="0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Или в болезнях умирать.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endParaRPr lang="ru-RU" sz="2400" kern="0" dirty="0"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pic>
        <p:nvPicPr>
          <p:cNvPr id="5" name="i-main-pic" descr="Картинка 19 из 24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75" y="3071813"/>
            <a:ext cx="2303463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7" descr="C45-17"/>
          <p:cNvPicPr>
            <a:picLocks noChangeAspect="1" noChangeArrowheads="1"/>
          </p:cNvPicPr>
          <p:nvPr/>
        </p:nvPicPr>
        <p:blipFill>
          <a:blip r:embed="rId3">
            <a:lum bright="70000" contrast="-70000"/>
          </a:blip>
          <a:srcRect/>
          <a:stretch>
            <a:fillRect/>
          </a:stretch>
        </p:blipFill>
        <p:spPr bwMode="auto">
          <a:xfrm>
            <a:off x="1187450" y="0"/>
            <a:ext cx="6548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785813" y="1000125"/>
            <a:ext cx="7358062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2800" b="1">
                <a:solidFill>
                  <a:srgbClr val="003366"/>
                </a:solidFill>
                <a:latin typeface="Times New Roman" pitchFamily="18" charset="0"/>
              </a:rPr>
              <a:t>1. Курение – вредная привычка, мерзкая для обоняния, вредная для мозга и опасная для легких.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785813" y="2571750"/>
            <a:ext cx="7500937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2800" b="1">
                <a:solidFill>
                  <a:srgbClr val="003366"/>
                </a:solidFill>
                <a:latin typeface="Times New Roman" pitchFamily="18" charset="0"/>
              </a:rPr>
              <a:t>2. Помни: алкоголь убивает рано или поздно… ВСЕГДА!!!</a:t>
            </a:r>
            <a:endParaRPr lang="ru-RU" sz="2800">
              <a:latin typeface="Times New Roman" pitchFamily="18" charset="0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714375" y="3714750"/>
            <a:ext cx="85725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2800" b="1">
                <a:solidFill>
                  <a:srgbClr val="003366"/>
                </a:solidFill>
                <a:latin typeface="Times New Roman" pitchFamily="18" charset="0"/>
              </a:rPr>
              <a:t>3. Никотиновая зависимость у подростков возникает через пять месяцев после начала курения</a:t>
            </a:r>
            <a:endParaRPr lang="ru-RU" sz="2800">
              <a:latin typeface="Times New Roman" pitchFamily="18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857250" y="214313"/>
            <a:ext cx="19335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4000" b="1">
                <a:solidFill>
                  <a:srgbClr val="FF0000"/>
                </a:solidFill>
                <a:latin typeface="Times New Roman" pitchFamily="18" charset="0"/>
              </a:rPr>
              <a:t>Помни!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357313" y="5214938"/>
            <a:ext cx="6572250" cy="140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Times New Roman" pitchFamily="18" charset="0"/>
              </a:rPr>
              <a:t>Наркотикам, пиву и другим алкогольным напиткам – </a:t>
            </a:r>
            <a:r>
              <a:rPr lang="ru-RU" sz="5400" b="1">
                <a:solidFill>
                  <a:srgbClr val="FF0000"/>
                </a:solidFill>
                <a:latin typeface="Times New Roman" pitchFamily="18" charset="0"/>
              </a:rPr>
              <a:t>нет</a:t>
            </a:r>
            <a:r>
              <a:rPr lang="ru-RU" sz="3200" b="1">
                <a:solidFill>
                  <a:srgbClr val="FF0000"/>
                </a:solidFill>
                <a:latin typeface="Times New Roman" pitchFamily="18" charset="0"/>
              </a:rPr>
              <a:t>!</a:t>
            </a:r>
            <a:endParaRPr lang="ru-RU" sz="320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222</TotalTime>
  <Words>301</Words>
  <Application>Microsoft Office PowerPoint</Application>
  <PresentationFormat>Экран (4:3)</PresentationFormat>
  <Paragraphs>60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Презентация PowerPoint</vt:lpstr>
      <vt:lpstr>В XXI веке быть здоровым, умным и успешным – модно и престижно! </vt:lpstr>
      <vt:lpstr>Знаешь ли ты,  что здоровый образ жизни – это: </vt:lpstr>
      <vt:lpstr>Здоровый образ жизни – это активные занятия физкультурой и спортом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Режим дня: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Анастасия Гусева</cp:lastModifiedBy>
  <cp:revision>4</cp:revision>
  <cp:lastPrinted>1601-01-01T00:00:00Z</cp:lastPrinted>
  <dcterms:created xsi:type="dcterms:W3CDTF">1601-01-01T00:00:00Z</dcterms:created>
  <dcterms:modified xsi:type="dcterms:W3CDTF">2022-06-03T07:30:23Z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