
<file path=[Content_Types].xml><?xml version="1.0" encoding="utf-8"?>
<Types xmlns="http://schemas.openxmlformats.org/package/2006/content-types">
  <Default Extension="bin" ContentType="audio/unknown"/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1" r:id="rId1"/>
  </p:sldMasterIdLst>
  <p:sldIdLst>
    <p:sldId id="275" r:id="rId2"/>
    <p:sldId id="280" r:id="rId3"/>
    <p:sldId id="315" r:id="rId4"/>
    <p:sldId id="314" r:id="rId5"/>
    <p:sldId id="311" r:id="rId6"/>
    <p:sldId id="278" r:id="rId7"/>
    <p:sldId id="279" r:id="rId8"/>
    <p:sldId id="271" r:id="rId9"/>
    <p:sldId id="308" r:id="rId10"/>
    <p:sldId id="309" r:id="rId11"/>
    <p:sldId id="259" r:id="rId12"/>
    <p:sldId id="264" r:id="rId13"/>
    <p:sldId id="260" r:id="rId14"/>
    <p:sldId id="261" r:id="rId15"/>
    <p:sldId id="267" r:id="rId16"/>
    <p:sldId id="262" r:id="rId17"/>
    <p:sldId id="272" r:id="rId18"/>
    <p:sldId id="293" r:id="rId19"/>
    <p:sldId id="294" r:id="rId20"/>
    <p:sldId id="295" r:id="rId21"/>
    <p:sldId id="296" r:id="rId22"/>
    <p:sldId id="297" r:id="rId23"/>
    <p:sldId id="298" r:id="rId24"/>
    <p:sldId id="299" r:id="rId25"/>
    <p:sldId id="300" r:id="rId26"/>
    <p:sldId id="301" r:id="rId27"/>
    <p:sldId id="302" r:id="rId28"/>
    <p:sldId id="303" r:id="rId29"/>
    <p:sldId id="304" r:id="rId30"/>
    <p:sldId id="305" r:id="rId31"/>
    <p:sldId id="306" r:id="rId32"/>
    <p:sldId id="307" r:id="rId33"/>
  </p:sldIdLst>
  <p:sldSz cx="9144000" cy="6858000" type="screen4x3"/>
  <p:notesSz cx="6858000" cy="9144000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0000"/>
    <a:srgbClr val="003399"/>
    <a:srgbClr val="3366FF"/>
    <a:srgbClr val="CC0000"/>
    <a:srgbClr val="3399FF"/>
    <a:srgbClr val="008000"/>
    <a:srgbClr val="FFFF00"/>
    <a:srgbClr val="00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773" autoAdjust="0"/>
    <p:restoredTop sz="94660"/>
  </p:normalViewPr>
  <p:slideViewPr>
    <p:cSldViewPr>
      <p:cViewPr varScale="1">
        <p:scale>
          <a:sx n="63" d="100"/>
          <a:sy n="63" d="100"/>
        </p:scale>
        <p:origin x="-138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4836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bin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bin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bin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bin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bin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bin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bin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bin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bin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bin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bin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bin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E6EAB1-0C70-449A-88AA-985E83EF036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diamond/>
    <p:sndAc>
      <p:stSnd>
        <p:snd r:embed="rId1" name="chimes.wav"/>
      </p:stSnd>
    </p:sndAc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2338D8-51F5-4B90-AB9B-3530824D92E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diamond/>
    <p:sndAc>
      <p:stSnd>
        <p:snd r:embed="rId1" name="chimes.wav"/>
      </p:stSnd>
    </p:sndAc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AD09F7-C6D7-498D-901A-82946C9D938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diamond/>
    <p:sndAc>
      <p:stSnd>
        <p:snd r:embed="rId1" name="chimes.wav"/>
      </p:stSnd>
    </p:sndAc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A5BA61-AC8C-4349-90C5-6AD3AAFE341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diamond/>
    <p:sndAc>
      <p:stSnd>
        <p:snd r:embed="rId1" name="chimes.wav"/>
      </p:stSnd>
    </p:sndAc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C2821D-1414-4950-BB84-EC5E6F9C93F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diamond/>
    <p:sndAc>
      <p:stSnd>
        <p:snd r:embed="rId1" name="chimes.wav"/>
      </p:stSnd>
    </p:sndAc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F37428-1EEE-4C76-8C14-E6B9399E101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diamond/>
    <p:sndAc>
      <p:stSnd>
        <p:snd r:embed="rId1" name="chimes.wav"/>
      </p:stSnd>
    </p:sndAc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0B6DE9-E258-4B5B-8A8F-CCEAA09E8BB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diamond/>
    <p:sndAc>
      <p:stSnd>
        <p:snd r:embed="rId1" name="chimes.wav"/>
      </p:stSnd>
    </p:sndAc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1FFDAC-005A-44E6-8053-FDF3372F958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diamond/>
    <p:sndAc>
      <p:stSnd>
        <p:snd r:embed="rId1" name="chimes.wav"/>
      </p:stSnd>
    </p:sndAc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C14755-A7FA-451C-9211-0AF55D347C3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diamond/>
    <p:sndAc>
      <p:stSnd>
        <p:snd r:embed="rId1" name="chimes.wav"/>
      </p:stSnd>
    </p:sndAc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459215-2D57-491C-96CA-91D0A403A48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diamond/>
    <p:sndAc>
      <p:stSnd>
        <p:snd r:embed="rId1" name="chimes.wav"/>
      </p:stSnd>
    </p:sndAc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B6014C-414A-42EF-B261-5E01D433681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diamond/>
    <p:sndAc>
      <p:stSnd>
        <p:snd r:embed="rId1" name="chimes.wav"/>
      </p:stSnd>
    </p:sndAc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129BE5-6D12-479D-B137-679157E824F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diamond/>
    <p:sndAc>
      <p:stSnd>
        <p:snd r:embed="rId1" name="chimes.wav"/>
      </p:stSnd>
    </p:sndAc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audio" Target="../media/audio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0000"/>
            </a:gs>
            <a:gs pos="100000">
              <a:srgbClr val="FFFF00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8637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637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637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latin typeface="Arial" pitchFamily="34" charset="0"/>
              </a:defRPr>
            </a:lvl1pPr>
          </a:lstStyle>
          <a:p>
            <a:pPr>
              <a:defRPr/>
            </a:pPr>
            <a:fld id="{17A7466A-91EA-4EA4-9868-2A1FAC05BB9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2" r:id="rId1"/>
    <p:sldLayoutId id="2147483693" r:id="rId2"/>
    <p:sldLayoutId id="2147483694" r:id="rId3"/>
    <p:sldLayoutId id="2147483695" r:id="rId4"/>
    <p:sldLayoutId id="2147483696" r:id="rId5"/>
    <p:sldLayoutId id="2147483697" r:id="rId6"/>
    <p:sldLayoutId id="2147483698" r:id="rId7"/>
    <p:sldLayoutId id="2147483699" r:id="rId8"/>
    <p:sldLayoutId id="2147483700" r:id="rId9"/>
    <p:sldLayoutId id="2147483701" r:id="rId10"/>
    <p:sldLayoutId id="2147483702" r:id="rId11"/>
    <p:sldLayoutId id="2147483703" r:id="rId12"/>
  </p:sldLayoutIdLst>
  <p:transition spd="med">
    <p:diamond/>
    <p:sndAc>
      <p:stSnd>
        <p:snd r:embed="rId14" name="chimes.wav"/>
      </p:stSnd>
    </p:sndAc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bin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jpeg"/><Relationship Id="rId3" Type="http://schemas.openxmlformats.org/officeDocument/2006/relationships/hyperlink" Target="http://go.mail.ru/frame.html?imgurl=http://www.ntvmsnbc.com/news/278167.jpg&amp;pageurl=http://ru.wikipedia.org/wiki/Anthropoides_virgo&amp;id=55828574&amp;iid=3&amp;imgwidth=275&amp;imgheight=356&amp;imgsize=35998&amp;images_links=b" TargetMode="External"/><Relationship Id="rId7" Type="http://schemas.openxmlformats.org/officeDocument/2006/relationships/image" Target="../media/image28.jpeg"/><Relationship Id="rId2" Type="http://schemas.openxmlformats.org/officeDocument/2006/relationships/audio" Target="../media/audio1.bin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7.jpeg"/><Relationship Id="rId5" Type="http://schemas.openxmlformats.org/officeDocument/2006/relationships/hyperlink" Target="http://go.mail.ru/frame.html?imgurl=http://www.nachalka.com/photo/d/2454-4/guravl.jpg&amp;pageurl=http://www.nachalka.com/photo/v/nature1/animals/birds/&amp;id=57499688&amp;iid=0&amp;imgwidth=113&amp;imgheight=150&amp;imgsize=58726&amp;images_links=b" TargetMode="External"/><Relationship Id="rId4" Type="http://schemas.openxmlformats.org/officeDocument/2006/relationships/image" Target="../media/image2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audio" Target="../media/audio1.bin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audio" Target="../media/audio1.bin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3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gif"/><Relationship Id="rId2" Type="http://schemas.openxmlformats.org/officeDocument/2006/relationships/audio" Target="../media/audio1.bin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gi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gif"/><Relationship Id="rId2" Type="http://schemas.openxmlformats.org/officeDocument/2006/relationships/audio" Target="../media/audio1.bin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6.gi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audio" Target="../media/audio1.bin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8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audio" Target="../media/audio1.bin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2.jpeg"/><Relationship Id="rId5" Type="http://schemas.openxmlformats.org/officeDocument/2006/relationships/image" Target="../media/image41.jpeg"/><Relationship Id="rId4" Type="http://schemas.openxmlformats.org/officeDocument/2006/relationships/image" Target="../media/image40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bin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audio" Target="../media/audio1.bin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audio" Target="../media/audio1.bin"/><Relationship Id="rId1" Type="http://schemas.openxmlformats.org/officeDocument/2006/relationships/slideLayout" Target="../slideLayouts/slideLayout12.xml"/><Relationship Id="rId5" Type="http://schemas.openxmlformats.org/officeDocument/2006/relationships/slide" Target="slide21.xml"/><Relationship Id="rId4" Type="http://schemas.openxmlformats.org/officeDocument/2006/relationships/slide" Target="slide20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audio" Target="../media/audio1.bin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audio" Target="../media/audio1.bin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audio" Target="../media/audio1.bin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4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audio" Target="../media/audio1.bin"/><Relationship Id="rId1" Type="http://schemas.openxmlformats.org/officeDocument/2006/relationships/slideLayout" Target="../slideLayouts/slideLayout12.xml"/><Relationship Id="rId6" Type="http://schemas.openxmlformats.org/officeDocument/2006/relationships/slide" Target="slide20.xml"/><Relationship Id="rId5" Type="http://schemas.openxmlformats.org/officeDocument/2006/relationships/slide" Target="slide23.xml"/><Relationship Id="rId4" Type="http://schemas.openxmlformats.org/officeDocument/2006/relationships/slide" Target="slide2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audio" Target="../media/audio1.bin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5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audio" Target="../media/audio1.bin"/><Relationship Id="rId1" Type="http://schemas.openxmlformats.org/officeDocument/2006/relationships/slideLayout" Target="../slideLayouts/slideLayout12.xml"/><Relationship Id="rId5" Type="http://schemas.openxmlformats.org/officeDocument/2006/relationships/slide" Target="slide25.xml"/><Relationship Id="rId4" Type="http://schemas.openxmlformats.org/officeDocument/2006/relationships/slide" Target="slide20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audio" Target="../media/audio1.bin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6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audio" Target="../media/audio1.bin"/><Relationship Id="rId1" Type="http://schemas.openxmlformats.org/officeDocument/2006/relationships/slideLayout" Target="../slideLayouts/slideLayout12.xml"/><Relationship Id="rId5" Type="http://schemas.openxmlformats.org/officeDocument/2006/relationships/slide" Target="slide27.xml"/><Relationship Id="rId4" Type="http://schemas.openxmlformats.org/officeDocument/2006/relationships/slide" Target="slide20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audio" Target="../media/audio1.bin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7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audio" Target="../media/audio1.bin"/><Relationship Id="rId1" Type="http://schemas.openxmlformats.org/officeDocument/2006/relationships/slideLayout" Target="../slideLayouts/slideLayout12.xml"/><Relationship Id="rId5" Type="http://schemas.openxmlformats.org/officeDocument/2006/relationships/slide" Target="slide29.xml"/><Relationship Id="rId4" Type="http://schemas.openxmlformats.org/officeDocument/2006/relationships/slide" Target="slide20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audio" Target="../media/audio1.bin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8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gif"/><Relationship Id="rId13" Type="http://schemas.openxmlformats.org/officeDocument/2006/relationships/image" Target="../media/image15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12" Type="http://schemas.openxmlformats.org/officeDocument/2006/relationships/image" Target="../media/image14.gif"/><Relationship Id="rId2" Type="http://schemas.openxmlformats.org/officeDocument/2006/relationships/audio" Target="../media/audio1.bin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11" Type="http://schemas.openxmlformats.org/officeDocument/2006/relationships/image" Target="../media/image13.png"/><Relationship Id="rId5" Type="http://schemas.openxmlformats.org/officeDocument/2006/relationships/image" Target="../media/image7.gif"/><Relationship Id="rId10" Type="http://schemas.openxmlformats.org/officeDocument/2006/relationships/image" Target="../media/image12.gif"/><Relationship Id="rId4" Type="http://schemas.openxmlformats.org/officeDocument/2006/relationships/image" Target="../media/image6.gif"/><Relationship Id="rId9" Type="http://schemas.openxmlformats.org/officeDocument/2006/relationships/image" Target="../media/image11.png"/><Relationship Id="rId14" Type="http://schemas.openxmlformats.org/officeDocument/2006/relationships/image" Target="../media/image16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audio" Target="../media/audio1.bin"/><Relationship Id="rId1" Type="http://schemas.openxmlformats.org/officeDocument/2006/relationships/slideLayout" Target="../slideLayouts/slideLayout12.xml"/><Relationship Id="rId5" Type="http://schemas.openxmlformats.org/officeDocument/2006/relationships/slide" Target="slide31.xml"/><Relationship Id="rId4" Type="http://schemas.openxmlformats.org/officeDocument/2006/relationships/slide" Target="slide20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audio" Target="../media/audio1.bin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9.jpe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audio" Target="../media/audio1.bin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gif"/><Relationship Id="rId2" Type="http://schemas.openxmlformats.org/officeDocument/2006/relationships/audio" Target="../media/audio1.bin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audio" Target="../media/audio1.bin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audio" Target="../media/audio1.bin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audio" Target="../media/audio1.bin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audio" Target="../media/audio1.bin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audio" Target="../media/audio1.bin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jpeg"/><Relationship Id="rId5" Type="http://schemas.openxmlformats.org/officeDocument/2006/relationships/image" Target="http://www.floranimal.ru/pages/animal/zh/1325.jpg" TargetMode="External"/><Relationship Id="rId4" Type="http://schemas.openxmlformats.org/officeDocument/2006/relationships/image" Target="../media/image2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6498" name="Picture 2" descr="04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10200" y="601663"/>
            <a:ext cx="3487738" cy="3344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6499" name="Picture 3" descr="10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419475" y="2392363"/>
            <a:ext cx="2917825" cy="3614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6500" name="WordArt 4"/>
          <p:cNvSpPr>
            <a:spLocks noChangeArrowheads="1" noChangeShapeType="1" noTextEdit="1"/>
          </p:cNvSpPr>
          <p:nvPr/>
        </p:nvSpPr>
        <p:spPr bwMode="auto">
          <a:xfrm>
            <a:off x="-1" y="207963"/>
            <a:ext cx="7369175" cy="2184400"/>
          </a:xfrm>
          <a:prstGeom prst="rect">
            <a:avLst/>
          </a:prstGeom>
        </p:spPr>
        <p:txBody>
          <a:bodyPr wrap="none" fromWordArt="1">
            <a:prstTxWarp prst="textFadeUp">
              <a:avLst>
                <a:gd name="adj" fmla="val 9991"/>
              </a:avLst>
            </a:prstTxWarp>
          </a:bodyPr>
          <a:lstStyle/>
          <a:p>
            <a:pPr algn="ctr"/>
            <a:r>
              <a:rPr lang="ru-RU" sz="3600" kern="10" dirty="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C23330"/>
                </a:solidFill>
                <a:effectLst>
                  <a:outerShdw dist="35921" dir="2700000" sy="50000" rotWithShape="0">
                    <a:srgbClr val="875B0D">
                      <a:alpha val="70000"/>
                    </a:srgbClr>
                  </a:outerShdw>
                </a:effectLst>
                <a:latin typeface="Arial"/>
                <a:cs typeface="Arial"/>
              </a:rPr>
              <a:t>Животные красной</a:t>
            </a:r>
          </a:p>
          <a:p>
            <a:pPr algn="ctr"/>
            <a:r>
              <a:rPr lang="ru-RU" sz="3600" kern="10" dirty="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C23330"/>
                </a:solidFill>
                <a:effectLst>
                  <a:outerShdw dist="35921" dir="2700000" sy="50000" rotWithShape="0">
                    <a:srgbClr val="875B0D">
                      <a:alpha val="70000"/>
                    </a:srgbClr>
                  </a:outerShdw>
                </a:effectLst>
                <a:latin typeface="Arial"/>
                <a:cs typeface="Arial"/>
              </a:rPr>
              <a:t> книги</a:t>
            </a:r>
          </a:p>
        </p:txBody>
      </p:sp>
      <p:pic>
        <p:nvPicPr>
          <p:cNvPr id="106502" name="Picture 6" descr="137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50825" y="3389313"/>
            <a:ext cx="3700463" cy="308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6503" name="Text Box 7"/>
          <p:cNvSpPr txBox="1">
            <a:spLocks noChangeArrowheads="1"/>
          </p:cNvSpPr>
          <p:nvPr/>
        </p:nvSpPr>
        <p:spPr bwMode="auto">
          <a:xfrm>
            <a:off x="5852160" y="4610784"/>
            <a:ext cx="32766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  <a:defRPr/>
            </a:pPr>
            <a:r>
              <a:rPr lang="ru-RU" sz="3600" b="1" dirty="0" smtClean="0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Повторение</a:t>
            </a:r>
            <a:endParaRPr lang="ru-RU" sz="3600" b="1" dirty="0">
              <a:solidFill>
                <a:schemeClr val="hlink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 Black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5867399" y="6112724"/>
            <a:ext cx="312913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Подготовила: А.М Гусева</a:t>
            </a:r>
            <a:endParaRPr lang="uk-UA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spd="med">
    <p:diamond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4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155" decel="100000"/>
                                        <p:tgtEl>
                                          <p:spTgt spid="10649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1155" decel="100000"/>
                                        <p:tgtEl>
                                          <p:spTgt spid="106498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106498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1155" fill="hold"/>
                                        <p:tgtEl>
                                          <p:spTgt spid="1064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1064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1155" fill="hold"/>
                                        <p:tgtEl>
                                          <p:spTgt spid="1064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1064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4" presetID="5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4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155" decel="100000"/>
                                        <p:tgtEl>
                                          <p:spTgt spid="10649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" dur="1155" decel="100000"/>
                                        <p:tgtEl>
                                          <p:spTgt spid="106499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8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106499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9" dur="1155" fill="hold"/>
                                        <p:tgtEl>
                                          <p:spTgt spid="1064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0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1064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1" dur="1155" fill="hold"/>
                                        <p:tgtEl>
                                          <p:spTgt spid="1064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2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1064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3" presetID="5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155" decel="100000"/>
                                        <p:tgtEl>
                                          <p:spTgt spid="10650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6" dur="1155" decel="100000"/>
                                        <p:tgtEl>
                                          <p:spTgt spid="10650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7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10650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8" dur="1155" fill="hold"/>
                                        <p:tgtEl>
                                          <p:spTgt spid="1065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9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1065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0" dur="1155" fill="hold"/>
                                        <p:tgtEl>
                                          <p:spTgt spid="1065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1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1065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065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065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065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42" dur="2000"/>
                                        <p:tgtEl>
                                          <p:spTgt spid="1065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6500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i?id=55828574&amp;tov=3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52400" y="152400"/>
            <a:ext cx="2951163" cy="3810000"/>
          </a:xfrm>
          <a:prstGeom prst="rect">
            <a:avLst/>
          </a:prstGeom>
          <a:noFill/>
          <a:ln w="38100">
            <a:solidFill>
              <a:srgbClr val="003399"/>
            </a:solidFill>
            <a:miter lim="800000"/>
            <a:headEnd/>
            <a:tailEnd/>
          </a:ln>
        </p:spPr>
      </p:pic>
      <p:sp>
        <p:nvSpPr>
          <p:cNvPr id="13315" name="Text Box 3"/>
          <p:cNvSpPr txBox="1">
            <a:spLocks noChangeArrowheads="1"/>
          </p:cNvSpPr>
          <p:nvPr/>
        </p:nvSpPr>
        <p:spPr bwMode="auto">
          <a:xfrm>
            <a:off x="533400" y="4114800"/>
            <a:ext cx="2260600" cy="5191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ru-RU" sz="2800" b="1">
                <a:solidFill>
                  <a:srgbClr val="990000"/>
                </a:solidFill>
              </a:rPr>
              <a:t>красавка</a:t>
            </a:r>
          </a:p>
        </p:txBody>
      </p:sp>
      <p:pic>
        <p:nvPicPr>
          <p:cNvPr id="13316" name="Picture 4" descr="i?id=57499688&amp;tov=0">
            <a:hlinkClick r:id="rId5"/>
          </p:cNvPr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429000" y="228600"/>
            <a:ext cx="2301875" cy="3076575"/>
          </a:xfrm>
          <a:prstGeom prst="rect">
            <a:avLst/>
          </a:prstGeom>
          <a:noFill/>
          <a:ln w="38100">
            <a:solidFill>
              <a:srgbClr val="003399"/>
            </a:solidFill>
            <a:miter lim="800000"/>
            <a:headEnd/>
            <a:tailEnd/>
          </a:ln>
        </p:spPr>
      </p:pic>
      <p:pic>
        <p:nvPicPr>
          <p:cNvPr id="13317" name="Picture 5" descr="306m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943600" y="381000"/>
            <a:ext cx="3048000" cy="2792413"/>
          </a:xfrm>
          <a:prstGeom prst="rect">
            <a:avLst/>
          </a:prstGeom>
          <a:noFill/>
          <a:ln w="38100">
            <a:solidFill>
              <a:srgbClr val="003399"/>
            </a:solidFill>
            <a:miter lim="800000"/>
            <a:headEnd/>
            <a:tailEnd/>
          </a:ln>
        </p:spPr>
      </p:pic>
      <p:sp>
        <p:nvSpPr>
          <p:cNvPr id="13318" name="Text Box 6"/>
          <p:cNvSpPr txBox="1">
            <a:spLocks noChangeArrowheads="1"/>
          </p:cNvSpPr>
          <p:nvPr/>
        </p:nvSpPr>
        <p:spPr bwMode="auto">
          <a:xfrm rot="10744759" flipV="1">
            <a:off x="6477000" y="3200400"/>
            <a:ext cx="2068513" cy="5191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ru-RU" sz="2800" b="1">
                <a:solidFill>
                  <a:srgbClr val="990000"/>
                </a:solidFill>
              </a:rPr>
              <a:t>канадский</a:t>
            </a:r>
          </a:p>
        </p:txBody>
      </p:sp>
      <p:sp>
        <p:nvSpPr>
          <p:cNvPr id="13319" name="Text Box 7"/>
          <p:cNvSpPr txBox="1">
            <a:spLocks noChangeArrowheads="1"/>
          </p:cNvSpPr>
          <p:nvPr/>
        </p:nvSpPr>
        <p:spPr bwMode="auto">
          <a:xfrm>
            <a:off x="3352800" y="3276600"/>
            <a:ext cx="2016125" cy="5191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ru-RU" sz="2800" b="1">
                <a:solidFill>
                  <a:srgbClr val="990000"/>
                </a:solidFill>
              </a:rPr>
              <a:t>японский</a:t>
            </a:r>
          </a:p>
        </p:txBody>
      </p:sp>
      <p:pic>
        <p:nvPicPr>
          <p:cNvPr id="13320" name="Picture 8" descr="фото Серый журавль (масштаб: 100%)"/>
          <p:cNvPicPr>
            <a:picLocks noChangeAspect="1" noChangeArrowheads="1"/>
          </p:cNvPicPr>
          <p:nvPr/>
        </p:nvPicPr>
        <p:blipFill>
          <a:blip r:embed="rId8"/>
          <a:srcRect l="15034" t="5701" r="4370" b="6415"/>
          <a:stretch>
            <a:fillRect/>
          </a:stretch>
        </p:blipFill>
        <p:spPr bwMode="auto">
          <a:xfrm>
            <a:off x="4953000" y="3810000"/>
            <a:ext cx="3505200" cy="2801938"/>
          </a:xfrm>
          <a:prstGeom prst="rect">
            <a:avLst/>
          </a:prstGeom>
          <a:noFill/>
          <a:ln w="38100">
            <a:solidFill>
              <a:srgbClr val="003399"/>
            </a:solidFill>
            <a:miter lim="800000"/>
            <a:headEnd/>
            <a:tailEnd/>
          </a:ln>
        </p:spPr>
      </p:pic>
      <p:sp>
        <p:nvSpPr>
          <p:cNvPr id="13321" name="Rectangle 9"/>
          <p:cNvSpPr>
            <a:spLocks noChangeArrowheads="1"/>
          </p:cNvSpPr>
          <p:nvPr/>
        </p:nvSpPr>
        <p:spPr bwMode="auto">
          <a:xfrm>
            <a:off x="1600200" y="5638800"/>
            <a:ext cx="3046413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ru-RU" sz="2800" b="1">
                <a:solidFill>
                  <a:srgbClr val="990000"/>
                </a:solidFill>
              </a:rPr>
              <a:t>Журавль белый</a:t>
            </a:r>
          </a:p>
        </p:txBody>
      </p:sp>
    </p:spTree>
  </p:cSld>
  <p:clrMapOvr>
    <a:masterClrMapping/>
  </p:clrMapOvr>
  <p:transition spd="med">
    <p:diamond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305" name="Picture 17" descr="1180650645_vyhuhol_l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3400" y="381000"/>
            <a:ext cx="4724400" cy="2646363"/>
          </a:xfrm>
          <a:prstGeom prst="rect">
            <a:avLst/>
          </a:prstGeom>
          <a:noFill/>
          <a:ln w="38100">
            <a:solidFill>
              <a:srgbClr val="003399"/>
            </a:solidFill>
            <a:miter lim="800000"/>
            <a:headEnd/>
            <a:tailEnd/>
          </a:ln>
        </p:spPr>
      </p:pic>
      <p:sp>
        <p:nvSpPr>
          <p:cNvPr id="12306" name="Rectangle 18"/>
          <p:cNvSpPr>
            <a:spLocks noChangeArrowheads="1"/>
          </p:cNvSpPr>
          <p:nvPr/>
        </p:nvSpPr>
        <p:spPr bwMode="auto">
          <a:xfrm>
            <a:off x="5638800" y="1143000"/>
            <a:ext cx="3233738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>
              <a:spcBef>
                <a:spcPct val="50000"/>
              </a:spcBef>
              <a:defRPr/>
            </a:pPr>
            <a:r>
              <a:rPr lang="ru-RU" sz="4800" b="1">
                <a:solidFill>
                  <a:srgbClr val="008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выхухоль</a:t>
            </a:r>
          </a:p>
        </p:txBody>
      </p:sp>
      <p:pic>
        <p:nvPicPr>
          <p:cNvPr id="12307" name="Picture 19" descr="normal_Medvedi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67200" y="3200400"/>
            <a:ext cx="4495800" cy="3373438"/>
          </a:xfrm>
          <a:prstGeom prst="rect">
            <a:avLst/>
          </a:prstGeom>
          <a:noFill/>
          <a:ln w="38100">
            <a:solidFill>
              <a:srgbClr val="003399"/>
            </a:solidFill>
            <a:miter lim="800000"/>
            <a:headEnd/>
            <a:tailEnd/>
          </a:ln>
        </p:spPr>
      </p:pic>
      <p:sp>
        <p:nvSpPr>
          <p:cNvPr id="12308" name="Rectangle 20"/>
          <p:cNvSpPr>
            <a:spLocks noChangeArrowheads="1"/>
          </p:cNvSpPr>
          <p:nvPr/>
        </p:nvSpPr>
        <p:spPr bwMode="auto">
          <a:xfrm>
            <a:off x="228600" y="4876800"/>
            <a:ext cx="384492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>
              <a:spcBef>
                <a:spcPct val="50000"/>
              </a:spcBef>
              <a:defRPr/>
            </a:pPr>
            <a:r>
              <a:rPr lang="ru-RU" sz="3600" b="1">
                <a:solidFill>
                  <a:srgbClr val="008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Белый медведь</a:t>
            </a:r>
          </a:p>
        </p:txBody>
      </p:sp>
    </p:spTree>
  </p:cSld>
  <p:clrMapOvr>
    <a:masterClrMapping/>
  </p:clrMapOvr>
  <p:transition spd="med">
    <p:diamond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123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23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23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23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3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tmFilter="0,0; .5, 1; 1, 1"/>
                                        <p:tgtEl>
                                          <p:spTgt spid="123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1000"/>
                                        <p:tgtEl>
                                          <p:spTgt spid="123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4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23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23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23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23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tmFilter="0,0; .5, 1; 1, 1"/>
                                        <p:tgtEl>
                                          <p:spTgt spid="123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71" name="Picture 19" descr="510260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4800" y="2971800"/>
            <a:ext cx="5181600" cy="3341688"/>
          </a:xfrm>
          <a:prstGeom prst="rect">
            <a:avLst/>
          </a:prstGeom>
          <a:noFill/>
          <a:ln w="38100">
            <a:solidFill>
              <a:srgbClr val="003399"/>
            </a:solidFill>
            <a:miter lim="800000"/>
            <a:headEnd/>
            <a:tailEnd/>
          </a:ln>
        </p:spPr>
      </p:pic>
      <p:sp>
        <p:nvSpPr>
          <p:cNvPr id="23579" name="Text Box 27"/>
          <p:cNvSpPr txBox="1">
            <a:spLocks noChangeArrowheads="1"/>
          </p:cNvSpPr>
          <p:nvPr/>
        </p:nvSpPr>
        <p:spPr bwMode="auto">
          <a:xfrm>
            <a:off x="914400" y="1828800"/>
            <a:ext cx="2819400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  <a:defRPr/>
            </a:pPr>
            <a:r>
              <a:rPr lang="ru-RU" sz="4800" b="1">
                <a:solidFill>
                  <a:srgbClr val="008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тигр</a:t>
            </a:r>
          </a:p>
        </p:txBody>
      </p:sp>
      <p:pic>
        <p:nvPicPr>
          <p:cNvPr id="23587" name="Picture 35" descr="normal_lebed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867400" y="228600"/>
            <a:ext cx="2808288" cy="4191000"/>
          </a:xfrm>
          <a:prstGeom prst="rect">
            <a:avLst/>
          </a:prstGeom>
          <a:noFill/>
          <a:ln w="38100">
            <a:solidFill>
              <a:srgbClr val="003399"/>
            </a:solidFill>
            <a:miter lim="800000"/>
            <a:headEnd/>
            <a:tailEnd/>
          </a:ln>
        </p:spPr>
      </p:pic>
      <p:sp>
        <p:nvSpPr>
          <p:cNvPr id="23588" name="Rectangle 36"/>
          <p:cNvSpPr>
            <a:spLocks noChangeArrowheads="1"/>
          </p:cNvSpPr>
          <p:nvPr/>
        </p:nvSpPr>
        <p:spPr bwMode="auto">
          <a:xfrm>
            <a:off x="6324600" y="4648200"/>
            <a:ext cx="19812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ru-RU" sz="3600" b="1">
                <a:solidFill>
                  <a:srgbClr val="008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лебедь</a:t>
            </a:r>
          </a:p>
        </p:txBody>
      </p:sp>
    </p:spTree>
  </p:cSld>
  <p:clrMapOvr>
    <a:masterClrMapping/>
  </p:clrMapOvr>
  <p:transition spd="med">
    <p:diamond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235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3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23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3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3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tmFilter="0,0; .5, 1; 1, 1"/>
                                        <p:tgtEl>
                                          <p:spTgt spid="23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1000"/>
                                        <p:tgtEl>
                                          <p:spTgt spid="235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4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35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35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35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35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tmFilter="0,0; .5, 1; 1, 1"/>
                                        <p:tgtEl>
                                          <p:spTgt spid="235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758825" y="188913"/>
            <a:ext cx="8385175" cy="1431925"/>
          </a:xfrm>
        </p:spPr>
        <p:txBody>
          <a:bodyPr/>
          <a:lstStyle/>
          <a:p>
            <a:pPr eaLnBrk="1" hangingPunct="1"/>
            <a:r>
              <a:rPr lang="ru-RU" smtClean="0"/>
              <a:t>Физкультминутка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700338" y="2781300"/>
            <a:ext cx="5184775" cy="3471863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400" b="1" i="1" smtClean="0"/>
              <a:t>Мы     шагаем,    мы    шагаем.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400" b="1" i="1" smtClean="0"/>
              <a:t>Руки     выше     поднимаем,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400" b="1" i="1" smtClean="0"/>
              <a:t>Голову  не  опускаем,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400" b="1" i="1" smtClean="0"/>
              <a:t>Дышим    ровно,   глубоко                                                          Вдруг  мы  видим :  из  куста    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400" b="1" i="1" smtClean="0"/>
              <a:t>Выпал  птенчик   из   гнезда.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400" b="1" i="1" smtClean="0"/>
              <a:t>Тихо  птенчика  берем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400" b="1" i="1" smtClean="0"/>
              <a:t>И  назад  его  кладем.</a:t>
            </a:r>
          </a:p>
        </p:txBody>
      </p:sp>
      <p:pic>
        <p:nvPicPr>
          <p:cNvPr id="16388" name="Picture 4" descr="ag00130_"/>
          <p:cNvPicPr>
            <a:picLocks noChangeAspect="1" noChangeArrowheads="1" noCrop="1"/>
          </p:cNvPicPr>
          <p:nvPr/>
        </p:nvPicPr>
        <p:blipFill>
          <a:blip r:embed="rId3">
            <a:lum contrast="12000"/>
          </a:blip>
          <a:srcRect/>
          <a:stretch>
            <a:fillRect/>
          </a:stretch>
        </p:blipFill>
        <p:spPr bwMode="auto">
          <a:xfrm rot="-2937557">
            <a:off x="6053932" y="723106"/>
            <a:ext cx="2497138" cy="2149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9" name="Picture 5" descr="25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79388" y="2133600"/>
            <a:ext cx="2579687" cy="4360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diamond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835150" y="476250"/>
            <a:ext cx="7646988" cy="3471863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400" b="1" i="1" smtClean="0"/>
              <a:t>Впереди  из-за  куста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400" b="1" i="1" smtClean="0"/>
              <a:t>Смотрит  хитрая  лиса.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400" b="1" i="1" smtClean="0"/>
              <a:t>Мы  лисицу  обхитрим,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400" b="1" i="1" smtClean="0"/>
              <a:t>На  носочках  побежим.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400" b="1" i="1" smtClean="0"/>
              <a:t>На  полянку  мы  выходим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400" b="1" i="1" smtClean="0"/>
              <a:t>Много  ягод  мы  находим.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400" b="1" i="1" smtClean="0"/>
              <a:t>Земляника  так  видна!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400" b="1" i="1" smtClean="0"/>
              <a:t>Мы  едим  ее  с  куста.</a:t>
            </a:r>
          </a:p>
        </p:txBody>
      </p:sp>
      <p:pic>
        <p:nvPicPr>
          <p:cNvPr id="17411" name="Picture 3" descr="ag00130_"/>
          <p:cNvPicPr>
            <a:picLocks noChangeAspect="1" noChangeArrowheads="1" noCrop="1"/>
          </p:cNvPicPr>
          <p:nvPr/>
        </p:nvPicPr>
        <p:blipFill>
          <a:blip r:embed="rId3">
            <a:lum contrast="12000"/>
          </a:blip>
          <a:srcRect/>
          <a:stretch>
            <a:fillRect/>
          </a:stretch>
        </p:blipFill>
        <p:spPr bwMode="auto">
          <a:xfrm rot="-2937557">
            <a:off x="6269832" y="650081"/>
            <a:ext cx="2497138" cy="2149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2" name="Picture 4" descr="fish4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3846513"/>
            <a:ext cx="4818063" cy="3011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diamond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9097" name="Picture 9" descr="30244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91200" y="1676400"/>
            <a:ext cx="3124200" cy="2187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9096" name="Picture 8" descr="i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91200" y="4495800"/>
            <a:ext cx="3124200" cy="2238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9094" name="Rectangle 6"/>
          <p:cNvSpPr>
            <a:spLocks noGrp="1" noChangeArrowheads="1"/>
          </p:cNvSpPr>
          <p:nvPr>
            <p:ph type="ctrTitle"/>
          </p:nvPr>
        </p:nvSpPr>
        <p:spPr>
          <a:xfrm>
            <a:off x="533400" y="228600"/>
            <a:ext cx="7924800" cy="990600"/>
          </a:xfrm>
        </p:spPr>
        <p:txBody>
          <a:bodyPr/>
          <a:lstStyle/>
          <a:p>
            <a:pPr eaLnBrk="1" hangingPunct="1">
              <a:defRPr/>
            </a:pPr>
            <a:r>
              <a:rPr lang="ru-RU" b="1" smtClean="0">
                <a:solidFill>
                  <a:srgbClr val="0033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Экологические правила</a:t>
            </a:r>
          </a:p>
        </p:txBody>
      </p:sp>
      <p:sp>
        <p:nvSpPr>
          <p:cNvPr id="89095" name="Rectangle 7"/>
          <p:cNvSpPr>
            <a:spLocks noGrp="1" noChangeArrowheads="1"/>
          </p:cNvSpPr>
          <p:nvPr>
            <p:ph type="subTitle" idx="1"/>
          </p:nvPr>
        </p:nvSpPr>
        <p:spPr>
          <a:xfrm>
            <a:off x="381000" y="1371600"/>
            <a:ext cx="6934200" cy="17526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r>
              <a:rPr lang="ru-RU" sz="2000" b="1" smtClean="0">
                <a:solidFill>
                  <a:srgbClr val="008000"/>
                </a:solidFill>
              </a:rPr>
              <a:t>Жалоба 1: </a:t>
            </a:r>
          </a:p>
          <a:p>
            <a:pPr eaLnBrk="1" hangingPunct="1">
              <a:lnSpc>
                <a:spcPct val="80000"/>
              </a:lnSpc>
              <a:defRPr/>
            </a:pPr>
            <a:endParaRPr lang="ru-RU" sz="2000" b="1" smtClean="0">
              <a:solidFill>
                <a:srgbClr val="008000"/>
              </a:solidFill>
            </a:endParaRPr>
          </a:p>
          <a:p>
            <a:pPr eaLnBrk="1" hangingPunct="1">
              <a:lnSpc>
                <a:spcPct val="80000"/>
              </a:lnSpc>
              <a:defRPr/>
            </a:pPr>
            <a:r>
              <a:rPr lang="ru-RU" sz="2000" b="1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« </a:t>
            </a:r>
            <a:r>
              <a:rPr lang="ru-RU" sz="2400" b="1" smtClean="0"/>
              <a:t>Ох, и не любят же меня люди. Голос, видите ли, мой им не нравится , и глаза, говорят у меня некрасивые. Считаю, что я беду приношу. А так ли это? Если бы не я , пришлось бы некоторым сидеть без хлеба»</a:t>
            </a:r>
          </a:p>
          <a:p>
            <a:pPr eaLnBrk="1" hangingPunct="1">
              <a:lnSpc>
                <a:spcPct val="80000"/>
              </a:lnSpc>
              <a:buFontTx/>
              <a:buChar char="-"/>
              <a:defRPr/>
            </a:pPr>
            <a:r>
              <a:rPr lang="ru-RU" sz="2400" b="1" smtClean="0"/>
              <a:t>Кто это?               </a:t>
            </a:r>
          </a:p>
          <a:p>
            <a:pPr eaLnBrk="1" hangingPunct="1">
              <a:lnSpc>
                <a:spcPct val="80000"/>
              </a:lnSpc>
              <a:buFontTx/>
              <a:buChar char="-"/>
              <a:defRPr/>
            </a:pPr>
            <a:endParaRPr lang="ru-RU" sz="2400" b="1" smtClean="0"/>
          </a:p>
          <a:p>
            <a:pPr eaLnBrk="1" hangingPunct="1">
              <a:lnSpc>
                <a:spcPct val="80000"/>
              </a:lnSpc>
              <a:buFontTx/>
              <a:buChar char="-"/>
              <a:defRPr/>
            </a:pPr>
            <a:r>
              <a:rPr lang="ru-RU" sz="2000" b="1" smtClean="0">
                <a:solidFill>
                  <a:srgbClr val="008000"/>
                </a:solidFill>
              </a:rPr>
              <a:t>Жалоба 2</a:t>
            </a:r>
          </a:p>
          <a:p>
            <a:pPr eaLnBrk="1" hangingPunct="1">
              <a:lnSpc>
                <a:spcPct val="80000"/>
              </a:lnSpc>
              <a:buFontTx/>
              <a:buChar char="-"/>
              <a:defRPr/>
            </a:pPr>
            <a:r>
              <a:rPr lang="ru-RU" sz="2400" b="1" smtClean="0"/>
              <a:t>«Сама знаю, что не красавица. А окажись я рядом, многие шарахаются в сторону, а то еще и камнем бросят или ногой пнут. А за что? Польза от меня большая.»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1800" b="1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          </a:t>
            </a:r>
          </a:p>
        </p:txBody>
      </p:sp>
    </p:spTree>
  </p:cSld>
  <p:clrMapOvr>
    <a:masterClrMapping/>
  </p:clrMapOvr>
  <p:transition spd="med">
    <p:diamond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500"/>
                                        <p:tgtEl>
                                          <p:spTgt spid="8909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500"/>
                                        <p:tgtEl>
                                          <p:spTgt spid="8909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500"/>
                                        <p:tgtEl>
                                          <p:spTgt spid="8909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1000"/>
                                        <p:tgtEl>
                                          <p:spTgt spid="890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5" dur="1000"/>
                                        <p:tgtEl>
                                          <p:spTgt spid="890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8" dur="1000"/>
                                        <p:tgtEl>
                                          <p:spTgt spid="890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2000"/>
                                        <p:tgtEl>
                                          <p:spTgt spid="890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8" dur="2000"/>
                                        <p:tgtEl>
                                          <p:spTgt spid="890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1" dur="2000"/>
                                        <p:tgtEl>
                                          <p:spTgt spid="890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4" dur="2000"/>
                                        <p:tgtEl>
                                          <p:spTgt spid="8909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9" dur="2000"/>
                                        <p:tgtEl>
                                          <p:spTgt spid="890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909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WordArt 2"/>
          <p:cNvSpPr>
            <a:spLocks noChangeArrowheads="1" noChangeShapeType="1" noTextEdit="1"/>
          </p:cNvSpPr>
          <p:nvPr/>
        </p:nvSpPr>
        <p:spPr bwMode="auto">
          <a:xfrm>
            <a:off x="179388" y="260350"/>
            <a:ext cx="8785225" cy="1419225"/>
          </a:xfrm>
          <a:prstGeom prst="rect">
            <a:avLst/>
          </a:prstGeom>
        </p:spPr>
        <p:txBody>
          <a:bodyPr wrap="none" fromWordArt="1">
            <a:prstTxWarp prst="textCanUp">
              <a:avLst>
                <a:gd name="adj" fmla="val 85713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Arial"/>
                <a:cs typeface="Arial"/>
              </a:rPr>
              <a:t>запомни</a:t>
            </a:r>
          </a:p>
        </p:txBody>
      </p:sp>
      <p:pic>
        <p:nvPicPr>
          <p:cNvPr id="15363" name="Picture 3" descr="сканирование000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9388" y="1844675"/>
            <a:ext cx="2468562" cy="2468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4" name="Picture 4" descr="сканирование0004"/>
          <p:cNvPicPr>
            <a:picLocks noChangeAspect="1" noChangeArrowheads="1"/>
          </p:cNvPicPr>
          <p:nvPr/>
        </p:nvPicPr>
        <p:blipFill>
          <a:blip r:embed="rId4"/>
          <a:srcRect t="26561"/>
          <a:stretch>
            <a:fillRect/>
          </a:stretch>
        </p:blipFill>
        <p:spPr bwMode="auto">
          <a:xfrm>
            <a:off x="6172200" y="4373563"/>
            <a:ext cx="2500313" cy="2484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8" name="Picture 8" descr="сканирование0010"/>
          <p:cNvPicPr>
            <a:picLocks noChangeAspect="1" noChangeArrowheads="1"/>
          </p:cNvPicPr>
          <p:nvPr/>
        </p:nvPicPr>
        <p:blipFill>
          <a:blip r:embed="rId5"/>
          <a:srcRect l="17203" t="23438" r="24437" b="41162"/>
          <a:stretch>
            <a:fillRect/>
          </a:stretch>
        </p:blipFill>
        <p:spPr bwMode="auto">
          <a:xfrm>
            <a:off x="6084888" y="1844675"/>
            <a:ext cx="2520950" cy="2376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9" name="Picture 9" descr="IMG_NEW"/>
          <p:cNvPicPr>
            <a:picLocks noChangeAspect="1" noChangeArrowheads="1"/>
          </p:cNvPicPr>
          <p:nvPr/>
        </p:nvPicPr>
        <p:blipFill>
          <a:blip r:embed="rId6"/>
          <a:srcRect l="56187" t="69293" r="33250" b="23187"/>
          <a:stretch>
            <a:fillRect/>
          </a:stretch>
        </p:blipFill>
        <p:spPr bwMode="auto">
          <a:xfrm>
            <a:off x="228600" y="4505325"/>
            <a:ext cx="2514600" cy="2352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70" name="Picture 10" descr="IMG_NEW"/>
          <p:cNvPicPr>
            <a:picLocks noChangeAspect="1" noChangeArrowheads="1"/>
          </p:cNvPicPr>
          <p:nvPr/>
        </p:nvPicPr>
        <p:blipFill>
          <a:blip r:embed="rId6"/>
          <a:srcRect l="56561" t="61884" r="33003" b="30869"/>
          <a:stretch>
            <a:fillRect/>
          </a:stretch>
        </p:blipFill>
        <p:spPr bwMode="auto">
          <a:xfrm>
            <a:off x="3276600" y="4481513"/>
            <a:ext cx="2438400" cy="2376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71" name="Picture 11" descr="IMG_NEW"/>
          <p:cNvPicPr>
            <a:picLocks noChangeAspect="1" noChangeArrowheads="1"/>
          </p:cNvPicPr>
          <p:nvPr/>
        </p:nvPicPr>
        <p:blipFill>
          <a:blip r:embed="rId6"/>
          <a:srcRect l="55638" t="77213" r="33887" b="15468"/>
          <a:stretch>
            <a:fillRect/>
          </a:stretch>
        </p:blipFill>
        <p:spPr bwMode="auto">
          <a:xfrm>
            <a:off x="3200400" y="1828800"/>
            <a:ext cx="2438400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diamond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53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153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153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153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1537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153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153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153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1536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153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153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153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1536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153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153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2000"/>
                                        <p:tgtEl>
                                          <p:spTgt spid="153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2000" fill="hold"/>
                                        <p:tgtEl>
                                          <p:spTgt spid="1537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2000" fill="hold"/>
                                        <p:tgtEl>
                                          <p:spTgt spid="153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2000" fill="hold"/>
                                        <p:tgtEl>
                                          <p:spTgt spid="153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2000"/>
                                        <p:tgtEl>
                                          <p:spTgt spid="153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20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20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20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2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4"/>
          <p:cNvSpPr>
            <a:spLocks noGrp="1" noChangeArrowheads="1"/>
          </p:cNvSpPr>
          <p:nvPr>
            <p:ph type="ctrTitle"/>
          </p:nvPr>
        </p:nvSpPr>
        <p:spPr>
          <a:xfrm>
            <a:off x="685800" y="609600"/>
            <a:ext cx="7772400" cy="1066800"/>
          </a:xfrm>
        </p:spPr>
        <p:txBody>
          <a:bodyPr/>
          <a:lstStyle/>
          <a:p>
            <a:pPr eaLnBrk="1" hangingPunct="1"/>
            <a:r>
              <a:rPr lang="ru-RU" dirty="0" smtClean="0"/>
              <a:t>Итог занятия</a:t>
            </a:r>
          </a:p>
        </p:txBody>
      </p:sp>
      <p:sp>
        <p:nvSpPr>
          <p:cNvPr id="20483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1600200" y="2514600"/>
            <a:ext cx="6400800" cy="2209800"/>
          </a:xfrm>
        </p:spPr>
        <p:txBody>
          <a:bodyPr/>
          <a:lstStyle/>
          <a:p>
            <a:pPr eaLnBrk="1" hangingPunct="1"/>
            <a:r>
              <a:rPr lang="ru-RU" smtClean="0"/>
              <a:t>- </a:t>
            </a:r>
            <a:r>
              <a:rPr lang="ru-RU" sz="2400" smtClean="0"/>
              <a:t>Вспомните, о каких животных мы сегодня говорили и разгадайте кроссворд:</a:t>
            </a:r>
          </a:p>
        </p:txBody>
      </p:sp>
    </p:spTree>
  </p:cSld>
  <p:clrMapOvr>
    <a:masterClrMapping/>
  </p:clrMapOvr>
  <p:transition spd="med">
    <p:diamond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0" y="2130425"/>
            <a:ext cx="7772400" cy="1470025"/>
          </a:xfrm>
        </p:spPr>
        <p:txBody>
          <a:bodyPr/>
          <a:lstStyle/>
          <a:p>
            <a:pPr eaLnBrk="1" hangingPunct="1"/>
            <a:r>
              <a:rPr lang="ru-RU" sz="5000" smtClean="0">
                <a:solidFill>
                  <a:srgbClr val="FF3399"/>
                </a:solidFill>
              </a:rPr>
              <a:t>Разгадайте</a:t>
            </a:r>
            <a:r>
              <a:rPr lang="ru-RU" sz="5000" smtClean="0"/>
              <a:t> </a:t>
            </a:r>
            <a:r>
              <a:rPr lang="ru-RU" sz="5000" smtClean="0">
                <a:solidFill>
                  <a:srgbClr val="FF3399"/>
                </a:solidFill>
              </a:rPr>
              <a:t>кроссворд</a:t>
            </a:r>
          </a:p>
        </p:txBody>
      </p:sp>
    </p:spTree>
  </p:cSld>
  <p:clrMapOvr>
    <a:masterClrMapping/>
  </p:clrMapOvr>
  <p:transition spd="med">
    <p:diamond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2400" smtClean="0">
                <a:solidFill>
                  <a:srgbClr val="FF3399"/>
                </a:solidFill>
              </a:rPr>
              <a:t>Очень ценный пушной зверёк. Был на грани уничтожения, но предпринятые людьми меры по охране спасли этот вид животных.</a:t>
            </a:r>
          </a:p>
        </p:txBody>
      </p:sp>
      <p:graphicFrame>
        <p:nvGraphicFramePr>
          <p:cNvPr id="155839" name="Group 191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3559176"/>
        </p:xfrm>
        <a:graphic>
          <a:graphicData uri="http://schemas.openxmlformats.org/drawingml/2006/table">
            <a:tbl>
              <a:tblPr/>
              <a:tblGrid>
                <a:gridCol w="514350"/>
                <a:gridCol w="514350"/>
                <a:gridCol w="514350"/>
                <a:gridCol w="515938"/>
                <a:gridCol w="512762"/>
                <a:gridCol w="514350"/>
                <a:gridCol w="514350"/>
                <a:gridCol w="514350"/>
                <a:gridCol w="514350"/>
                <a:gridCol w="514350"/>
                <a:gridCol w="514350"/>
                <a:gridCol w="515938"/>
                <a:gridCol w="512762"/>
                <a:gridCol w="514350"/>
                <a:gridCol w="514350"/>
                <a:gridCol w="514350"/>
              </a:tblGrid>
              <a:tr h="593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?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  <a:noFill/>
                  </a:tcPr>
                </a:tc>
              </a:tr>
              <a:tr h="5921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93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93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921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93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2712" name="Text Box 190"/>
          <p:cNvSpPr txBox="1">
            <a:spLocks noChangeArrowheads="1"/>
          </p:cNvSpPr>
          <p:nvPr/>
        </p:nvSpPr>
        <p:spPr bwMode="auto">
          <a:xfrm>
            <a:off x="5724525" y="3357563"/>
            <a:ext cx="2087563" cy="264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eaLnBrk="1" hangingPunct="1">
              <a:spcBef>
                <a:spcPct val="50000"/>
              </a:spcBef>
              <a:buFontTx/>
              <a:buAutoNum type="arabicPeriod"/>
            </a:pPr>
            <a:r>
              <a:rPr lang="ru-RU" b="1">
                <a:solidFill>
                  <a:srgbClr val="0000CC"/>
                </a:solidFill>
                <a:latin typeface="Comic Sans MS" pitchFamily="66" charset="0"/>
                <a:hlinkClick r:id="rId4" action="ppaction://hlinksldjump"/>
              </a:rPr>
              <a:t>Колонок</a:t>
            </a:r>
            <a:endParaRPr lang="ru-RU" b="1">
              <a:solidFill>
                <a:srgbClr val="0000CC"/>
              </a:solidFill>
              <a:latin typeface="Comic Sans MS" pitchFamily="66" charset="0"/>
            </a:endParaRPr>
          </a:p>
          <a:p>
            <a:pPr marL="342900" indent="-342900" eaLnBrk="1" hangingPunct="1">
              <a:spcBef>
                <a:spcPct val="50000"/>
              </a:spcBef>
              <a:buFontTx/>
              <a:buAutoNum type="arabicPeriod"/>
            </a:pPr>
            <a:r>
              <a:rPr lang="ru-RU" b="1">
                <a:solidFill>
                  <a:srgbClr val="0000CC"/>
                </a:solidFill>
                <a:latin typeface="Comic Sans MS" pitchFamily="66" charset="0"/>
                <a:hlinkClick r:id="rId4" action="ppaction://hlinksldjump"/>
              </a:rPr>
              <a:t>Ласка</a:t>
            </a:r>
            <a:endParaRPr lang="ru-RU" b="1">
              <a:solidFill>
                <a:srgbClr val="0000CC"/>
              </a:solidFill>
              <a:latin typeface="Comic Sans MS" pitchFamily="66" charset="0"/>
            </a:endParaRPr>
          </a:p>
          <a:p>
            <a:pPr marL="342900" indent="-342900" eaLnBrk="1" hangingPunct="1">
              <a:spcBef>
                <a:spcPct val="50000"/>
              </a:spcBef>
              <a:buFontTx/>
              <a:buAutoNum type="arabicPeriod"/>
            </a:pPr>
            <a:r>
              <a:rPr lang="ru-RU" b="1">
                <a:solidFill>
                  <a:srgbClr val="0000CC"/>
                </a:solidFill>
                <a:latin typeface="Comic Sans MS" pitchFamily="66" charset="0"/>
                <a:hlinkClick r:id="rId4" action="ppaction://hlinksldjump"/>
              </a:rPr>
              <a:t>Песец</a:t>
            </a:r>
            <a:endParaRPr lang="ru-RU" b="1">
              <a:solidFill>
                <a:srgbClr val="0000CC"/>
              </a:solidFill>
              <a:latin typeface="Comic Sans MS" pitchFamily="66" charset="0"/>
            </a:endParaRPr>
          </a:p>
          <a:p>
            <a:pPr marL="342900" indent="-342900" eaLnBrk="1" hangingPunct="1">
              <a:spcBef>
                <a:spcPct val="50000"/>
              </a:spcBef>
              <a:buFontTx/>
              <a:buAutoNum type="arabicPeriod"/>
            </a:pPr>
            <a:r>
              <a:rPr lang="ru-RU" b="1">
                <a:solidFill>
                  <a:srgbClr val="0000CC"/>
                </a:solidFill>
                <a:latin typeface="Comic Sans MS" pitchFamily="66" charset="0"/>
                <a:hlinkClick r:id="rId4" action="ppaction://hlinksldjump"/>
              </a:rPr>
              <a:t>Лисица</a:t>
            </a:r>
            <a:endParaRPr lang="ru-RU" b="1">
              <a:solidFill>
                <a:srgbClr val="0000CC"/>
              </a:solidFill>
              <a:latin typeface="Comic Sans MS" pitchFamily="66" charset="0"/>
            </a:endParaRPr>
          </a:p>
          <a:p>
            <a:pPr marL="342900" indent="-342900" eaLnBrk="1" hangingPunct="1">
              <a:spcBef>
                <a:spcPct val="50000"/>
              </a:spcBef>
              <a:buFontTx/>
              <a:buAutoNum type="arabicPeriod"/>
            </a:pPr>
            <a:r>
              <a:rPr lang="ru-RU" b="1">
                <a:solidFill>
                  <a:srgbClr val="0000CC"/>
                </a:solidFill>
                <a:latin typeface="Comic Sans MS" pitchFamily="66" charset="0"/>
                <a:hlinkClick r:id="rId5" action="ppaction://hlinksldjump"/>
              </a:rPr>
              <a:t>Соболь</a:t>
            </a:r>
            <a:endParaRPr lang="ru-RU" b="1">
              <a:solidFill>
                <a:srgbClr val="0000CC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 spd="med" advClick="0">
    <p:diamond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5"/>
          <p:cNvPicPr>
            <a:picLocks noChangeAspect="1" noChangeArrowheads="1"/>
          </p:cNvPicPr>
          <p:nvPr/>
        </p:nvPicPr>
        <p:blipFill>
          <a:blip r:embed="rId3"/>
          <a:srcRect t="4204" r="1666" b="5362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8790" name="Rectangle 6"/>
          <p:cNvSpPr>
            <a:spLocks noChangeArrowheads="1"/>
          </p:cNvSpPr>
          <p:nvPr/>
        </p:nvSpPr>
        <p:spPr bwMode="auto">
          <a:xfrm>
            <a:off x="0" y="381000"/>
            <a:ext cx="38100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ru-RU" sz="40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Цели:</a:t>
            </a:r>
          </a:p>
        </p:txBody>
      </p:sp>
      <p:sp>
        <p:nvSpPr>
          <p:cNvPr id="118791" name="Rectangle 7"/>
          <p:cNvSpPr>
            <a:spLocks noChangeArrowheads="1"/>
          </p:cNvSpPr>
          <p:nvPr/>
        </p:nvSpPr>
        <p:spPr bwMode="auto">
          <a:xfrm>
            <a:off x="533400" y="1447800"/>
            <a:ext cx="8077200" cy="3990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ru-RU" sz="3200" b="1">
                <a:solidFill>
                  <a:srgbClr val="3399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-</a:t>
            </a:r>
            <a:r>
              <a:rPr lang="ru-RU" sz="3200" b="1">
                <a:solidFill>
                  <a:srgbClr val="008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ru-RU" sz="3200" b="1">
                <a:solidFill>
                  <a:srgbClr val="3399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pperplate Gothic Bold" pitchFamily="34" charset="0"/>
              </a:rPr>
              <a:t>познакомить детей с Красной книгой и животными, которые в нее внесены;</a:t>
            </a:r>
          </a:p>
          <a:p>
            <a:pPr eaLnBrk="1" hangingPunct="1">
              <a:defRPr/>
            </a:pPr>
            <a:endParaRPr lang="ru-RU" sz="3200" b="1">
              <a:solidFill>
                <a:srgbClr val="3399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pperplate Gothic Bold" pitchFamily="34" charset="0"/>
            </a:endParaRPr>
          </a:p>
          <a:p>
            <a:pPr eaLnBrk="1" hangingPunct="1">
              <a:defRPr/>
            </a:pPr>
            <a:r>
              <a:rPr lang="ru-RU" sz="3200" b="1">
                <a:solidFill>
                  <a:srgbClr val="3399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pperplate Gothic Bold" pitchFamily="34" charset="0"/>
              </a:rPr>
              <a:t>-учить бережно относиться к животным;</a:t>
            </a:r>
          </a:p>
          <a:p>
            <a:pPr eaLnBrk="1" hangingPunct="1">
              <a:defRPr/>
            </a:pPr>
            <a:endParaRPr lang="ru-RU" sz="3200" b="1">
              <a:solidFill>
                <a:srgbClr val="3399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pperplate Gothic Bold" pitchFamily="34" charset="0"/>
            </a:endParaRPr>
          </a:p>
          <a:p>
            <a:pPr eaLnBrk="1" hangingPunct="1">
              <a:defRPr/>
            </a:pPr>
            <a:r>
              <a:rPr lang="ru-RU" sz="3200" b="1">
                <a:solidFill>
                  <a:srgbClr val="3399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pperplate Gothic Bold" pitchFamily="34" charset="0"/>
              </a:rPr>
              <a:t>- рассмотреть экологические правила, которые должны выполнять люди.</a:t>
            </a:r>
          </a:p>
        </p:txBody>
      </p:sp>
    </p:spTree>
  </p:cSld>
  <p:clrMapOvr>
    <a:masterClrMapping/>
  </p:clrMapOvr>
  <p:transition spd="med">
    <p:diamond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7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1000"/>
                                        <p:tgtEl>
                                          <p:spTgt spid="1187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7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187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187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187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187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tmFilter="0,0; .5, 1; 1, 1"/>
                                        <p:tgtEl>
                                          <p:spTgt spid="1187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7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187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187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187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187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 tmFilter="0,0; .5, 1; 1, 1"/>
                                        <p:tgtEl>
                                          <p:spTgt spid="1187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7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187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187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187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187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 tmFilter="0,0; .5, 1; 1, 1"/>
                                        <p:tgtEl>
                                          <p:spTgt spid="1187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1566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ctr" eaLnBrk="1" hangingPunct="1"/>
            <a:endParaRPr lang="ru-RU" sz="7200" smtClean="0"/>
          </a:p>
          <a:p>
            <a:pPr algn="ctr" eaLnBrk="1" hangingPunct="1"/>
            <a:r>
              <a:rPr lang="ru-RU" sz="6600" smtClean="0"/>
              <a:t>Подумай ещё!</a:t>
            </a:r>
          </a:p>
        </p:txBody>
      </p:sp>
      <p:sp>
        <p:nvSpPr>
          <p:cNvPr id="23556" name="AutoShape 4">
            <a:hlinkClick r:id="" action="ppaction://hlinkshowjump?jump=lastslideviewed" highlightClick="1"/>
          </p:cNvPr>
          <p:cNvSpPr>
            <a:spLocks noChangeArrowheads="1"/>
          </p:cNvSpPr>
          <p:nvPr/>
        </p:nvSpPr>
        <p:spPr bwMode="auto">
          <a:xfrm>
            <a:off x="7667625" y="6021388"/>
            <a:ext cx="649288" cy="576262"/>
          </a:xfrm>
          <a:prstGeom prst="actionButtonReturn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spd="med" advClick="0">
    <p:diamond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1566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22380267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268538" y="908050"/>
            <a:ext cx="5916612" cy="4697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79" name="Text Box 3"/>
          <p:cNvSpPr txBox="1">
            <a:spLocks noChangeArrowheads="1"/>
          </p:cNvSpPr>
          <p:nvPr/>
        </p:nvSpPr>
        <p:spPr bwMode="auto">
          <a:xfrm>
            <a:off x="3492500" y="5734050"/>
            <a:ext cx="403225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ru-RU" sz="3200" b="1">
                <a:solidFill>
                  <a:srgbClr val="0000CC"/>
                </a:solidFill>
                <a:latin typeface="Verdana" pitchFamily="34" charset="0"/>
              </a:rPr>
              <a:t>Соболь</a:t>
            </a:r>
          </a:p>
        </p:txBody>
      </p:sp>
    </p:spTree>
  </p:cSld>
  <p:clrMapOvr>
    <a:masterClrMapping/>
  </p:clrMapOvr>
  <p:transition spd="med">
    <p:diamond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2800" smtClean="0">
                <a:solidFill>
                  <a:srgbClr val="FF3399"/>
                </a:solidFill>
              </a:rPr>
              <a:t>Владыка Арктики</a:t>
            </a:r>
          </a:p>
        </p:txBody>
      </p:sp>
      <p:graphicFrame>
        <p:nvGraphicFramePr>
          <p:cNvPr id="158911" name="Group 191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3559176"/>
        </p:xfrm>
        <a:graphic>
          <a:graphicData uri="http://schemas.openxmlformats.org/drawingml/2006/table">
            <a:tbl>
              <a:tblPr/>
              <a:tblGrid>
                <a:gridCol w="514350"/>
                <a:gridCol w="514350"/>
                <a:gridCol w="514350"/>
                <a:gridCol w="515938"/>
                <a:gridCol w="512762"/>
                <a:gridCol w="514350"/>
                <a:gridCol w="514350"/>
                <a:gridCol w="514350"/>
                <a:gridCol w="514350"/>
                <a:gridCol w="514350"/>
                <a:gridCol w="514350"/>
                <a:gridCol w="515938"/>
                <a:gridCol w="512762"/>
                <a:gridCol w="514350"/>
                <a:gridCol w="514350"/>
                <a:gridCol w="514350"/>
              </a:tblGrid>
              <a:tr h="593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с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о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б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о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л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ь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  <a:noFill/>
                  </a:tcPr>
                </a:tc>
              </a:tr>
              <a:tr h="5921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?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93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93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921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93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5784" name="Text Box 190"/>
          <p:cNvSpPr txBox="1">
            <a:spLocks noChangeArrowheads="1"/>
          </p:cNvSpPr>
          <p:nvPr/>
        </p:nvSpPr>
        <p:spPr bwMode="auto">
          <a:xfrm>
            <a:off x="6372225" y="3429000"/>
            <a:ext cx="2160588" cy="301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eaLnBrk="1" hangingPunct="1">
              <a:spcBef>
                <a:spcPct val="50000"/>
              </a:spcBef>
              <a:buFontTx/>
              <a:buAutoNum type="arabicPeriod"/>
            </a:pPr>
            <a:r>
              <a:rPr lang="ru-RU" b="1">
                <a:solidFill>
                  <a:srgbClr val="0000CC"/>
                </a:solidFill>
                <a:latin typeface="Verdana" pitchFamily="34" charset="0"/>
                <a:hlinkClick r:id="rId4" action="ppaction://hlinksldjump"/>
              </a:rPr>
              <a:t>Пингвин</a:t>
            </a:r>
            <a:endParaRPr lang="ru-RU" b="1">
              <a:solidFill>
                <a:srgbClr val="0000CC"/>
              </a:solidFill>
              <a:latin typeface="Verdana" pitchFamily="34" charset="0"/>
            </a:endParaRPr>
          </a:p>
          <a:p>
            <a:pPr marL="342900" indent="-342900" eaLnBrk="1" hangingPunct="1">
              <a:spcBef>
                <a:spcPct val="50000"/>
              </a:spcBef>
              <a:buFontTx/>
              <a:buAutoNum type="arabicPeriod"/>
            </a:pPr>
            <a:r>
              <a:rPr lang="ru-RU" b="1">
                <a:solidFill>
                  <a:srgbClr val="0000CC"/>
                </a:solidFill>
                <a:latin typeface="Verdana" pitchFamily="34" charset="0"/>
                <a:hlinkClick r:id="rId5" action="ppaction://hlinksldjump"/>
              </a:rPr>
              <a:t>Белый медведь</a:t>
            </a:r>
            <a:endParaRPr lang="ru-RU" b="1">
              <a:solidFill>
                <a:srgbClr val="0000CC"/>
              </a:solidFill>
              <a:latin typeface="Verdana" pitchFamily="34" charset="0"/>
            </a:endParaRPr>
          </a:p>
          <a:p>
            <a:pPr marL="342900" indent="-342900" eaLnBrk="1" hangingPunct="1">
              <a:spcBef>
                <a:spcPct val="50000"/>
              </a:spcBef>
              <a:buFontTx/>
              <a:buAutoNum type="arabicPeriod"/>
            </a:pPr>
            <a:r>
              <a:rPr lang="ru-RU" b="1">
                <a:solidFill>
                  <a:srgbClr val="0000CC"/>
                </a:solidFill>
                <a:latin typeface="Verdana" pitchFamily="34" charset="0"/>
                <a:hlinkClick r:id="rId6" action="ppaction://hlinksldjump"/>
              </a:rPr>
              <a:t>Морж</a:t>
            </a:r>
            <a:endParaRPr lang="ru-RU" b="1">
              <a:solidFill>
                <a:srgbClr val="0000CC"/>
              </a:solidFill>
              <a:latin typeface="Verdana" pitchFamily="34" charset="0"/>
            </a:endParaRPr>
          </a:p>
          <a:p>
            <a:pPr marL="342900" indent="-342900" eaLnBrk="1" hangingPunct="1">
              <a:spcBef>
                <a:spcPct val="50000"/>
              </a:spcBef>
              <a:buFontTx/>
              <a:buAutoNum type="arabicPeriod"/>
            </a:pPr>
            <a:r>
              <a:rPr lang="ru-RU" b="1">
                <a:solidFill>
                  <a:srgbClr val="0000CC"/>
                </a:solidFill>
                <a:latin typeface="Verdana" pitchFamily="34" charset="0"/>
                <a:hlinkClick r:id="rId6" action="ppaction://hlinksldjump"/>
              </a:rPr>
              <a:t>Тюлень</a:t>
            </a:r>
            <a:endParaRPr lang="ru-RU" b="1">
              <a:solidFill>
                <a:srgbClr val="0000CC"/>
              </a:solidFill>
              <a:latin typeface="Verdana" pitchFamily="34" charset="0"/>
            </a:endParaRPr>
          </a:p>
          <a:p>
            <a:pPr marL="342900" indent="-342900" eaLnBrk="1" hangingPunct="1">
              <a:spcBef>
                <a:spcPct val="50000"/>
              </a:spcBef>
              <a:buFontTx/>
              <a:buAutoNum type="arabicPeriod"/>
            </a:pPr>
            <a:r>
              <a:rPr lang="ru-RU" b="1">
                <a:solidFill>
                  <a:srgbClr val="0000CC"/>
                </a:solidFill>
                <a:latin typeface="Verdana" pitchFamily="34" charset="0"/>
                <a:hlinkClick r:id="rId6" action="ppaction://hlinksldjump"/>
              </a:rPr>
              <a:t>Песец</a:t>
            </a:r>
            <a:endParaRPr lang="ru-RU" b="1">
              <a:solidFill>
                <a:srgbClr val="0000CC"/>
              </a:solidFill>
              <a:latin typeface="Verdana" pitchFamily="34" charset="0"/>
            </a:endParaRPr>
          </a:p>
        </p:txBody>
      </p:sp>
    </p:spTree>
  </p:cSld>
  <p:clrMapOvr>
    <a:masterClrMapping/>
  </p:clrMapOvr>
  <p:transition spd="med" advClick="0">
    <p:diamond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belme Белый медведь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57413" y="904875"/>
            <a:ext cx="6015037" cy="4214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27" name="Text Box 3"/>
          <p:cNvSpPr txBox="1">
            <a:spLocks noChangeArrowheads="1"/>
          </p:cNvSpPr>
          <p:nvPr/>
        </p:nvSpPr>
        <p:spPr bwMode="auto">
          <a:xfrm>
            <a:off x="2555875" y="5734050"/>
            <a:ext cx="5472113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ru-RU" sz="2800" b="1">
                <a:latin typeface="Verdana" pitchFamily="34" charset="0"/>
              </a:rPr>
              <a:t>Белый медведь</a:t>
            </a:r>
          </a:p>
        </p:txBody>
      </p:sp>
    </p:spTree>
  </p:cSld>
  <p:clrMapOvr>
    <a:masterClrMapping/>
  </p:clrMapOvr>
  <p:transition spd="med">
    <p:diamond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2800" smtClean="0">
                <a:solidFill>
                  <a:srgbClr val="FF3399"/>
                </a:solidFill>
              </a:rPr>
              <a:t>В двух-трехлетнем возрасте эти птицы создают пары и больше никогда не расстаются</a:t>
            </a:r>
          </a:p>
        </p:txBody>
      </p:sp>
      <p:graphicFrame>
        <p:nvGraphicFramePr>
          <p:cNvPr id="160960" name="Group 192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3497264"/>
        </p:xfrm>
        <a:graphic>
          <a:graphicData uri="http://schemas.openxmlformats.org/drawingml/2006/table">
            <a:tbl>
              <a:tblPr/>
              <a:tblGrid>
                <a:gridCol w="514350"/>
                <a:gridCol w="514350"/>
                <a:gridCol w="514350"/>
                <a:gridCol w="515938"/>
                <a:gridCol w="512762"/>
                <a:gridCol w="514350"/>
                <a:gridCol w="514350"/>
                <a:gridCol w="514350"/>
                <a:gridCol w="514350"/>
                <a:gridCol w="514350"/>
                <a:gridCol w="514350"/>
                <a:gridCol w="515938"/>
                <a:gridCol w="604837"/>
                <a:gridCol w="422275"/>
                <a:gridCol w="514350"/>
                <a:gridCol w="514350"/>
              </a:tblGrid>
              <a:tr h="593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с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о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б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о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л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ь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  <a:noFill/>
                  </a:tcPr>
                </a:tc>
              </a:tr>
              <a:tr h="5921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б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е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л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ы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й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м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е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д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в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е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д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ь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715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?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40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921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93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7832" name="Text Box 190"/>
          <p:cNvSpPr txBox="1">
            <a:spLocks noChangeArrowheads="1"/>
          </p:cNvSpPr>
          <p:nvPr/>
        </p:nvSpPr>
        <p:spPr bwMode="auto">
          <a:xfrm>
            <a:off x="6588125" y="3844925"/>
            <a:ext cx="2030413" cy="301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eaLnBrk="1" hangingPunct="1">
              <a:buFontTx/>
              <a:buAutoNum type="arabicPeriod"/>
            </a:pPr>
            <a:r>
              <a:rPr lang="ru-RU">
                <a:solidFill>
                  <a:srgbClr val="0000CC"/>
                </a:solidFill>
                <a:latin typeface="Verdana" pitchFamily="34" charset="0"/>
                <a:hlinkClick r:id="rId4" action="ppaction://hlinksldjump"/>
              </a:rPr>
              <a:t>Воробей</a:t>
            </a:r>
            <a:endParaRPr lang="ru-RU">
              <a:solidFill>
                <a:srgbClr val="0000CC"/>
              </a:solidFill>
              <a:latin typeface="Verdana" pitchFamily="34" charset="0"/>
            </a:endParaRPr>
          </a:p>
          <a:p>
            <a:pPr marL="342900" indent="-342900" eaLnBrk="1" hangingPunct="1">
              <a:buFontTx/>
              <a:buAutoNum type="arabicPeriod"/>
            </a:pPr>
            <a:r>
              <a:rPr lang="ru-RU">
                <a:solidFill>
                  <a:srgbClr val="0000CC"/>
                </a:solidFill>
                <a:latin typeface="Verdana" pitchFamily="34" charset="0"/>
                <a:hlinkClick r:id="rId4" action="ppaction://hlinksldjump"/>
              </a:rPr>
              <a:t>Синица</a:t>
            </a:r>
            <a:endParaRPr lang="ru-RU">
              <a:solidFill>
                <a:srgbClr val="0000CC"/>
              </a:solidFill>
              <a:latin typeface="Verdana" pitchFamily="34" charset="0"/>
            </a:endParaRPr>
          </a:p>
          <a:p>
            <a:pPr marL="342900" indent="-342900" eaLnBrk="1" hangingPunct="1">
              <a:buFontTx/>
              <a:buAutoNum type="arabicPeriod"/>
            </a:pPr>
            <a:r>
              <a:rPr lang="ru-RU">
                <a:solidFill>
                  <a:srgbClr val="0000CC"/>
                </a:solidFill>
                <a:latin typeface="Verdana" pitchFamily="34" charset="0"/>
                <a:hlinkClick r:id="rId4" action="ppaction://hlinksldjump"/>
              </a:rPr>
              <a:t>Орёл</a:t>
            </a:r>
            <a:endParaRPr lang="ru-RU">
              <a:solidFill>
                <a:srgbClr val="0000CC"/>
              </a:solidFill>
              <a:latin typeface="Verdana" pitchFamily="34" charset="0"/>
            </a:endParaRPr>
          </a:p>
          <a:p>
            <a:pPr marL="342900" indent="-342900" eaLnBrk="1" hangingPunct="1">
              <a:buFontTx/>
              <a:buAutoNum type="arabicPeriod"/>
            </a:pPr>
            <a:r>
              <a:rPr lang="ru-RU">
                <a:solidFill>
                  <a:srgbClr val="0000CC"/>
                </a:solidFill>
                <a:latin typeface="Verdana" pitchFamily="34" charset="0"/>
                <a:hlinkClick r:id="rId4" action="ppaction://hlinksldjump"/>
              </a:rPr>
              <a:t>Ворона</a:t>
            </a:r>
            <a:endParaRPr lang="ru-RU">
              <a:solidFill>
                <a:srgbClr val="0000CC"/>
              </a:solidFill>
              <a:latin typeface="Verdana" pitchFamily="34" charset="0"/>
            </a:endParaRPr>
          </a:p>
          <a:p>
            <a:pPr marL="342900" indent="-342900" eaLnBrk="1" hangingPunct="1">
              <a:buFontTx/>
              <a:buAutoNum type="arabicPeriod"/>
            </a:pPr>
            <a:r>
              <a:rPr lang="ru-RU">
                <a:solidFill>
                  <a:srgbClr val="0000CC"/>
                </a:solidFill>
                <a:latin typeface="Verdana" pitchFamily="34" charset="0"/>
                <a:hlinkClick r:id="rId5" action="ppaction://hlinksldjump"/>
              </a:rPr>
              <a:t>Журавль</a:t>
            </a:r>
            <a:endParaRPr lang="ru-RU">
              <a:solidFill>
                <a:srgbClr val="0000CC"/>
              </a:solidFill>
              <a:latin typeface="Verdana" pitchFamily="34" charset="0"/>
            </a:endParaRPr>
          </a:p>
          <a:p>
            <a:pPr marL="342900" indent="-342900" eaLnBrk="1" hangingPunct="1"/>
            <a:endParaRPr lang="ru-RU">
              <a:solidFill>
                <a:srgbClr val="0000CC"/>
              </a:solidFill>
              <a:latin typeface="Verdana" pitchFamily="34" charset="0"/>
            </a:endParaRPr>
          </a:p>
          <a:p>
            <a:pPr marL="342900" indent="-342900" eaLnBrk="1" hangingPunct="1"/>
            <a:endParaRPr lang="ru-RU">
              <a:solidFill>
                <a:srgbClr val="0000CC"/>
              </a:solidFill>
              <a:latin typeface="Verdana" pitchFamily="34" charset="0"/>
            </a:endParaRPr>
          </a:p>
          <a:p>
            <a:pPr marL="342900" indent="-342900" eaLnBrk="1" hangingPunct="1"/>
            <a:endParaRPr lang="ru-RU">
              <a:solidFill>
                <a:srgbClr val="0000CC"/>
              </a:solidFill>
              <a:latin typeface="Verdana" pitchFamily="34" charset="0"/>
            </a:endParaRPr>
          </a:p>
        </p:txBody>
      </p:sp>
      <p:sp>
        <p:nvSpPr>
          <p:cNvPr id="27833" name="Rectangle 191"/>
          <p:cNvSpPr>
            <a:spLocks noChangeArrowheads="1"/>
          </p:cNvSpPr>
          <p:nvPr/>
        </p:nvSpPr>
        <p:spPr bwMode="auto">
          <a:xfrm>
            <a:off x="7939088" y="552926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endParaRPr lang="ru-RU" sz="1800">
              <a:latin typeface="Verdana" pitchFamily="34" charset="0"/>
            </a:endParaRPr>
          </a:p>
        </p:txBody>
      </p:sp>
    </p:spTree>
  </p:cSld>
  <p:clrMapOvr>
    <a:masterClrMapping/>
  </p:clrMapOvr>
  <p:transition spd="med" advClick="0">
    <p:diamond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28675" name="Picture 3" descr="crane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719263" y="533400"/>
            <a:ext cx="6281737" cy="4805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76" name="Text Box 4"/>
          <p:cNvSpPr txBox="1">
            <a:spLocks noChangeArrowheads="1"/>
          </p:cNvSpPr>
          <p:nvPr/>
        </p:nvSpPr>
        <p:spPr bwMode="auto">
          <a:xfrm>
            <a:off x="2987675" y="5373688"/>
            <a:ext cx="3024188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ru-RU" sz="3200" b="1">
                <a:solidFill>
                  <a:srgbClr val="0000CC"/>
                </a:solidFill>
                <a:latin typeface="Verdana" pitchFamily="34" charset="0"/>
              </a:rPr>
              <a:t>Журавль</a:t>
            </a:r>
          </a:p>
        </p:txBody>
      </p:sp>
    </p:spTree>
  </p:cSld>
  <p:clrMapOvr>
    <a:masterClrMapping/>
  </p:clrMapOvr>
  <p:transition spd="med">
    <p:diamond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2800" smtClean="0">
                <a:solidFill>
                  <a:srgbClr val="FF3399"/>
                </a:solidFill>
              </a:rPr>
              <a:t>Эта большая птица служит символом красоты и любви, чистоты и нежности</a:t>
            </a:r>
          </a:p>
        </p:txBody>
      </p:sp>
      <p:graphicFrame>
        <p:nvGraphicFramePr>
          <p:cNvPr id="163007" name="Group 191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3502026"/>
        </p:xfrm>
        <a:graphic>
          <a:graphicData uri="http://schemas.openxmlformats.org/drawingml/2006/table">
            <a:tbl>
              <a:tblPr/>
              <a:tblGrid>
                <a:gridCol w="514350"/>
                <a:gridCol w="514350"/>
                <a:gridCol w="514350"/>
                <a:gridCol w="515938"/>
                <a:gridCol w="512762"/>
                <a:gridCol w="514350"/>
                <a:gridCol w="514350"/>
                <a:gridCol w="514350"/>
                <a:gridCol w="514350"/>
                <a:gridCol w="514350"/>
                <a:gridCol w="514350"/>
                <a:gridCol w="515938"/>
                <a:gridCol w="512762"/>
                <a:gridCol w="514350"/>
                <a:gridCol w="514350"/>
                <a:gridCol w="514350"/>
              </a:tblGrid>
              <a:tr h="593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с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о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б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о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л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Ь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  <a:noFill/>
                  </a:tcPr>
                </a:tc>
              </a:tr>
              <a:tr h="5921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б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е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л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ы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й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м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е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д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в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е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д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ь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93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ж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у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р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а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в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л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ь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93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?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49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93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9880" name="Text Box 190"/>
          <p:cNvSpPr txBox="1">
            <a:spLocks noChangeArrowheads="1"/>
          </p:cNvSpPr>
          <p:nvPr/>
        </p:nvSpPr>
        <p:spPr bwMode="auto">
          <a:xfrm>
            <a:off x="6011863" y="3716338"/>
            <a:ext cx="2520950" cy="264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eaLnBrk="1" hangingPunct="1">
              <a:spcBef>
                <a:spcPct val="50000"/>
              </a:spcBef>
              <a:buFontTx/>
              <a:buAutoNum type="arabicPeriod"/>
            </a:pPr>
            <a:r>
              <a:rPr lang="ru-RU">
                <a:solidFill>
                  <a:srgbClr val="0066FF"/>
                </a:solidFill>
                <a:latin typeface="Verdana" pitchFamily="34" charset="0"/>
                <a:hlinkClick r:id="rId4" action="ppaction://hlinksldjump"/>
              </a:rPr>
              <a:t>Кукушка</a:t>
            </a:r>
            <a:endParaRPr lang="ru-RU">
              <a:solidFill>
                <a:srgbClr val="0066FF"/>
              </a:solidFill>
              <a:latin typeface="Verdana" pitchFamily="34" charset="0"/>
            </a:endParaRPr>
          </a:p>
          <a:p>
            <a:pPr marL="342900" indent="-342900" eaLnBrk="1" hangingPunct="1">
              <a:spcBef>
                <a:spcPct val="50000"/>
              </a:spcBef>
              <a:buFontTx/>
              <a:buAutoNum type="arabicPeriod"/>
            </a:pPr>
            <a:r>
              <a:rPr lang="ru-RU">
                <a:solidFill>
                  <a:srgbClr val="0066FF"/>
                </a:solidFill>
                <a:latin typeface="Verdana" pitchFamily="34" charset="0"/>
                <a:hlinkClick r:id="rId5" action="ppaction://hlinksldjump"/>
              </a:rPr>
              <a:t>Лебедь</a:t>
            </a:r>
            <a:endParaRPr lang="ru-RU">
              <a:solidFill>
                <a:srgbClr val="0066FF"/>
              </a:solidFill>
              <a:latin typeface="Verdana" pitchFamily="34" charset="0"/>
            </a:endParaRPr>
          </a:p>
          <a:p>
            <a:pPr marL="342900" indent="-342900" eaLnBrk="1" hangingPunct="1">
              <a:spcBef>
                <a:spcPct val="50000"/>
              </a:spcBef>
              <a:buFontTx/>
              <a:buAutoNum type="arabicPeriod"/>
            </a:pPr>
            <a:r>
              <a:rPr lang="ru-RU">
                <a:solidFill>
                  <a:srgbClr val="0066FF"/>
                </a:solidFill>
                <a:latin typeface="Verdana" pitchFamily="34" charset="0"/>
                <a:hlinkClick r:id="rId4" action="ppaction://hlinksldjump"/>
              </a:rPr>
              <a:t>Ястреб</a:t>
            </a:r>
            <a:endParaRPr lang="ru-RU">
              <a:solidFill>
                <a:srgbClr val="0066FF"/>
              </a:solidFill>
              <a:latin typeface="Verdana" pitchFamily="34" charset="0"/>
            </a:endParaRPr>
          </a:p>
          <a:p>
            <a:pPr marL="342900" indent="-342900" eaLnBrk="1" hangingPunct="1">
              <a:spcBef>
                <a:spcPct val="50000"/>
              </a:spcBef>
              <a:buFontTx/>
              <a:buAutoNum type="arabicPeriod"/>
            </a:pPr>
            <a:r>
              <a:rPr lang="ru-RU">
                <a:solidFill>
                  <a:srgbClr val="0066FF"/>
                </a:solidFill>
                <a:latin typeface="Verdana" pitchFamily="34" charset="0"/>
                <a:hlinkClick r:id="rId4" action="ppaction://hlinksldjump"/>
              </a:rPr>
              <a:t>Клёст</a:t>
            </a:r>
            <a:endParaRPr lang="ru-RU">
              <a:solidFill>
                <a:srgbClr val="0066FF"/>
              </a:solidFill>
              <a:latin typeface="Verdana" pitchFamily="34" charset="0"/>
            </a:endParaRPr>
          </a:p>
          <a:p>
            <a:pPr marL="342900" indent="-342900" eaLnBrk="1" hangingPunct="1">
              <a:spcBef>
                <a:spcPct val="50000"/>
              </a:spcBef>
              <a:buFontTx/>
              <a:buAutoNum type="arabicPeriod"/>
            </a:pPr>
            <a:r>
              <a:rPr lang="ru-RU">
                <a:solidFill>
                  <a:srgbClr val="0066FF"/>
                </a:solidFill>
                <a:latin typeface="Verdana" pitchFamily="34" charset="0"/>
                <a:hlinkClick r:id="rId4" action="ppaction://hlinksldjump"/>
              </a:rPr>
              <a:t>Дятел</a:t>
            </a:r>
            <a:endParaRPr lang="ru-RU">
              <a:solidFill>
                <a:srgbClr val="0066FF"/>
              </a:solidFill>
              <a:latin typeface="Verdana" pitchFamily="34" charset="0"/>
            </a:endParaRPr>
          </a:p>
        </p:txBody>
      </p:sp>
    </p:spTree>
  </p:cSld>
  <p:clrMapOvr>
    <a:masterClrMapping/>
  </p:clrMapOvr>
  <p:transition spd="med" advClick="0">
    <p:diamond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30724" name="Picture 4" descr="leb1Лебедь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85800" y="260350"/>
            <a:ext cx="6694488" cy="4464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25" name="Text Box 5"/>
          <p:cNvSpPr txBox="1">
            <a:spLocks noChangeArrowheads="1"/>
          </p:cNvSpPr>
          <p:nvPr/>
        </p:nvSpPr>
        <p:spPr bwMode="auto">
          <a:xfrm>
            <a:off x="2987675" y="5229225"/>
            <a:ext cx="3313113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ru-RU" sz="3200" b="1">
                <a:solidFill>
                  <a:srgbClr val="0000CC"/>
                </a:solidFill>
                <a:latin typeface="Verdana" pitchFamily="34" charset="0"/>
              </a:rPr>
              <a:t>Лебедь</a:t>
            </a:r>
          </a:p>
        </p:txBody>
      </p:sp>
    </p:spTree>
  </p:cSld>
  <p:clrMapOvr>
    <a:masterClrMapping/>
  </p:clrMapOvr>
  <p:transition spd="med">
    <p:diamond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2800" smtClean="0">
                <a:solidFill>
                  <a:srgbClr val="FF3399"/>
                </a:solidFill>
              </a:rPr>
              <a:t>Знахари готовили из частей его тела лекарства от слабости и трусости</a:t>
            </a:r>
          </a:p>
        </p:txBody>
      </p:sp>
      <p:graphicFrame>
        <p:nvGraphicFramePr>
          <p:cNvPr id="165056" name="Group 192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3559176"/>
        </p:xfrm>
        <a:graphic>
          <a:graphicData uri="http://schemas.openxmlformats.org/drawingml/2006/table">
            <a:tbl>
              <a:tblPr/>
              <a:tblGrid>
                <a:gridCol w="514350"/>
                <a:gridCol w="514350"/>
                <a:gridCol w="514350"/>
                <a:gridCol w="515938"/>
                <a:gridCol w="512762"/>
                <a:gridCol w="514350"/>
                <a:gridCol w="514350"/>
                <a:gridCol w="514350"/>
                <a:gridCol w="514350"/>
                <a:gridCol w="514350"/>
                <a:gridCol w="627063"/>
                <a:gridCol w="504825"/>
                <a:gridCol w="503237"/>
                <a:gridCol w="422275"/>
                <a:gridCol w="514350"/>
                <a:gridCol w="514350"/>
              </a:tblGrid>
              <a:tr h="593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с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о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б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о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л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ь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  <a:noFill/>
                  </a:tcPr>
                </a:tc>
              </a:tr>
              <a:tr h="5921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б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е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л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ы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й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м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е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д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в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е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д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Ь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93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ж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у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р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а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в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л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ь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93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л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е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б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е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д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ь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921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?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93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1928" name="Text Box 190"/>
          <p:cNvSpPr txBox="1">
            <a:spLocks noChangeArrowheads="1"/>
          </p:cNvSpPr>
          <p:nvPr/>
        </p:nvSpPr>
        <p:spPr bwMode="auto">
          <a:xfrm>
            <a:off x="6084888" y="4221163"/>
            <a:ext cx="1582737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endParaRPr lang="ru-RU" sz="1800">
              <a:latin typeface="Verdana" pitchFamily="34" charset="0"/>
            </a:endParaRPr>
          </a:p>
        </p:txBody>
      </p:sp>
      <p:sp>
        <p:nvSpPr>
          <p:cNvPr id="31929" name="Text Box 191"/>
          <p:cNvSpPr txBox="1">
            <a:spLocks noChangeArrowheads="1"/>
          </p:cNvSpPr>
          <p:nvPr/>
        </p:nvSpPr>
        <p:spPr bwMode="auto">
          <a:xfrm>
            <a:off x="5508625" y="3933825"/>
            <a:ext cx="3167063" cy="264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eaLnBrk="1" hangingPunct="1">
              <a:spcBef>
                <a:spcPct val="50000"/>
              </a:spcBef>
              <a:buFontTx/>
              <a:buAutoNum type="arabicPeriod"/>
            </a:pPr>
            <a:r>
              <a:rPr lang="ru-RU">
                <a:solidFill>
                  <a:srgbClr val="0066FF"/>
                </a:solidFill>
                <a:latin typeface="Verdana" pitchFamily="34" charset="0"/>
                <a:hlinkClick r:id="rId4" action="ppaction://hlinksldjump"/>
              </a:rPr>
              <a:t>Медведь</a:t>
            </a:r>
            <a:endParaRPr lang="ru-RU">
              <a:solidFill>
                <a:srgbClr val="0066FF"/>
              </a:solidFill>
              <a:latin typeface="Verdana" pitchFamily="34" charset="0"/>
            </a:endParaRPr>
          </a:p>
          <a:p>
            <a:pPr marL="342900" indent="-342900" eaLnBrk="1" hangingPunct="1">
              <a:spcBef>
                <a:spcPct val="50000"/>
              </a:spcBef>
              <a:buFontTx/>
              <a:buAutoNum type="arabicPeriod"/>
            </a:pPr>
            <a:r>
              <a:rPr lang="ru-RU">
                <a:solidFill>
                  <a:srgbClr val="0066FF"/>
                </a:solidFill>
                <a:latin typeface="Verdana" pitchFamily="34" charset="0"/>
                <a:hlinkClick r:id="rId4" action="ppaction://hlinksldjump"/>
              </a:rPr>
              <a:t>Слон</a:t>
            </a:r>
            <a:endParaRPr lang="ru-RU">
              <a:solidFill>
                <a:srgbClr val="0066FF"/>
              </a:solidFill>
              <a:latin typeface="Verdana" pitchFamily="34" charset="0"/>
            </a:endParaRPr>
          </a:p>
          <a:p>
            <a:pPr marL="342900" indent="-342900" eaLnBrk="1" hangingPunct="1">
              <a:spcBef>
                <a:spcPct val="50000"/>
              </a:spcBef>
              <a:buFontTx/>
              <a:buAutoNum type="arabicPeriod"/>
            </a:pPr>
            <a:r>
              <a:rPr lang="ru-RU">
                <a:solidFill>
                  <a:srgbClr val="0066FF"/>
                </a:solidFill>
                <a:latin typeface="Verdana" pitchFamily="34" charset="0"/>
                <a:hlinkClick r:id="rId5" action="ppaction://hlinksldjump"/>
              </a:rPr>
              <a:t>Тигр</a:t>
            </a:r>
            <a:endParaRPr lang="ru-RU">
              <a:solidFill>
                <a:srgbClr val="0066FF"/>
              </a:solidFill>
              <a:latin typeface="Verdana" pitchFamily="34" charset="0"/>
            </a:endParaRPr>
          </a:p>
          <a:p>
            <a:pPr marL="342900" indent="-342900" eaLnBrk="1" hangingPunct="1">
              <a:spcBef>
                <a:spcPct val="50000"/>
              </a:spcBef>
              <a:buFontTx/>
              <a:buAutoNum type="arabicPeriod"/>
            </a:pPr>
            <a:r>
              <a:rPr lang="ru-RU">
                <a:solidFill>
                  <a:srgbClr val="0066FF"/>
                </a:solidFill>
                <a:latin typeface="Verdana" pitchFamily="34" charset="0"/>
                <a:hlinkClick r:id="rId4" action="ppaction://hlinksldjump"/>
              </a:rPr>
              <a:t>Крокодил</a:t>
            </a:r>
            <a:endParaRPr lang="ru-RU">
              <a:solidFill>
                <a:srgbClr val="0066FF"/>
              </a:solidFill>
              <a:latin typeface="Verdana" pitchFamily="34" charset="0"/>
            </a:endParaRPr>
          </a:p>
          <a:p>
            <a:pPr marL="342900" indent="-342900" eaLnBrk="1" hangingPunct="1">
              <a:spcBef>
                <a:spcPct val="50000"/>
              </a:spcBef>
              <a:buFontTx/>
              <a:buAutoNum type="arabicPeriod"/>
            </a:pPr>
            <a:r>
              <a:rPr lang="ru-RU">
                <a:solidFill>
                  <a:srgbClr val="0066FF"/>
                </a:solidFill>
                <a:latin typeface="Verdana" pitchFamily="34" charset="0"/>
                <a:hlinkClick r:id="rId4" action="ppaction://hlinksldjump"/>
              </a:rPr>
              <a:t>Лось</a:t>
            </a:r>
            <a:endParaRPr lang="ru-RU">
              <a:solidFill>
                <a:srgbClr val="0066FF"/>
              </a:solidFill>
              <a:latin typeface="Verdana" pitchFamily="34" charset="0"/>
            </a:endParaRPr>
          </a:p>
        </p:txBody>
      </p:sp>
    </p:spTree>
  </p:cSld>
  <p:clrMapOvr>
    <a:masterClrMapping/>
  </p:clrMapOvr>
  <p:transition spd="med" advClick="0">
    <p:diamond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32772" name="Picture 4" descr="tigrТигр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14400" y="571500"/>
            <a:ext cx="6826250" cy="4297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773" name="Text Box 5"/>
          <p:cNvSpPr txBox="1">
            <a:spLocks noChangeArrowheads="1"/>
          </p:cNvSpPr>
          <p:nvPr/>
        </p:nvSpPr>
        <p:spPr bwMode="auto">
          <a:xfrm>
            <a:off x="2411413" y="5229225"/>
            <a:ext cx="2592387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ru-RU" sz="3200" b="1">
                <a:solidFill>
                  <a:srgbClr val="0000CC"/>
                </a:solidFill>
                <a:latin typeface="Verdana" pitchFamily="34" charset="0"/>
              </a:rPr>
              <a:t>Тигр</a:t>
            </a:r>
          </a:p>
        </p:txBody>
      </p:sp>
    </p:spTree>
  </p:cSld>
  <p:clrMapOvr>
    <a:masterClrMapping/>
  </p:clrMapOvr>
  <p:transition spd="med">
    <p:diamond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0469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979613" y="0"/>
            <a:ext cx="1798637" cy="159861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190470" name="Picture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32013" y="152400"/>
            <a:ext cx="1798637" cy="159861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190471" name="Picture 7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843213" y="1341438"/>
            <a:ext cx="2520950" cy="13366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190472" name="Picture 8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732588" y="908050"/>
            <a:ext cx="1441450" cy="7651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190473" name="Picture 9"/>
          <p:cNvPicPr>
            <a:picLocks noChangeAspect="1" noChangeArrowheads="1"/>
          </p:cNvPicPr>
          <p:nvPr/>
        </p:nvPicPr>
        <p:blipFill>
          <a:blip r:embed="rId6"/>
          <a:srcRect l="8780" t="10010" r="26241" b="18932"/>
          <a:stretch>
            <a:fillRect/>
          </a:stretch>
        </p:blipFill>
        <p:spPr bwMode="auto">
          <a:xfrm>
            <a:off x="0" y="2852738"/>
            <a:ext cx="1403350" cy="9747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190474" name="Picture 10"/>
          <p:cNvPicPr>
            <a:picLocks noChangeAspect="1" noChangeArrowheads="1"/>
          </p:cNvPicPr>
          <p:nvPr/>
        </p:nvPicPr>
        <p:blipFill>
          <a:blip r:embed="rId7"/>
          <a:srcRect r="13147" b="1573"/>
          <a:stretch>
            <a:fillRect/>
          </a:stretch>
        </p:blipFill>
        <p:spPr bwMode="auto">
          <a:xfrm>
            <a:off x="7486650" y="2060575"/>
            <a:ext cx="1657350" cy="12954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190475" name="Picture 11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2339975" y="3357563"/>
            <a:ext cx="1368425" cy="6381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190476" name="Picture 12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4716463" y="3429000"/>
            <a:ext cx="1368425" cy="7270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190477" name="Picture 13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3635375" y="4076700"/>
            <a:ext cx="1724025" cy="10287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190478" name="Picture 14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0" y="5013325"/>
            <a:ext cx="1374775" cy="95091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190479" name="Picture 15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152400" y="5165725"/>
            <a:ext cx="1374775" cy="95091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190480" name="Picture 16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3492500" y="5583238"/>
            <a:ext cx="1636713" cy="8953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190481" name="Picture 17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5795963" y="4581525"/>
            <a:ext cx="1220787" cy="18097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190482" name="Picture 18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7885113" y="5229225"/>
            <a:ext cx="1057275" cy="14097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</p:spTree>
  </p:cSld>
  <p:clrMapOvr>
    <a:masterClrMapping/>
  </p:clrMapOvr>
  <p:transition spd="med">
    <p:diamond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4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904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904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4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1904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904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4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1904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1904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4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904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904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4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3000" fill="hold"/>
                                        <p:tgtEl>
                                          <p:spTgt spid="1904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3000" fill="hold"/>
                                        <p:tgtEl>
                                          <p:spTgt spid="1904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4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3000" fill="hold"/>
                                        <p:tgtEl>
                                          <p:spTgt spid="1904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3000" fill="hold"/>
                                        <p:tgtEl>
                                          <p:spTgt spid="1904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4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3000" fill="hold"/>
                                        <p:tgtEl>
                                          <p:spTgt spid="1904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3000" fill="hold"/>
                                        <p:tgtEl>
                                          <p:spTgt spid="1904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4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1904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1904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4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2000" fill="hold"/>
                                        <p:tgtEl>
                                          <p:spTgt spid="1904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1904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000"/>
                            </p:stCondLst>
                            <p:childTnLst>
                              <p:par>
                                <p:cTn id="44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4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2000" fill="hold"/>
                                        <p:tgtEl>
                                          <p:spTgt spid="1904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2000" fill="hold"/>
                                        <p:tgtEl>
                                          <p:spTgt spid="1904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0"/>
                            </p:stCondLst>
                            <p:childTnLst>
                              <p:par>
                                <p:cTn id="49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4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2000" fill="hold"/>
                                        <p:tgtEl>
                                          <p:spTgt spid="1904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000" fill="hold"/>
                                        <p:tgtEl>
                                          <p:spTgt spid="1904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4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2000" fill="hold"/>
                                        <p:tgtEl>
                                          <p:spTgt spid="1904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2000" fill="hold"/>
                                        <p:tgtEl>
                                          <p:spTgt spid="1904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4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2000" fill="hold"/>
                                        <p:tgtEl>
                                          <p:spTgt spid="1904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2000" fill="hold"/>
                                        <p:tgtEl>
                                          <p:spTgt spid="1904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2000" fill="hold"/>
                                        <p:tgtEl>
                                          <p:spTgt spid="1904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2000" fill="hold"/>
                                        <p:tgtEl>
                                          <p:spTgt spid="1904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260350"/>
            <a:ext cx="8243887" cy="1314450"/>
          </a:xfrm>
        </p:spPr>
        <p:txBody>
          <a:bodyPr/>
          <a:lstStyle/>
          <a:p>
            <a:pPr eaLnBrk="1" hangingPunct="1"/>
            <a:r>
              <a:rPr lang="ru-RU" sz="2400" smtClean="0">
                <a:solidFill>
                  <a:srgbClr val="FF3399"/>
                </a:solidFill>
              </a:rPr>
              <a:t>Детёныши этих птиц рождаются с длинными толстыми ногами, и прямым красным клювом и ходят два года в сером оперении, а затем одеваются в розовый наряд</a:t>
            </a:r>
          </a:p>
        </p:txBody>
      </p:sp>
      <p:graphicFrame>
        <p:nvGraphicFramePr>
          <p:cNvPr id="167103" name="Group 191"/>
          <p:cNvGraphicFramePr>
            <a:graphicFrameLocks noGrp="1"/>
          </p:cNvGraphicFramePr>
          <p:nvPr>
            <p:ph idx="1"/>
          </p:nvPr>
        </p:nvGraphicFramePr>
        <p:xfrm>
          <a:off x="457200" y="1677988"/>
          <a:ext cx="8229600" cy="3559176"/>
        </p:xfrm>
        <a:graphic>
          <a:graphicData uri="http://schemas.openxmlformats.org/drawingml/2006/table">
            <a:tbl>
              <a:tblPr/>
              <a:tblGrid>
                <a:gridCol w="514350"/>
                <a:gridCol w="514350"/>
                <a:gridCol w="514350"/>
                <a:gridCol w="515938"/>
                <a:gridCol w="512762"/>
                <a:gridCol w="514350"/>
                <a:gridCol w="514350"/>
                <a:gridCol w="514350"/>
                <a:gridCol w="514350"/>
                <a:gridCol w="514350"/>
                <a:gridCol w="514350"/>
                <a:gridCol w="544513"/>
                <a:gridCol w="484187"/>
                <a:gridCol w="514350"/>
                <a:gridCol w="514350"/>
                <a:gridCol w="514350"/>
              </a:tblGrid>
              <a:tr h="593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с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о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б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о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л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ь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  <a:noFill/>
                  </a:tcPr>
                </a:tc>
              </a:tr>
              <a:tr h="5921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б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е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л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ы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й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м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е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д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в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е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д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ь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93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ж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у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р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а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в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л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ь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93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л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е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б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е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д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ь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921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т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и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г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р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93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?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3976" name="Text Box 190"/>
          <p:cNvSpPr txBox="1">
            <a:spLocks noChangeArrowheads="1"/>
          </p:cNvSpPr>
          <p:nvPr/>
        </p:nvSpPr>
        <p:spPr bwMode="auto">
          <a:xfrm>
            <a:off x="5364163" y="3933825"/>
            <a:ext cx="3168650" cy="191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eaLnBrk="1" hangingPunct="1">
              <a:buFontTx/>
              <a:buAutoNum type="arabicPeriod"/>
            </a:pPr>
            <a:r>
              <a:rPr lang="ru-RU">
                <a:solidFill>
                  <a:srgbClr val="0066FF"/>
                </a:solidFill>
                <a:latin typeface="Verdana" pitchFamily="34" charset="0"/>
                <a:hlinkClick r:id="rId4" action="ppaction://hlinksldjump"/>
              </a:rPr>
              <a:t>Лебедь</a:t>
            </a:r>
            <a:endParaRPr lang="ru-RU">
              <a:solidFill>
                <a:srgbClr val="0066FF"/>
              </a:solidFill>
              <a:latin typeface="Verdana" pitchFamily="34" charset="0"/>
            </a:endParaRPr>
          </a:p>
          <a:p>
            <a:pPr marL="342900" indent="-342900" eaLnBrk="1" hangingPunct="1">
              <a:buFontTx/>
              <a:buAutoNum type="arabicPeriod"/>
            </a:pPr>
            <a:r>
              <a:rPr lang="ru-RU">
                <a:solidFill>
                  <a:srgbClr val="0066FF"/>
                </a:solidFill>
                <a:latin typeface="Verdana" pitchFamily="34" charset="0"/>
                <a:hlinkClick r:id="rId5" action="ppaction://hlinksldjump"/>
              </a:rPr>
              <a:t>Фламинго</a:t>
            </a:r>
            <a:endParaRPr lang="ru-RU">
              <a:solidFill>
                <a:srgbClr val="0066FF"/>
              </a:solidFill>
              <a:latin typeface="Verdana" pitchFamily="34" charset="0"/>
            </a:endParaRPr>
          </a:p>
          <a:p>
            <a:pPr marL="342900" indent="-342900" eaLnBrk="1" hangingPunct="1">
              <a:buFontTx/>
              <a:buAutoNum type="arabicPeriod"/>
            </a:pPr>
            <a:r>
              <a:rPr lang="ru-RU">
                <a:solidFill>
                  <a:srgbClr val="0066FF"/>
                </a:solidFill>
                <a:latin typeface="Verdana" pitchFamily="34" charset="0"/>
                <a:hlinkClick r:id="rId4" action="ppaction://hlinksldjump"/>
              </a:rPr>
              <a:t>Гусь</a:t>
            </a:r>
            <a:endParaRPr lang="ru-RU">
              <a:solidFill>
                <a:srgbClr val="0066FF"/>
              </a:solidFill>
              <a:latin typeface="Verdana" pitchFamily="34" charset="0"/>
            </a:endParaRPr>
          </a:p>
          <a:p>
            <a:pPr marL="342900" indent="-342900" eaLnBrk="1" hangingPunct="1">
              <a:buFontTx/>
              <a:buAutoNum type="arabicPeriod"/>
            </a:pPr>
            <a:r>
              <a:rPr lang="ru-RU">
                <a:solidFill>
                  <a:srgbClr val="0066FF"/>
                </a:solidFill>
                <a:latin typeface="Verdana" pitchFamily="34" charset="0"/>
                <a:hlinkClick r:id="rId4" action="ppaction://hlinksldjump"/>
              </a:rPr>
              <a:t>Кукушка</a:t>
            </a:r>
            <a:endParaRPr lang="ru-RU">
              <a:solidFill>
                <a:srgbClr val="0066FF"/>
              </a:solidFill>
              <a:latin typeface="Verdana" pitchFamily="34" charset="0"/>
            </a:endParaRPr>
          </a:p>
          <a:p>
            <a:pPr marL="342900" indent="-342900" eaLnBrk="1" hangingPunct="1">
              <a:buFontTx/>
              <a:buAutoNum type="arabicPeriod"/>
            </a:pPr>
            <a:r>
              <a:rPr lang="ru-RU">
                <a:solidFill>
                  <a:srgbClr val="0066FF"/>
                </a:solidFill>
                <a:latin typeface="Verdana" pitchFamily="34" charset="0"/>
                <a:hlinkClick r:id="rId4" action="ppaction://hlinksldjump"/>
              </a:rPr>
              <a:t>Журавль</a:t>
            </a:r>
            <a:endParaRPr lang="ru-RU">
              <a:solidFill>
                <a:srgbClr val="0066FF"/>
              </a:solidFill>
              <a:latin typeface="Verdana" pitchFamily="34" charset="0"/>
            </a:endParaRPr>
          </a:p>
        </p:txBody>
      </p:sp>
    </p:spTree>
  </p:cSld>
  <p:clrMapOvr>
    <a:masterClrMapping/>
  </p:clrMapOvr>
  <p:transition spd="med" advClick="0">
    <p:diamond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628775"/>
            <a:ext cx="8229600" cy="4456113"/>
          </a:xfrm>
        </p:spPr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34820" name="Picture 4" descr="flamingo_00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00113" y="457200"/>
            <a:ext cx="6911975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821" name="Text Box 5"/>
          <p:cNvSpPr txBox="1">
            <a:spLocks noChangeArrowheads="1"/>
          </p:cNvSpPr>
          <p:nvPr/>
        </p:nvSpPr>
        <p:spPr bwMode="auto">
          <a:xfrm>
            <a:off x="2555875" y="5229225"/>
            <a:ext cx="3311525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ru-RU" sz="3200" b="1">
                <a:solidFill>
                  <a:srgbClr val="0000CC"/>
                </a:solidFill>
                <a:latin typeface="Verdana" pitchFamily="34" charset="0"/>
              </a:rPr>
              <a:t>Фламинго</a:t>
            </a:r>
          </a:p>
        </p:txBody>
      </p:sp>
      <p:sp>
        <p:nvSpPr>
          <p:cNvPr id="34822" name="Text Box 6"/>
          <p:cNvSpPr txBox="1">
            <a:spLocks noChangeArrowheads="1"/>
          </p:cNvSpPr>
          <p:nvPr/>
        </p:nvSpPr>
        <p:spPr bwMode="auto">
          <a:xfrm>
            <a:off x="5076825" y="5445125"/>
            <a:ext cx="28733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endParaRPr lang="ru-RU" sz="1800">
              <a:latin typeface="Verdana" pitchFamily="34" charset="0"/>
            </a:endParaRPr>
          </a:p>
        </p:txBody>
      </p:sp>
    </p:spTree>
  </p:cSld>
  <p:clrMapOvr>
    <a:masterClrMapping/>
  </p:clrMapOvr>
  <p:transition spd="med">
    <p:diamond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962" name="Rectangle 2"/>
          <p:cNvSpPr>
            <a:spLocks noGrp="1" noChangeArrowheads="1"/>
          </p:cNvSpPr>
          <p:nvPr>
            <p:ph type="title"/>
          </p:nvPr>
        </p:nvSpPr>
        <p:spPr>
          <a:xfrm>
            <a:off x="471488" y="515938"/>
            <a:ext cx="8215312" cy="795337"/>
          </a:xfrm>
        </p:spPr>
        <p:txBody>
          <a:bodyPr/>
          <a:lstStyle/>
          <a:p>
            <a:pPr eaLnBrk="1" hangingPunct="1"/>
            <a:r>
              <a:rPr lang="ru-RU" sz="3600" smtClean="0">
                <a:solidFill>
                  <a:srgbClr val="FF3399"/>
                </a:solidFill>
              </a:rPr>
              <a:t>МОЛОДЕЦ!!!</a:t>
            </a:r>
          </a:p>
        </p:txBody>
      </p:sp>
      <p:graphicFrame>
        <p:nvGraphicFramePr>
          <p:cNvPr id="169150" name="Group 190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3559176"/>
        </p:xfrm>
        <a:graphic>
          <a:graphicData uri="http://schemas.openxmlformats.org/drawingml/2006/table">
            <a:tbl>
              <a:tblPr/>
              <a:tblGrid>
                <a:gridCol w="514350"/>
                <a:gridCol w="514350"/>
                <a:gridCol w="514350"/>
                <a:gridCol w="515938"/>
                <a:gridCol w="512762"/>
                <a:gridCol w="514350"/>
                <a:gridCol w="514350"/>
                <a:gridCol w="514350"/>
                <a:gridCol w="514350"/>
                <a:gridCol w="514350"/>
                <a:gridCol w="514350"/>
                <a:gridCol w="515938"/>
                <a:gridCol w="512762"/>
                <a:gridCol w="514350"/>
                <a:gridCol w="514350"/>
                <a:gridCol w="514350"/>
              </a:tblGrid>
              <a:tr h="593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с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о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3399"/>
                          </a:solidFill>
                          <a:effectLst/>
                          <a:latin typeface="Arial" pitchFamily="34" charset="0"/>
                        </a:rPr>
                        <a:t>Б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о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л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ь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  <a:noFill/>
                  </a:tcPr>
                </a:tc>
              </a:tr>
              <a:tr h="5921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б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3399"/>
                          </a:solidFill>
                          <a:effectLst/>
                          <a:latin typeface="Arial" pitchFamily="34" charset="0"/>
                        </a:rPr>
                        <a:t>Е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л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ы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й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м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е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д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в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е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д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ь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93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ж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у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3399"/>
                          </a:solidFill>
                          <a:effectLst/>
                          <a:latin typeface="Arial" pitchFamily="34" charset="0"/>
                        </a:rPr>
                        <a:t>Р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а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в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л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ь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93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л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3399"/>
                          </a:solidFill>
                          <a:effectLst/>
                          <a:latin typeface="Arial" pitchFamily="34" charset="0"/>
                        </a:rPr>
                        <a:t>Е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б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е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д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ь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921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т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и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3399"/>
                          </a:solidFill>
                          <a:effectLst/>
                          <a:latin typeface="Arial" pitchFamily="34" charset="0"/>
                        </a:rPr>
                        <a:t>Г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р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93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ф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л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а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м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3399"/>
                          </a:solidFill>
                          <a:effectLst/>
                          <a:latin typeface="Arial" pitchFamily="34" charset="0"/>
                        </a:rPr>
                        <a:t>И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н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г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о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 spd="med">
    <p:diamond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repeatCount="3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1689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896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4" descr="p10"/>
          <p:cNvPicPr>
            <a:picLocks noChangeAspect="1" noChangeArrowheads="1" noCrop="1"/>
          </p:cNvPicPr>
          <p:nvPr/>
        </p:nvPicPr>
        <p:blipFill>
          <a:blip r:embed="rId3">
            <a:lum bright="6000"/>
          </a:blip>
          <a:srcRect/>
          <a:stretch>
            <a:fillRect/>
          </a:stretch>
        </p:blipFill>
        <p:spPr bwMode="auto">
          <a:xfrm>
            <a:off x="2895600" y="3657600"/>
            <a:ext cx="2471738" cy="289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1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52400"/>
            <a:ext cx="8229600" cy="1143000"/>
          </a:xfrm>
        </p:spPr>
        <p:txBody>
          <a:bodyPr/>
          <a:lstStyle/>
          <a:p>
            <a:pPr eaLnBrk="1" hangingPunct="1"/>
            <a:endParaRPr lang="ru-RU" sz="2000" smtClean="0"/>
          </a:p>
        </p:txBody>
      </p:sp>
      <p:sp>
        <p:nvSpPr>
          <p:cNvPr id="717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457200"/>
            <a:ext cx="8229600" cy="4525963"/>
          </a:xfrm>
        </p:spPr>
        <p:txBody>
          <a:bodyPr/>
          <a:lstStyle/>
          <a:p>
            <a:pPr eaLnBrk="1" hangingPunct="1"/>
            <a:r>
              <a:rPr lang="ru-RU" sz="2800" smtClean="0"/>
              <a:t>Начиная с 1600 г, на нашей планете вымерло около 150 видов животных, причем более половины из них – за последние 150 лет. За малым исключением, все эти животные вымерли по вине человека. </a:t>
            </a:r>
            <a:br>
              <a:rPr lang="ru-RU" sz="2800" smtClean="0"/>
            </a:br>
            <a:r>
              <a:rPr lang="ru-RU" sz="2800" smtClean="0"/>
              <a:t>К началу 20-го века стало очевидно, что необходимо принимать специальные меры по спасению животного и растительного мира.</a:t>
            </a:r>
          </a:p>
        </p:txBody>
      </p:sp>
    </p:spTree>
  </p:cSld>
  <p:clrMapOvr>
    <a:masterClrMapping/>
  </p:clrMapOvr>
  <p:transition spd="med">
    <p:diamond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8"/>
          <p:cNvPicPr>
            <a:picLocks noChangeAspect="1" noChangeArrowheads="1"/>
          </p:cNvPicPr>
          <p:nvPr/>
        </p:nvPicPr>
        <p:blipFill>
          <a:blip r:embed="rId3"/>
          <a:srcRect l="10139" t="43098" r="64030" b="12587"/>
          <a:stretch>
            <a:fillRect/>
          </a:stretch>
        </p:blipFill>
        <p:spPr bwMode="auto">
          <a:xfrm>
            <a:off x="152400" y="0"/>
            <a:ext cx="1336675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5" name="Text Box 4"/>
          <p:cNvSpPr txBox="1">
            <a:spLocks noChangeArrowheads="1"/>
          </p:cNvSpPr>
          <p:nvPr/>
        </p:nvSpPr>
        <p:spPr bwMode="auto">
          <a:xfrm>
            <a:off x="3048000" y="533400"/>
            <a:ext cx="5257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endParaRPr lang="ru-RU" sz="1800"/>
          </a:p>
        </p:txBody>
      </p:sp>
      <p:sp>
        <p:nvSpPr>
          <p:cNvPr id="8196" name="Text Box 5"/>
          <p:cNvSpPr txBox="1">
            <a:spLocks noChangeArrowheads="1"/>
          </p:cNvSpPr>
          <p:nvPr/>
        </p:nvSpPr>
        <p:spPr bwMode="auto">
          <a:xfrm>
            <a:off x="2879725" y="304800"/>
            <a:ext cx="54260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endParaRPr lang="ru-RU" sz="1800"/>
          </a:p>
        </p:txBody>
      </p:sp>
      <p:sp>
        <p:nvSpPr>
          <p:cNvPr id="178182" name="Text Box 6"/>
          <p:cNvSpPr txBox="1">
            <a:spLocks noChangeArrowheads="1"/>
          </p:cNvSpPr>
          <p:nvPr/>
        </p:nvSpPr>
        <p:spPr bwMode="auto">
          <a:xfrm>
            <a:off x="609600" y="457200"/>
            <a:ext cx="8305800" cy="4718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ru-RU" sz="4000" b="1">
                <a:solidFill>
                  <a:srgbClr val="3366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1948 год</a:t>
            </a:r>
          </a:p>
          <a:p>
            <a:pPr eaLnBrk="1" hangingPunct="1">
              <a:defRPr/>
            </a:pPr>
            <a:r>
              <a:rPr lang="ru-RU" b="1">
                <a:effectLst>
                  <a:outerShdw blurRad="38100" dist="38100" dir="2700000" algn="tl">
                    <a:srgbClr val="FFFFFF"/>
                  </a:outerShdw>
                </a:effectLst>
              </a:rPr>
              <a:t>Ученые всего мира создали международный союз охраны природы. МСОП. По заданию этого союза ученые: биологи, экологи стали изучать каким представителям нашей планеты помочь в первую очередь, составили списки и издали их в виде книги. Назвали ее </a:t>
            </a:r>
            <a:r>
              <a:rPr lang="ru-RU" b="1" i="1" u="sng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«Красная книга»</a:t>
            </a:r>
            <a:r>
              <a:rPr lang="ru-RU" b="1">
                <a:effectLst>
                  <a:outerShdw blurRad="38100" dist="38100" dir="2700000" algn="tl">
                    <a:srgbClr val="FFFFFF"/>
                  </a:outerShdw>
                </a:effectLst>
              </a:rPr>
              <a:t> .Это была первая Красная книга.</a:t>
            </a:r>
          </a:p>
          <a:p>
            <a:pPr eaLnBrk="1" hangingPunct="1">
              <a:defRPr/>
            </a:pPr>
            <a:endParaRPr lang="ru-RU" b="1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eaLnBrk="1" hangingPunct="1">
              <a:defRPr/>
            </a:pPr>
            <a:r>
              <a:rPr lang="ru-RU" b="1">
                <a:effectLst>
                  <a:outerShdw blurRad="38100" dist="38100" dir="2700000" algn="tl">
                    <a:srgbClr val="FFFFFF"/>
                  </a:outerShdw>
                </a:effectLst>
              </a:rPr>
              <a:t>Эта книга советует, какие растения и животные редкие, призывают изучать и предупреждает об их исчезновении.</a:t>
            </a:r>
          </a:p>
        </p:txBody>
      </p:sp>
      <p:pic>
        <p:nvPicPr>
          <p:cNvPr id="8198" name="Picture 9"/>
          <p:cNvPicPr>
            <a:picLocks noChangeAspect="1" noChangeArrowheads="1"/>
          </p:cNvPicPr>
          <p:nvPr/>
        </p:nvPicPr>
        <p:blipFill>
          <a:blip r:embed="rId4"/>
          <a:srcRect t="31068" r="55339" b="50977"/>
          <a:stretch>
            <a:fillRect/>
          </a:stretch>
        </p:blipFill>
        <p:spPr bwMode="auto">
          <a:xfrm>
            <a:off x="1600200" y="5257800"/>
            <a:ext cx="4876800" cy="147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diamond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1000"/>
                                        <p:tgtEl>
                                          <p:spTgt spid="178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818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ru-RU" b="1" i="1" smtClean="0">
                <a:solidFill>
                  <a:schemeClr val="tx1"/>
                </a:solidFill>
              </a:rPr>
              <a:t>Красная книга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395288" y="1484313"/>
            <a:ext cx="4038600" cy="4525962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000" b="1" smtClean="0"/>
              <a:t>Красная книга – Красная!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000" b="1" smtClean="0"/>
              <a:t>Значит природа в опасности!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000" b="1" smtClean="0"/>
              <a:t>Значит, нельзя терять даже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000" b="1" smtClean="0"/>
              <a:t>мига.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000" b="1" smtClean="0"/>
              <a:t>Всё живое хранить зовёт,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000" b="1" smtClean="0"/>
              <a:t>Пусть зовёт не напрасно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000" b="1" smtClean="0"/>
              <a:t>Красная книга.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000" b="1" smtClean="0"/>
              <a:t>И тревога за жизнь неустанна,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000" b="1" smtClean="0"/>
              <a:t>Чтоб не сгинуть в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000" b="1" smtClean="0"/>
              <a:t>Космической мгле!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000" b="1" smtClean="0"/>
              <a:t>Исчерпаемы все океаны,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000" b="1" smtClean="0"/>
              <a:t>Исчерпаемо всё на Земле.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000" b="1" smtClean="0"/>
              <a:t>Мы леса и поля обижаем,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000" b="1" smtClean="0"/>
              <a:t>Стонут реки от горьких обид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000" b="1" smtClean="0"/>
              <a:t>И себя мы прощаем,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000" b="1" smtClean="0"/>
              <a:t>Но грядущее нас не простит</a:t>
            </a:r>
            <a:r>
              <a:rPr lang="ru-RU" sz="2000" smtClean="0"/>
              <a:t>.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ru-RU" sz="2000" smtClean="0"/>
          </a:p>
        </p:txBody>
      </p:sp>
      <p:pic>
        <p:nvPicPr>
          <p:cNvPr id="9220" name="Picture 6" descr="Untitled-Scanned-4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76800" y="1295400"/>
            <a:ext cx="3751263" cy="5181600"/>
          </a:xfrm>
          <a:prstGeom prst="rect">
            <a:avLst/>
          </a:prstGeom>
          <a:noFill/>
          <a:ln w="38100">
            <a:solidFill>
              <a:srgbClr val="003399"/>
            </a:solidFill>
            <a:miter lim="800000"/>
            <a:headEnd/>
            <a:tailEnd/>
          </a:ln>
        </p:spPr>
      </p:pic>
    </p:spTree>
  </p:cSld>
  <p:clrMapOvr>
    <a:masterClrMapping/>
  </p:clrMapOvr>
  <p:transition spd="med">
    <p:diamond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4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ru-RU" sz="3200" dirty="0" smtClean="0"/>
              <a:t>Как нелегко стало жить животным в лесу. А виной тому – человек. Почему человеку не удаётся жить в ладу с природой???</a:t>
            </a:r>
          </a:p>
        </p:txBody>
      </p:sp>
      <p:sp>
        <p:nvSpPr>
          <p:cNvPr id="10243" name="Rectangle 5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457200" y="1600200"/>
            <a:ext cx="4038600" cy="47244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2000" dirty="0" smtClean="0"/>
              <a:t>  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2000" dirty="0" smtClean="0"/>
              <a:t>   А ведь человек отравляет не только природу, окружающую среду, но и свой организм. В атмосфере много углекислого газа, частиц пыли и металла. Фильтрами на земле служат леса. Распахнув перед нами свои необъятные богатства, щедро одаривая нас и надежно охраняя, являясь неотъемлемой частью нашей жизни, лес заслуживает право на бережное отношение и заботу о нем.</a:t>
            </a:r>
          </a:p>
        </p:txBody>
      </p:sp>
      <p:sp>
        <p:nvSpPr>
          <p:cNvPr id="3" name="AutoShape 5" descr="https://phonoteka.org/uploads/posts/2021-04/1619812974_10-phonoteka_org-p-fon-dlya-prezentatsii-sotsialnogo-proekta-11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sp>
        <p:nvSpPr>
          <p:cNvPr id="4" name="AutoShape 7" descr="https://phonoteka.org/uploads/posts/2021-04/1619812974_10-phonoteka_org-p-fon-dlya-prezentatsii-sotsialnogo-proekta-11.jp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5931" y="2669344"/>
            <a:ext cx="4014185" cy="25088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>
    <p:diamond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Животные Красной книги</a:t>
            </a:r>
          </a:p>
        </p:txBody>
      </p:sp>
      <p:sp>
        <p:nvSpPr>
          <p:cNvPr id="942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ru-RU" smtClean="0"/>
              <a:t>- Отгадайте загадку:</a:t>
            </a:r>
          </a:p>
          <a:p>
            <a:pPr lvl="1" eaLnBrk="1" hangingPunct="1"/>
            <a:r>
              <a:rPr lang="ru-RU" smtClean="0"/>
              <a:t>Есть на речках лесорубы</a:t>
            </a:r>
          </a:p>
          <a:p>
            <a:pPr lvl="1" eaLnBrk="1" hangingPunct="1"/>
            <a:r>
              <a:rPr lang="ru-RU" smtClean="0"/>
              <a:t>В серебристо-бурых шубах.</a:t>
            </a:r>
          </a:p>
          <a:p>
            <a:pPr lvl="1" eaLnBrk="1" hangingPunct="1"/>
            <a:r>
              <a:rPr lang="ru-RU" smtClean="0"/>
              <a:t>Из деревьев, веток, глины</a:t>
            </a:r>
          </a:p>
          <a:p>
            <a:pPr lvl="1" eaLnBrk="1" hangingPunct="1"/>
            <a:r>
              <a:rPr lang="ru-RU" smtClean="0"/>
              <a:t>Строят прочные плотины. </a:t>
            </a:r>
          </a:p>
          <a:p>
            <a:pPr lvl="1" eaLnBrk="1" hangingPunct="1">
              <a:buFontTx/>
              <a:buNone/>
            </a:pPr>
            <a:endParaRPr lang="ru-RU" smtClean="0"/>
          </a:p>
        </p:txBody>
      </p:sp>
      <p:pic>
        <p:nvPicPr>
          <p:cNvPr id="94213" name="Picture 5" descr="бобр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32363" y="4191000"/>
            <a:ext cx="4211637" cy="2492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4216" name="WordArt 8"/>
          <p:cNvSpPr>
            <a:spLocks noChangeArrowheads="1" noChangeShapeType="1" noTextEdit="1"/>
          </p:cNvSpPr>
          <p:nvPr/>
        </p:nvSpPr>
        <p:spPr bwMode="auto">
          <a:xfrm>
            <a:off x="1905000" y="4724400"/>
            <a:ext cx="2438400" cy="685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Бобр</a:t>
            </a:r>
          </a:p>
        </p:txBody>
      </p:sp>
    </p:spTree>
  </p:cSld>
  <p:clrMapOvr>
    <a:masterClrMapping/>
  </p:clrMapOvr>
  <p:transition spd="med">
    <p:diamond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942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2000"/>
                                        <p:tgtEl>
                                          <p:spTgt spid="942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2000"/>
                                        <p:tgtEl>
                                          <p:spTgt spid="942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2000"/>
                                        <p:tgtEl>
                                          <p:spTgt spid="942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1" dur="2000"/>
                                        <p:tgtEl>
                                          <p:spTgt spid="942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4" dur="2000"/>
                                        <p:tgtEl>
                                          <p:spTgt spid="942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9" dur="1000"/>
                                        <p:tgtEl>
                                          <p:spTgt spid="942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1000"/>
                                        <p:tgtEl>
                                          <p:spTgt spid="942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4210" grpId="0"/>
      <p:bldP spid="9421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ЖУРАВЛЬ ЧЁРНЫЙ"/>
          <p:cNvPicPr>
            <a:picLocks noChangeAspect="1" noChangeArrowheads="1"/>
          </p:cNvPicPr>
          <p:nvPr/>
        </p:nvPicPr>
        <p:blipFill>
          <a:blip r:embed="rId3"/>
          <a:srcRect b="10695"/>
          <a:stretch>
            <a:fillRect/>
          </a:stretch>
        </p:blipFill>
        <p:spPr bwMode="auto">
          <a:xfrm>
            <a:off x="152400" y="0"/>
            <a:ext cx="5148263" cy="3028950"/>
          </a:xfrm>
          <a:prstGeom prst="rect">
            <a:avLst/>
          </a:prstGeom>
          <a:noFill/>
          <a:ln w="38100">
            <a:solidFill>
              <a:srgbClr val="003399"/>
            </a:solidFill>
            <a:miter lim="800000"/>
            <a:headEnd/>
            <a:tailEnd/>
          </a:ln>
        </p:spPr>
      </p:pic>
      <p:sp>
        <p:nvSpPr>
          <p:cNvPr id="12291" name="Text Box 3"/>
          <p:cNvSpPr txBox="1">
            <a:spLocks noChangeArrowheads="1"/>
          </p:cNvSpPr>
          <p:nvPr/>
        </p:nvSpPr>
        <p:spPr bwMode="auto">
          <a:xfrm>
            <a:off x="5364163" y="260350"/>
            <a:ext cx="3455987" cy="5191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ru-RU" sz="2800" b="1">
                <a:solidFill>
                  <a:srgbClr val="990000"/>
                </a:solidFill>
              </a:rPr>
              <a:t>Журавль черный</a:t>
            </a:r>
          </a:p>
        </p:txBody>
      </p:sp>
      <p:pic>
        <p:nvPicPr>
          <p:cNvPr id="12292" name="Picture 4" descr="ЖУРАВЛЬ СЕРЫЙ"/>
          <p:cNvPicPr>
            <a:picLocks noChangeAspect="1" noChangeArrowheads="1"/>
          </p:cNvPicPr>
          <p:nvPr/>
        </p:nvPicPr>
        <p:blipFill>
          <a:blip r:embed="rId4" r:link="rId5"/>
          <a:srcRect/>
          <a:stretch>
            <a:fillRect/>
          </a:stretch>
        </p:blipFill>
        <p:spPr bwMode="auto">
          <a:xfrm>
            <a:off x="5795963" y="2205038"/>
            <a:ext cx="2959100" cy="4457700"/>
          </a:xfrm>
          <a:prstGeom prst="rect">
            <a:avLst/>
          </a:prstGeom>
          <a:noFill/>
          <a:ln w="38100">
            <a:solidFill>
              <a:srgbClr val="003399"/>
            </a:solidFill>
            <a:miter lim="800000"/>
            <a:headEnd/>
            <a:tailEnd/>
          </a:ln>
        </p:spPr>
      </p:pic>
      <p:sp>
        <p:nvSpPr>
          <p:cNvPr id="175110" name="Text Box 6"/>
          <p:cNvSpPr txBox="1">
            <a:spLocks noChangeArrowheads="1"/>
          </p:cNvSpPr>
          <p:nvPr/>
        </p:nvSpPr>
        <p:spPr bwMode="auto">
          <a:xfrm>
            <a:off x="5715000" y="1524000"/>
            <a:ext cx="3052763" cy="5191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  <a:defRPr/>
            </a:pPr>
            <a:r>
              <a:rPr lang="ru-RU" sz="2800" b="1">
                <a:solidFill>
                  <a:srgbClr val="99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Журавль серый</a:t>
            </a:r>
          </a:p>
        </p:txBody>
      </p:sp>
      <p:pic>
        <p:nvPicPr>
          <p:cNvPr id="12294" name="Picture 7" descr="TK"/>
          <p:cNvPicPr>
            <a:picLocks noChangeAspect="1" noChangeArrowheads="1"/>
          </p:cNvPicPr>
          <p:nvPr/>
        </p:nvPicPr>
        <p:blipFill>
          <a:blip r:embed="rId6"/>
          <a:srcRect t="6180"/>
          <a:stretch>
            <a:fillRect/>
          </a:stretch>
        </p:blipFill>
        <p:spPr bwMode="auto">
          <a:xfrm>
            <a:off x="152400" y="3186113"/>
            <a:ext cx="2936875" cy="3671887"/>
          </a:xfrm>
          <a:prstGeom prst="rect">
            <a:avLst/>
          </a:prstGeom>
          <a:noFill/>
          <a:ln w="38100">
            <a:solidFill>
              <a:srgbClr val="003399"/>
            </a:solidFill>
            <a:miter lim="800000"/>
            <a:headEnd/>
            <a:tailEnd/>
          </a:ln>
        </p:spPr>
      </p:pic>
      <p:sp>
        <p:nvSpPr>
          <p:cNvPr id="175112" name="Text Box 8"/>
          <p:cNvSpPr txBox="1">
            <a:spLocks noChangeArrowheads="1"/>
          </p:cNvSpPr>
          <p:nvPr/>
        </p:nvSpPr>
        <p:spPr bwMode="auto">
          <a:xfrm>
            <a:off x="3132138" y="4437063"/>
            <a:ext cx="2087562" cy="9461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  <a:defRPr/>
            </a:pPr>
            <a:r>
              <a:rPr lang="ru-RU" sz="2800" b="1">
                <a:solidFill>
                  <a:srgbClr val="99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Журавль даурский</a:t>
            </a:r>
          </a:p>
        </p:txBody>
      </p:sp>
    </p:spTree>
  </p:cSld>
  <p:clrMapOvr>
    <a:masterClrMapping/>
  </p:clrMapOvr>
  <p:transition spd="med">
    <p:diamond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571</TotalTime>
  <Words>841</Words>
  <Application>Microsoft Office PowerPoint</Application>
  <PresentationFormat>Экран (4:3)</PresentationFormat>
  <Paragraphs>292</Paragraphs>
  <Slides>32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32</vt:i4>
      </vt:variant>
    </vt:vector>
  </HeadingPairs>
  <TitlesOfParts>
    <vt:vector size="33" baseType="lpstr">
      <vt:lpstr>Оформление по умолчанию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Красная книга</vt:lpstr>
      <vt:lpstr>Как нелегко стало жить животным в лесу. А виной тому – человек. Почему человеку не удаётся жить в ладу с природой???</vt:lpstr>
      <vt:lpstr>Животные Красной книги</vt:lpstr>
      <vt:lpstr>Презентация PowerPoint</vt:lpstr>
      <vt:lpstr>Презентация PowerPoint</vt:lpstr>
      <vt:lpstr>Презентация PowerPoint</vt:lpstr>
      <vt:lpstr>Презентация PowerPoint</vt:lpstr>
      <vt:lpstr>Физкультминутка</vt:lpstr>
      <vt:lpstr>Презентация PowerPoint</vt:lpstr>
      <vt:lpstr>Экологические правила</vt:lpstr>
      <vt:lpstr>Презентация PowerPoint</vt:lpstr>
      <vt:lpstr>Итог занятия</vt:lpstr>
      <vt:lpstr>Разгадайте кроссворд</vt:lpstr>
      <vt:lpstr>Очень ценный пушной зверёк. Был на грани уничтожения, но предпринятые людьми меры по охране спасли этот вид животных.</vt:lpstr>
      <vt:lpstr>Презентация PowerPoint</vt:lpstr>
      <vt:lpstr>Презентация PowerPoint</vt:lpstr>
      <vt:lpstr>Владыка Арктики</vt:lpstr>
      <vt:lpstr>Презентация PowerPoint</vt:lpstr>
      <vt:lpstr>В двух-трехлетнем возрасте эти птицы создают пары и больше никогда не расстаются</vt:lpstr>
      <vt:lpstr>Презентация PowerPoint</vt:lpstr>
      <vt:lpstr>Эта большая птица служит символом красоты и любви, чистоты и нежности</vt:lpstr>
      <vt:lpstr>Презентация PowerPoint</vt:lpstr>
      <vt:lpstr>Знахари готовили из частей его тела лекарства от слабости и трусости</vt:lpstr>
      <vt:lpstr>Презентация PowerPoint</vt:lpstr>
      <vt:lpstr>Детёныши этих птиц рождаются с длинными толстыми ногами, и прямым красным клювом и ходят два года в сером оперении, а затем одеваются в розовый наряд</vt:lpstr>
      <vt:lpstr>Презентация PowerPoint</vt:lpstr>
      <vt:lpstr>МОЛОДЕЦ!!!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Анастасия Гусева</cp:lastModifiedBy>
  <cp:revision>57</cp:revision>
  <cp:lastPrinted>1601-01-01T00:00:00Z</cp:lastPrinted>
  <dcterms:created xsi:type="dcterms:W3CDTF">1601-01-01T00:00:00Z</dcterms:created>
  <dcterms:modified xsi:type="dcterms:W3CDTF">2022-06-03T07:49:47Z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