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handoutMasterIdLst>
    <p:handoutMasterId r:id="rId35"/>
  </p:handoutMasterIdLst>
  <p:sldIdLst>
    <p:sldId id="330" r:id="rId2"/>
    <p:sldId id="367" r:id="rId3"/>
    <p:sldId id="331" r:id="rId4"/>
    <p:sldId id="332" r:id="rId5"/>
    <p:sldId id="333" r:id="rId6"/>
    <p:sldId id="334" r:id="rId7"/>
    <p:sldId id="336" r:id="rId8"/>
    <p:sldId id="337" r:id="rId9"/>
    <p:sldId id="338" r:id="rId10"/>
    <p:sldId id="339" r:id="rId11"/>
    <p:sldId id="340" r:id="rId12"/>
    <p:sldId id="343" r:id="rId13"/>
    <p:sldId id="344" r:id="rId14"/>
    <p:sldId id="346" r:id="rId15"/>
    <p:sldId id="347" r:id="rId16"/>
    <p:sldId id="348" r:id="rId17"/>
    <p:sldId id="349" r:id="rId18"/>
    <p:sldId id="350" r:id="rId19"/>
    <p:sldId id="351" r:id="rId20"/>
    <p:sldId id="352" r:id="rId21"/>
    <p:sldId id="353" r:id="rId22"/>
    <p:sldId id="354" r:id="rId23"/>
    <p:sldId id="355" r:id="rId24"/>
    <p:sldId id="356" r:id="rId25"/>
    <p:sldId id="357" r:id="rId26"/>
    <p:sldId id="358" r:id="rId27"/>
    <p:sldId id="359" r:id="rId28"/>
    <p:sldId id="360" r:id="rId29"/>
    <p:sldId id="361" r:id="rId30"/>
    <p:sldId id="362" r:id="rId31"/>
    <p:sldId id="363" r:id="rId32"/>
    <p:sldId id="365" r:id="rId33"/>
    <p:sldId id="366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BBFB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63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3D92A-A554-4445-A500-8AA095DFA3B4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47DE6-28D6-4767-BBC0-03CA98481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77157F1-50F7-400F-BE06-2ACE073A80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D5380-BB79-4BB2-BBD7-7988BE12E7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2DA94F-40EB-44EA-94C9-7F3F21369E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3E17CACE-FD2B-40F7-9B3F-6F6187FF62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771297-6A57-4AD6-BAF7-25AC60A5BB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3B782E-2921-4C13-9F8C-77B7E19F1E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1EA32341-6DA3-4ADE-8D87-1341C29743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E39AF-57B2-450A-BD62-08F3B150B2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2B5A2E-86F8-4284-BFDD-A364EDC5CD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73DAE-30C9-46CF-A922-84782BDFAB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EB229-9F68-4E0E-BB8C-1B11814C54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25D0E36-815B-46C0-833A-D82F0B9CBD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dic.academic.ru/pictures/enc_biography/m_29195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elos.ru/month/dec2006/bigimages/nb821-14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upload.wikimedia.org/wikipedia/ru/f/f7/%D0%A1%D1%83%D1%82%D0%B5%D0%B5%D0%B2.jpg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043.radikal.ru/0801/9b/01a7649af110t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hyperlink" Target="http://img.labirint.ru/images/comments_pic/0951/03labc7u61261280330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tmn.fio.ru/works/44x/311/petap1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http://tmn.fio.ru/works/44x/311/petap2.jpg" TargetMode="Externa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det-book.ru/components/com_virtuemart/shop_image/product/__.______________4c43fffc7f784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kmrz.ru/catimg/35/352848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hyperlink" Target="http://alexgetti.narod.ru/imge296.jp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www.booksite.ru/enciklopedia/book/7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diacosmos.ru/phpthumb/phpThumb.php?src=/images/photo/38/9.jpg&amp;w=450&amp;h=450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art.1september.ru/2008/14/24-2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evgenii-rachev.narod.ru/img/Rachev_picture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www.gornitsa.ru/images/products/book3/al_book_5377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4format.ru/index_pic.php?data=photos/4219a708.jpg&amp;percenta=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www.rexbooks.ucoz.ru/_ph/84/2/290993459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381000"/>
            <a:ext cx="7772400" cy="326866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5400" b="1" cap="none" dirty="0" smtClean="0">
                <a:solidFill>
                  <a:srgbClr val="CC3300"/>
                </a:solidFill>
                <a:effectLst/>
              </a:rPr>
              <a:t>Внеурочная деятельность «Веселый карандаш»</a:t>
            </a:r>
            <a:br>
              <a:rPr lang="ru-RU" sz="5400" b="1" cap="none" dirty="0" smtClean="0">
                <a:solidFill>
                  <a:srgbClr val="CC3300"/>
                </a:solidFill>
                <a:effectLst/>
              </a:rPr>
            </a:br>
            <a:r>
              <a:rPr lang="ru-RU" sz="5400" b="1" cap="none" dirty="0" smtClean="0">
                <a:solidFill>
                  <a:srgbClr val="CC3300"/>
                </a:solidFill>
                <a:effectLst/>
              </a:rPr>
              <a:t>2 класс</a:t>
            </a:r>
            <a:br>
              <a:rPr lang="ru-RU" sz="5400" b="1" cap="none" dirty="0" smtClean="0">
                <a:solidFill>
                  <a:srgbClr val="CC3300"/>
                </a:solidFill>
                <a:effectLst/>
              </a:rPr>
            </a:br>
            <a:r>
              <a:rPr lang="ru-RU" sz="5400" b="1" cap="none" dirty="0" smtClean="0">
                <a:solidFill>
                  <a:srgbClr val="CC3300"/>
                </a:solidFill>
                <a:effectLst/>
              </a:rPr>
              <a:t>Тема: </a:t>
            </a:r>
            <a:r>
              <a:rPr lang="ru-RU" dirty="0" smtClean="0"/>
              <a:t>Систематизация изученного по теме  «Художники – иллюстраторы». </a:t>
            </a:r>
            <a:endParaRPr lang="ru-RU" cap="none" dirty="0">
              <a:solidFill>
                <a:srgbClr val="CC330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9200" y="5334000"/>
            <a:ext cx="4191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Картинка 13 из 2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447800"/>
            <a:ext cx="3392043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152400"/>
            <a:ext cx="86868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Владимир Михайлович КОНАШЕВИЧ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4343400" y="1524000"/>
            <a:ext cx="43434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1600" b="1" dirty="0">
                <a:latin typeface="Century Gothic" pitchFamily="34" charset="0"/>
                <a:ea typeface="Times New Roman" pitchFamily="18" charset="0"/>
                <a:cs typeface="Arial" pitchFamily="34" charset="0"/>
              </a:rPr>
              <a:t>Как и другие мальчики, он мечтал быть моряком, строить корабли. Позднее заинтересовался астрономией, музыкой и даже всерьез помышлял стать скрипачом. То было детство, которое прошло в старой Москве. </a:t>
            </a:r>
          </a:p>
          <a:p>
            <a:pPr algn="ctr" eaLnBrk="0" hangingPunct="0"/>
            <a:r>
              <a:rPr lang="ru-RU" sz="1600" b="1" dirty="0">
                <a:latin typeface="Century Gothic" pitchFamily="34" charset="0"/>
                <a:ea typeface="Times New Roman" pitchFamily="18" charset="0"/>
                <a:cs typeface="Arial" pitchFamily="34" charset="0"/>
              </a:rPr>
              <a:t>"Затем я захотел стать художником и отдался рисованию с тем же пылом, с которым брался за все раньше. </a:t>
            </a:r>
          </a:p>
          <a:p>
            <a:pPr algn="ctr" eaLnBrk="0" hangingPunct="0"/>
            <a:r>
              <a:rPr lang="ru-RU" sz="1600" b="1" dirty="0">
                <a:latin typeface="Century Gothic" pitchFamily="34" charset="0"/>
                <a:ea typeface="Times New Roman" pitchFamily="18" charset="0"/>
                <a:cs typeface="Arial" pitchFamily="34" charset="0"/>
              </a:rPr>
              <a:t>Сказки Андерсена, братьев Гримм, Ш. Перро, В.Даля, народные сказки – русские, украинские, латышские, эстонские, латышские, английские, французские, китайские, африканские, детские песенки разных народов – все они иллюстрированы Конашевичем. </a:t>
            </a:r>
            <a:endParaRPr lang="ru-RU" sz="1600" b="1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1676400" y="586740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n-US" dirty="0"/>
              <a:t>18</a:t>
            </a:r>
            <a:r>
              <a:rPr lang="ru-RU" dirty="0"/>
              <a:t>88</a:t>
            </a:r>
            <a:r>
              <a:rPr lang="en-US" dirty="0"/>
              <a:t> — 1963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019800"/>
            <a:ext cx="8229600" cy="5175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"Азбука в картинках " </a:t>
            </a:r>
            <a:br>
              <a:rPr lang="ru-RU" sz="180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первая проиллюстрированная книга В. М. Конашевича</a:t>
            </a:r>
          </a:p>
        </p:txBody>
      </p:sp>
      <p:pic>
        <p:nvPicPr>
          <p:cNvPr id="23560" name="Picture 8" descr="Картинка 6 из 2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5101" r="6308" b="4347"/>
          <a:stretch>
            <a:fillRect/>
          </a:stretch>
        </p:blipFill>
        <p:spPr bwMode="auto">
          <a:xfrm>
            <a:off x="4191000" y="609600"/>
            <a:ext cx="4249738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3" name="Picture 11" descr="i_hud-konashevich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762000"/>
            <a:ext cx="31496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Файл:Сутеев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09600"/>
            <a:ext cx="3048000" cy="4419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5334000"/>
            <a:ext cx="8183563" cy="1050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         Владимир Григорьевич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   СУТЕЕВ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9460" name="Прямоугольник 5"/>
          <p:cNvSpPr>
            <a:spLocks noChangeArrowheads="1"/>
          </p:cNvSpPr>
          <p:nvPr/>
        </p:nvSpPr>
        <p:spPr bwMode="auto">
          <a:xfrm>
            <a:off x="762000" y="5334000"/>
            <a:ext cx="3244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dirty="0" smtClean="0"/>
              <a:t>      (</a:t>
            </a:r>
            <a:r>
              <a:rPr lang="ru-RU" dirty="0"/>
              <a:t>1903–1993)</a:t>
            </a:r>
          </a:p>
        </p:txBody>
      </p:sp>
      <p:sp>
        <p:nvSpPr>
          <p:cNvPr id="19461" name="Прямоугольник 5"/>
          <p:cNvSpPr>
            <a:spLocks noChangeArrowheads="1"/>
          </p:cNvSpPr>
          <p:nvPr/>
        </p:nvSpPr>
        <p:spPr bwMode="auto">
          <a:xfrm>
            <a:off x="4419600" y="381001"/>
            <a:ext cx="4191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latin typeface="Century Gothic" pitchFamily="34" charset="0"/>
              </a:rPr>
              <a:t>Владимир Григорьевич </a:t>
            </a:r>
            <a:r>
              <a:rPr lang="ru-RU" sz="1600" b="1" dirty="0" err="1">
                <a:latin typeface="Century Gothic" pitchFamily="34" charset="0"/>
              </a:rPr>
              <a:t>Сутеев</a:t>
            </a:r>
            <a:r>
              <a:rPr lang="ru-RU" sz="1600" b="1" dirty="0">
                <a:latin typeface="Century Gothic" pitchFamily="34" charset="0"/>
              </a:rPr>
              <a:t> - известный художник и писатель, кинорежиссер и сценарист. Начинал он как художник-мультипликатор. Он  написал около 40 сценариев для мультипликационного кино, и почти все они были экранизированы ("Муха-цокотуха", "Волшебный магазин", "Кораблик", "Кто сказал мяу?", "Петя и Красная Шапочка" и др.).</a:t>
            </a:r>
          </a:p>
          <a:p>
            <a:r>
              <a:rPr lang="ru-RU" sz="1600" b="1" dirty="0">
                <a:latin typeface="Century Gothic" pitchFamily="34" charset="0"/>
              </a:rPr>
              <a:t>Герои </a:t>
            </a:r>
            <a:r>
              <a:rPr lang="ru-RU" sz="1600" b="1" dirty="0" err="1">
                <a:latin typeface="Century Gothic" pitchFamily="34" charset="0"/>
              </a:rPr>
              <a:t>Сутеева</a:t>
            </a:r>
            <a:r>
              <a:rPr lang="ru-RU" sz="1600" b="1" dirty="0">
                <a:latin typeface="Century Gothic" pitchFamily="34" charset="0"/>
              </a:rPr>
              <a:t> живут естественно и открыто, весело и жизнерадостно, они простодушны и обаятельны. Книги несут добро и тепло человеческой души, ограждают от жестокости и злобы. Его книгам одинаково были рады и родители сегодняшних детей и сами дети.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Картинка 8 из 226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 bwMode="auto">
          <a:xfrm>
            <a:off x="4648200" y="1219200"/>
            <a:ext cx="4037013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Картинка 40 из 226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57200"/>
            <a:ext cx="3900488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85800" y="5486400"/>
            <a:ext cx="4754563" cy="10525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Евгений Иванович </a:t>
            </a:r>
            <a:b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ЧАРУШИН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267200" y="609600"/>
            <a:ext cx="4419600" cy="4953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1600" smtClean="0">
                <a:latin typeface="Century Gothic" pitchFamily="34" charset="0"/>
              </a:rPr>
              <a:t>     </a:t>
            </a:r>
            <a:r>
              <a:rPr lang="ru-RU" sz="1600" b="1" smtClean="0">
                <a:latin typeface="Century Gothic" pitchFamily="34" charset="0"/>
              </a:rPr>
              <a:t>Е.И.Чарушин глубоко проник в мир животных и передал свою любовь к братьям нашим меньшим нам, читателям. Художник с детства приучился понимать животных и птиц – наблюдал за животными, часто бывал в зоопарке и выполнял множество рисунков с натуры. Ведь для того, чтобы правдиво изобразить животное, нужно хорошо его изучить, знать не только внешность зверя, но и движения, повадки и даже характер. В его рассказах нет сказочного вымысла, но книги от этого не становятся менее интересными.                        Е.И. Чарушин проиллюстрировал более 100 книг. Как писатель и как иллюстратор он известен во многих странах мира. </a:t>
            </a:r>
          </a:p>
        </p:txBody>
      </p:sp>
      <p:pic>
        <p:nvPicPr>
          <p:cNvPr id="29702" name="Picture 6" descr="CharushinE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3462338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1676400" y="510540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 eaLnBrk="0" hangingPunct="0"/>
            <a:r>
              <a:rPr lang="ru-RU" i="1" dirty="0"/>
              <a:t>(</a:t>
            </a:r>
            <a:r>
              <a:rPr lang="en-US" i="1" dirty="0"/>
              <a:t>1901</a:t>
            </a:r>
            <a:r>
              <a:rPr lang="ru-RU" i="1" dirty="0"/>
              <a:t> – </a:t>
            </a:r>
            <a:r>
              <a:rPr lang="en-US" i="1" dirty="0"/>
              <a:t>1965</a:t>
            </a:r>
            <a:r>
              <a:rPr lang="ru-RU" i="1" dirty="0"/>
              <a:t>)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828800"/>
            <a:ext cx="4161384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           </a:t>
            </a:r>
            <a:r>
              <a:rPr lang="ru-RU" dirty="0" err="1" smtClean="0">
                <a:solidFill>
                  <a:srgbClr val="FF0000"/>
                </a:solidFill>
              </a:rPr>
              <a:t>зверёнки</a:t>
            </a:r>
            <a:r>
              <a:rPr lang="ru-RU" dirty="0" smtClean="0">
                <a:solidFill>
                  <a:srgbClr val="FF0000"/>
                </a:solidFill>
              </a:rPr>
              <a:t> с говорящими глазами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 descr="char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19200"/>
            <a:ext cx="3505200" cy="5080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"Вы не отнимите мою сладкую ягоду? Правда?"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Picture 3" descr="char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19200"/>
            <a:ext cx="6066118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Чижиков Виктор Александр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1"/>
            <a:ext cx="3962400" cy="4800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123" name="Заголовок 2"/>
          <p:cNvSpPr>
            <a:spLocks noGrp="1"/>
          </p:cNvSpPr>
          <p:nvPr>
            <p:ph type="title"/>
          </p:nvPr>
        </p:nvSpPr>
        <p:spPr>
          <a:xfrm>
            <a:off x="762000" y="5486400"/>
            <a:ext cx="7467600" cy="1050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Виктор Александрович ЧИЖИКОВ</a:t>
            </a:r>
          </a:p>
        </p:txBody>
      </p:sp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2057400" y="5410200"/>
            <a:ext cx="1563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dirty="0"/>
              <a:t>Род. в 1935 г</a:t>
            </a: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4648200" y="381000"/>
            <a:ext cx="41148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600" b="1" dirty="0">
                <a:latin typeface="Century Gothic" pitchFamily="34" charset="0"/>
              </a:rPr>
              <a:t>С 1960 года иллюстрирует книги в издательствах "Малыш", "Детская литература", "Самовар" и др. Работал с Э. Успенским, А. </a:t>
            </a:r>
            <a:r>
              <a:rPr lang="ru-RU" sz="1600" b="1" dirty="0" err="1">
                <a:latin typeface="Century Gothic" pitchFamily="34" charset="0"/>
              </a:rPr>
              <a:t>Барто</a:t>
            </a:r>
            <a:r>
              <a:rPr lang="ru-RU" sz="1600" b="1" dirty="0">
                <a:latin typeface="Century Gothic" pitchFamily="34" charset="0"/>
              </a:rPr>
              <a:t>,       Ю. Ковалем, иллюстрировал произведения С. Михалкова,                        А. Волкова, Д. </a:t>
            </a:r>
            <a:r>
              <a:rPr lang="ru-RU" sz="1600" b="1" dirty="0" err="1">
                <a:latin typeface="Century Gothic" pitchFamily="34" charset="0"/>
              </a:rPr>
              <a:t>Биссет</a:t>
            </a:r>
            <a:r>
              <a:rPr lang="ru-RU" sz="1600" b="1" dirty="0">
                <a:latin typeface="Century Gothic" pitchFamily="34" charset="0"/>
              </a:rPr>
              <a:t>, К. Чуковского,      А. Усачёва. </a:t>
            </a:r>
          </a:p>
          <a:p>
            <a:pPr algn="r"/>
            <a:r>
              <a:rPr lang="ru-RU" sz="1600" b="1" dirty="0">
                <a:latin typeface="Century Gothic" pitchFamily="34" charset="0"/>
              </a:rPr>
              <a:t>Более 40 лет посвятил работе в детской книге. Пишет для детей стихи и сказки.  </a:t>
            </a:r>
          </a:p>
          <a:p>
            <a:pPr algn="r"/>
            <a:r>
              <a:rPr lang="ru-RU" sz="1600" b="1" dirty="0">
                <a:latin typeface="Century Gothic" pitchFamily="34" charset="0"/>
              </a:rPr>
              <a:t>Проиллюстрировал более ста детских книг, которые издавались в России и за рубежом. </a:t>
            </a:r>
          </a:p>
          <a:p>
            <a:pPr algn="r"/>
            <a:r>
              <a:rPr lang="ru-RU" sz="1600" b="1" dirty="0">
                <a:latin typeface="Century Gothic" pitchFamily="34" charset="0"/>
              </a:rPr>
              <a:t>Обладатель Почётного диплома им. Г.Х. Андерсена, ордена «Знак Почёта», почётного Знака Олимпийского комитета и диплома Академии художеств СССР за создание образа талисмана Московских олимпийских игр – Медвежонка Миши</a:t>
            </a:r>
            <a:r>
              <a:rPr lang="ru-RU" sz="1600" dirty="0">
                <a:latin typeface="Century Gothic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4495800" y="1298448"/>
            <a:ext cx="4492752" cy="4797552"/>
          </a:xfrm>
        </p:spPr>
        <p:txBody>
          <a:bodyPr>
            <a:norm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effectLst/>
              </a:rPr>
              <a:t>Виктор Александрович ЧИЖИКОВ –</a:t>
            </a:r>
            <a:br>
              <a:rPr lang="ru-RU" sz="3200" b="1" dirty="0" smtClean="0">
                <a:solidFill>
                  <a:srgbClr val="FF0000"/>
                </a:solidFill>
                <a:effectLst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</a:rPr>
              <a:t>автор  талисмана Олимпиады - 80</a:t>
            </a:r>
            <a:br>
              <a:rPr lang="ru-RU" sz="3200" b="1" dirty="0" smtClean="0">
                <a:solidFill>
                  <a:srgbClr val="FF0000"/>
                </a:solidFill>
                <a:effectLst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</a:rPr>
              <a:t> медвежонка  Миши</a:t>
            </a:r>
            <a:endParaRPr lang="ru-RU" sz="3200" b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5" name="Picture 3" descr="Олимпийский медвежонок Ми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365760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_390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409956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no2_75k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7527" y="1905588"/>
            <a:ext cx="4820078" cy="3770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2" name="Заголовок 3"/>
          <p:cNvSpPr>
            <a:spLocks noGrp="1"/>
          </p:cNvSpPr>
          <p:nvPr>
            <p:ph type="title"/>
          </p:nvPr>
        </p:nvSpPr>
        <p:spPr bwMode="auto">
          <a:xfrm>
            <a:off x="381000" y="5715000"/>
            <a:ext cx="8534400" cy="669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2000" b="1" cap="none" dirty="0" smtClean="0">
                <a:solidFill>
                  <a:srgbClr val="CC3300"/>
                </a:solidFill>
                <a:effectLst/>
                <a:latin typeface="Bookman Old Style" pitchFamily="18" charset="0"/>
              </a:rPr>
              <a:t>На протяжении многих десятков лет герои Сергея Михалкова живут в рисунках художника </a:t>
            </a:r>
            <a:br>
              <a:rPr lang="ru-RU" sz="2000" b="1" cap="none" dirty="0" smtClean="0">
                <a:solidFill>
                  <a:srgbClr val="CC3300"/>
                </a:solidFill>
                <a:effectLst/>
                <a:latin typeface="Bookman Old Style" pitchFamily="18" charset="0"/>
              </a:rPr>
            </a:br>
            <a:r>
              <a:rPr lang="ru-RU" sz="2000" b="1" cap="none" dirty="0" smtClean="0">
                <a:solidFill>
                  <a:srgbClr val="CC3300"/>
                </a:solidFill>
                <a:effectLst/>
                <a:latin typeface="Bookman Old Style" pitchFamily="18" charset="0"/>
              </a:rPr>
              <a:t>Виктора </a:t>
            </a:r>
            <a:r>
              <a:rPr lang="ru-RU" sz="2000" b="1" cap="none" dirty="0" err="1" smtClean="0">
                <a:solidFill>
                  <a:srgbClr val="CC3300"/>
                </a:solidFill>
                <a:effectLst/>
                <a:latin typeface="Bookman Old Style" pitchFamily="18" charset="0"/>
              </a:rPr>
              <a:t>Чижикова</a:t>
            </a:r>
            <a:endParaRPr lang="ru-RU" sz="2000" b="1" cap="none" dirty="0" smtClean="0">
              <a:solidFill>
                <a:srgbClr val="CC330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5" name="Picture 2" descr="no2_75k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3375" y="3740150"/>
            <a:ext cx="1952625" cy="1660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5700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Систематизация изученного по теме  «Художники – иллюстраторы». </a:t>
            </a:r>
            <a:endParaRPr lang="ru-RU" dirty="0"/>
          </a:p>
        </p:txBody>
      </p:sp>
      <p:pic>
        <p:nvPicPr>
          <p:cNvPr id="4" name="Picture 3" descr="malprli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267" y="2971800"/>
            <a:ext cx="2658533" cy="3418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malp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971800"/>
            <a:ext cx="2860025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Петя и Потап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48200" y="1676400"/>
            <a:ext cx="3962400" cy="4492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Петя спасает Потапа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09600" y="1447800"/>
            <a:ext cx="35052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4" name="Заголовок 3"/>
          <p:cNvSpPr>
            <a:spLocks noGrp="1"/>
          </p:cNvSpPr>
          <p:nvPr>
            <p:ph type="title"/>
          </p:nvPr>
        </p:nvSpPr>
        <p:spPr bwMode="auto">
          <a:xfrm>
            <a:off x="228600" y="152400"/>
            <a:ext cx="8686800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ru-RU" sz="1600" b="1" cap="none" dirty="0" smtClean="0">
                <a:solidFill>
                  <a:srgbClr val="7030A0"/>
                </a:solidFill>
                <a:effectLst/>
              </a:rPr>
              <a:t>В 1986 году в Японии вышла книга “Петя и Потап”, придуманная и проиллюстрированная Виктором Чижиковым. В книге рассказывается о дружбе мальчика Пети и медвежонка Потапа. Петя – внук мужика из русской сказки, а Потап – внук старого медведя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Картинка 147 из 2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"/>
            <a:ext cx="3810000" cy="54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0" y="5486400"/>
            <a:ext cx="4114800" cy="7794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2000" b="1" cap="none" dirty="0" smtClean="0">
                <a:solidFill>
                  <a:srgbClr val="CC3300"/>
                </a:solidFill>
                <a:effectLst/>
                <a:latin typeface="Bookman Old Style" pitchFamily="18" charset="0"/>
              </a:rPr>
              <a:t>Книги Корнея Чуковского в рисунках художника Конашевича</a:t>
            </a:r>
          </a:p>
        </p:txBody>
      </p:sp>
      <p:pic>
        <p:nvPicPr>
          <p:cNvPr id="36869" name="Picture 5" descr="i_hud3-konashevich3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0788" y="609600"/>
            <a:ext cx="3475037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Картинка 55 из 10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762000"/>
            <a:ext cx="3200400" cy="4460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 descr="Картинка 34 из 109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447800"/>
            <a:ext cx="3250692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5715000"/>
            <a:ext cx="7696200" cy="7620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Книги Корнея Чуковского в рисунках художника </a:t>
            </a:r>
            <a:r>
              <a:rPr lang="ru-RU" sz="2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Сутеева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38400" y="533400"/>
            <a:ext cx="4678363" cy="1524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Петух и Краски</a:t>
            </a:r>
            <a:b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/>
                <a:latin typeface="Bookman Old Style" pitchFamily="18" charset="0"/>
              </a:rPr>
              <a:t>Уроки рисования Владимира </a:t>
            </a:r>
            <a:r>
              <a:rPr lang="ru-RU" sz="2700" b="1" dirty="0" err="1" smtClean="0">
                <a:solidFill>
                  <a:schemeClr val="tx1"/>
                </a:solidFill>
                <a:effectLst/>
                <a:latin typeface="Bookman Old Style" pitchFamily="18" charset="0"/>
              </a:rPr>
              <a:t>Сутеева</a:t>
            </a:r>
            <a:r>
              <a:rPr lang="ru-RU" sz="2700" b="1" dirty="0" smtClean="0">
                <a:solidFill>
                  <a:schemeClr val="tx1"/>
                </a:solidFill>
                <a:effectLst/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sz="1800" b="1" dirty="0"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953000" y="2133600"/>
            <a:ext cx="3657600" cy="2971800"/>
          </a:xfrm>
        </p:spPr>
        <p:txBody>
          <a:bodyPr>
            <a:normAutofit fontScale="47500" lnSpcReduction="20000"/>
          </a:bodyPr>
          <a:lstStyle/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 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265176" indent="-265176" eaLnBrk="1" fontAlgn="auto" hangingPunct="1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rgbClr val="7030A0"/>
                </a:solidFill>
                <a:latin typeface="Bookman Old Style" pitchFamily="18" charset="0"/>
              </a:rPr>
              <a:t>  </a:t>
            </a:r>
            <a:r>
              <a:rPr lang="ru-RU" sz="4200" b="1" dirty="0" smtClean="0">
                <a:solidFill>
                  <a:srgbClr val="7030A0"/>
                </a:solidFill>
                <a:latin typeface="Bookman Old Style" pitchFamily="18" charset="0"/>
              </a:rPr>
              <a:t>Нарисовал Вова Петуха, а раскрасить-то его и забыл. </a:t>
            </a:r>
          </a:p>
          <a:p>
            <a:pPr marL="265176" indent="-265176" eaLnBrk="1" fontAlgn="auto" hangingPunct="1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 smtClean="0">
                <a:solidFill>
                  <a:srgbClr val="7030A0"/>
                </a:solidFill>
                <a:latin typeface="Bookman Old Style" pitchFamily="18" charset="0"/>
              </a:rPr>
              <a:t>   Пошел петух гулять.</a:t>
            </a:r>
          </a:p>
          <a:p>
            <a:pPr marL="265176" indent="-265176" eaLnBrk="1" fontAlgn="auto" hangingPunct="1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 smtClean="0">
                <a:solidFill>
                  <a:srgbClr val="7030A0"/>
                </a:solidFill>
                <a:latin typeface="Bookman Old Style" pitchFamily="18" charset="0"/>
              </a:rPr>
              <a:t>   - Что ты ходишь такой не раскрашенный? - удивилась Собака</a:t>
            </a:r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.</a:t>
            </a:r>
            <a:r>
              <a:rPr lang="ru-RU" sz="4000" dirty="0" smtClean="0">
                <a:solidFill>
                  <a:srgbClr val="7030A0"/>
                </a:solidFill>
                <a:latin typeface="Bookman Old Style" pitchFamily="18" charset="0"/>
              </a:rPr>
              <a:t>  </a:t>
            </a:r>
            <a:r>
              <a:rPr lang="ru-RU" sz="2900" dirty="0" smtClean="0">
                <a:solidFill>
                  <a:srgbClr val="7030A0"/>
                </a:solidFill>
                <a:latin typeface="Bookman Old Style" pitchFamily="18" charset="0"/>
              </a:rPr>
              <a:t> </a:t>
            </a:r>
          </a:p>
        </p:txBody>
      </p:sp>
      <p:pic>
        <p:nvPicPr>
          <p:cNvPr id="4" name="Picture 4" descr="Petuh_kraski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1148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Petuh_kraski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533400"/>
            <a:ext cx="8153400" cy="4645025"/>
          </a:xfrm>
          <a:effectLst>
            <a:softEdge rad="112500"/>
          </a:effectLst>
        </p:spPr>
      </p:pic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457200" y="5334000"/>
            <a:ext cx="80772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Посмотрел Петух в воду. И верно - Собака правду говорит</a:t>
            </a:r>
            <a:r>
              <a:rPr lang="ru-RU" sz="2000" b="1" dirty="0">
                <a:solidFill>
                  <a:srgbClr val="7030A0"/>
                </a:solidFill>
                <a:latin typeface="Arial" charset="0"/>
              </a:rPr>
              <a:t>.</a:t>
            </a:r>
            <a:r>
              <a:rPr lang="ru-RU" sz="2000" dirty="0">
                <a:solidFill>
                  <a:srgbClr val="7030A0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5486400"/>
            <a:ext cx="8229600" cy="1020763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- Не печалься, - сказала Собака, - иди к Краскам: они тебе помогут.</a:t>
            </a:r>
            <a:r>
              <a:rPr lang="ru-RU" sz="2400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</a:p>
        </p:txBody>
      </p:sp>
      <p:pic>
        <p:nvPicPr>
          <p:cNvPr id="38916" name="Picture 4" descr="Petuh_kraski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7768025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Petuh_kraski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295400"/>
            <a:ext cx="7391400" cy="3962400"/>
          </a:xfrm>
          <a:effectLst>
            <a:softEdge rad="112500"/>
          </a:effectLst>
        </p:spPr>
      </p:pic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914400" y="5257800"/>
            <a:ext cx="6934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1255713" algn="l"/>
              </a:tabLst>
              <a:defRPr/>
            </a:pP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Пришел Петух к Красками просит:</a:t>
            </a:r>
            <a:r>
              <a:rPr lang="ru-RU" sz="2400" dirty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  <a:p>
            <a:pPr algn="ctr" eaLnBrk="0" hangingPunct="0">
              <a:tabLst>
                <a:tab pos="1255713" algn="l"/>
              </a:tabLst>
              <a:defRPr/>
            </a:pP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- Краски, Краски, помогите мне!</a:t>
            </a:r>
            <a:r>
              <a:rPr lang="ru-RU" sz="2400" dirty="0">
                <a:solidFill>
                  <a:srgbClr val="7030A0"/>
                </a:solidFill>
                <a:latin typeface="Bookman Old Style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Petuh_kraski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143000"/>
            <a:ext cx="8153400" cy="4038600"/>
          </a:xfrm>
          <a:effectLst>
            <a:softEdge rad="112500"/>
          </a:effectLst>
        </p:spPr>
      </p:pic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914400" y="5334000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- Хорошо, - сказала Красная Краска и раскрасила ему гребешок и бородку.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Petuh_kraski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0146" y="457200"/>
            <a:ext cx="8120454" cy="4724400"/>
          </a:xfrm>
          <a:effectLst>
            <a:softEdge rad="112500"/>
          </a:effectLst>
        </p:spPr>
      </p:pic>
      <p:sp>
        <p:nvSpPr>
          <p:cNvPr id="36867" name="Rectangle 5"/>
          <p:cNvSpPr>
            <a:spLocks noChangeArrowheads="1"/>
          </p:cNvSpPr>
          <p:nvPr/>
        </p:nvSpPr>
        <p:spPr bwMode="auto">
          <a:xfrm>
            <a:off x="1219200" y="5562600"/>
            <a:ext cx="67281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И Синяя Краска - перышки на хвосте.</a:t>
            </a:r>
            <a:r>
              <a:rPr lang="ru-RU" sz="2400" dirty="0">
                <a:solidFill>
                  <a:srgbClr val="7030A0"/>
                </a:solidFill>
                <a:latin typeface="Bookman Old Style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Petuh_kraski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685800"/>
            <a:ext cx="7391400" cy="4748213"/>
          </a:xfrm>
          <a:effectLst>
            <a:softEdge rad="112500"/>
          </a:effectLst>
        </p:spPr>
      </p:pic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2362200" y="5715000"/>
            <a:ext cx="4876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Зеленая - крылышки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.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таринная кни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4104659"/>
            <a:ext cx="3276600" cy="253407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90600" y="609600"/>
            <a:ext cx="7467600" cy="426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cap="none" dirty="0" smtClean="0">
                <a:solidFill>
                  <a:srgbClr val="7030A0"/>
                </a:solidFill>
                <a:effectLst/>
              </a:rPr>
              <a:t>Иллюстрация - это не просто добавление к тексту, а художественное произведение своего времени. </a:t>
            </a:r>
            <a:br>
              <a:rPr lang="ru-RU" sz="2800" b="1" cap="none" dirty="0" smtClean="0">
                <a:solidFill>
                  <a:srgbClr val="7030A0"/>
                </a:solidFill>
                <a:effectLst/>
              </a:rPr>
            </a:br>
            <a:r>
              <a:rPr lang="ru-RU" sz="2800" b="1" cap="none" dirty="0" smtClean="0">
                <a:solidFill>
                  <a:srgbClr val="7030A0"/>
                </a:solidFill>
                <a:effectLst/>
              </a:rPr>
              <a:t>Детская книжная иллюстрация служит многим целям. Она воплощает фантазии, оживляет воспоминания, помогает участвовать в приключениях, развивает ум, сердце и душу ребенка</a:t>
            </a:r>
            <a:r>
              <a:rPr lang="ru-RU" sz="2800" b="1" cap="none" dirty="0" smtClean="0">
                <a:solidFill>
                  <a:srgbClr val="CCBBFB"/>
                </a:solidFill>
                <a:effectLst/>
              </a:rPr>
              <a:t>.</a:t>
            </a:r>
            <a:br>
              <a:rPr lang="ru-RU" sz="2800" b="1" cap="none" dirty="0" smtClean="0">
                <a:solidFill>
                  <a:srgbClr val="CCBBFB"/>
                </a:solidFill>
                <a:effectLst/>
              </a:rPr>
            </a:br>
            <a:r>
              <a:rPr lang="ru-RU" sz="2800" b="1" cap="none" dirty="0" smtClean="0">
                <a:solidFill>
                  <a:srgbClr val="CCBBFB"/>
                </a:solidFill>
                <a:effectLst/>
              </a:rPr>
              <a:t/>
            </a:r>
            <a:br>
              <a:rPr lang="ru-RU" sz="2800" b="1" cap="none" dirty="0" smtClean="0">
                <a:solidFill>
                  <a:srgbClr val="CCBBFB"/>
                </a:solidFill>
                <a:effectLst/>
              </a:rPr>
            </a:br>
            <a:endParaRPr lang="ru-RU" sz="2800" b="1" cap="none" dirty="0">
              <a:solidFill>
                <a:srgbClr val="CCBBFB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Petuh_kraski0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295400"/>
            <a:ext cx="6705600" cy="4114800"/>
          </a:xfrm>
          <a:effectLst>
            <a:softEdge rad="112500"/>
          </a:effectLst>
        </p:spPr>
      </p:pic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2819400" y="5562600"/>
            <a:ext cx="39773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А Желтая - грудку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.</a:t>
            </a:r>
            <a:r>
              <a:rPr lang="ru-RU" sz="2400" dirty="0">
                <a:solidFill>
                  <a:srgbClr val="7030A0"/>
                </a:solidFill>
                <a:latin typeface="Bookman Old Style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Petuh_kraski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143000"/>
            <a:ext cx="4419600" cy="5339333"/>
          </a:xfrm>
          <a:effectLst>
            <a:softEdge rad="112500"/>
          </a:effectLst>
        </p:spPr>
      </p:pic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5105400" y="2362200"/>
            <a:ext cx="4038600" cy="1957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Bookman Old Style" pitchFamily="18" charset="0"/>
              </a:rPr>
              <a:t>- Вот теперь 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ты настоящий Петух! - сказала Собака.</a:t>
            </a:r>
            <a:r>
              <a:rPr lang="ru-RU" sz="2800" dirty="0">
                <a:solidFill>
                  <a:srgbClr val="7030A0"/>
                </a:solidFill>
                <a:latin typeface="Bookman Old Style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83563" cy="39846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 smtClean="0">
                <a:latin typeface="Bookman Old Style" pitchFamily="18" charset="0"/>
              </a:rPr>
              <a:t>Вопросы для закрепления урока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609600" y="914400"/>
            <a:ext cx="8001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defRPr/>
            </a:pPr>
            <a:endParaRPr lang="ru-RU" sz="2000" b="1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Как ты думаешь, нужны ли в книге картинки? </a:t>
            </a:r>
          </a:p>
          <a:p>
            <a:pPr marL="342900" indent="-342900">
              <a:buFontTx/>
              <a:buAutoNum type="arabicPeriod"/>
              <a:defRPr/>
            </a:pPr>
            <a:endParaRPr lang="ru-RU" sz="2000" b="1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Любишь ли ты рассматривать рисунки в книге? Почему?</a:t>
            </a:r>
          </a:p>
          <a:p>
            <a:pPr marL="342900" indent="-342900">
              <a:buFontTx/>
              <a:buAutoNum type="arabicPeriod"/>
              <a:defRPr/>
            </a:pPr>
            <a:endParaRPr lang="ru-RU" sz="2000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marL="342900" indent="-34290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3.  Знаешь ли ты, кто такой художник-иллюстратор?</a:t>
            </a:r>
          </a:p>
          <a:p>
            <a:pPr marL="342900" indent="-342900">
              <a:defRPr/>
            </a:pPr>
            <a:endParaRPr lang="ru-RU" sz="2000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marL="342900" indent="-34290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4. Знаешь ли ты имена художников, оформляющих книги?</a:t>
            </a:r>
          </a:p>
          <a:p>
            <a:pPr marL="342900" indent="-342900">
              <a:defRPr/>
            </a:pPr>
            <a:endParaRPr lang="ru-RU" sz="2000" b="1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marL="342900" indent="-34290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5. Есть ли у тебя любимый художник-иллюстратор?</a:t>
            </a:r>
          </a:p>
          <a:p>
            <a:pPr marL="342900" indent="-342900">
              <a:defRPr/>
            </a:pPr>
            <a:endParaRPr lang="ru-RU" sz="2000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marL="342900" indent="-34290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6. Помогают ли тебе иллюстрации лучше понять текст?</a:t>
            </a:r>
          </a:p>
          <a:p>
            <a:pPr marL="342900" indent="-342900">
              <a:defRPr/>
            </a:pPr>
            <a:endParaRPr lang="ru-RU" sz="2000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marL="342900" indent="-34290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7. Какая иллюстрация, к какому литературному </a:t>
            </a:r>
          </a:p>
          <a:p>
            <a:pPr marL="342900" indent="-34290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 произведению, тебе больше всего запомнилась?</a:t>
            </a:r>
          </a:p>
          <a:p>
            <a:pPr marL="342900" indent="-342900">
              <a:defRPr/>
            </a:pPr>
            <a:endParaRPr lang="ru-RU" sz="2000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marL="342900" indent="-34290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8. Что тебе  нравится больше всего в иллюстрациях?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9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9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9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9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озы на книге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073" r="9073"/>
          <a:stretch>
            <a:fillRect/>
          </a:stretch>
        </p:blipFill>
        <p:spPr>
          <a:xfrm>
            <a:off x="1143000" y="228600"/>
            <a:ext cx="6705600" cy="419100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371600" y="4876800"/>
            <a:ext cx="6324600" cy="1301750"/>
          </a:xfrm>
        </p:spPr>
        <p:txBody>
          <a:bodyPr>
            <a:noAutofit/>
          </a:bodyPr>
          <a:lstStyle/>
          <a:p>
            <a:pPr algn="r"/>
            <a:r>
              <a:rPr lang="ru-RU" sz="4000" dirty="0" smtClean="0">
                <a:solidFill>
                  <a:srgbClr val="7030A0"/>
                </a:solidFill>
                <a:latin typeface="Bookman Old Style" pitchFamily="18" charset="0"/>
              </a:rPr>
              <a:t>Спасибо за внимание!</a:t>
            </a:r>
            <a:endParaRPr lang="ru-RU" sz="40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990600" y="1524000"/>
            <a:ext cx="7010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+mj-lt"/>
              </a:rPr>
              <a:t>Иллюстратор (</a:t>
            </a:r>
            <a:r>
              <a:rPr lang="ru-RU" sz="3200" b="1" i="1" dirty="0" err="1" smtClean="0">
                <a:solidFill>
                  <a:srgbClr val="7030A0"/>
                </a:solidFill>
                <a:latin typeface="+mj-lt"/>
              </a:rPr>
              <a:t>Illustrator</a:t>
            </a:r>
            <a:r>
              <a:rPr lang="ru-RU" sz="3200" b="1" i="1" dirty="0" smtClean="0">
                <a:solidFill>
                  <a:srgbClr val="7030A0"/>
                </a:solidFill>
                <a:latin typeface="+mj-lt"/>
              </a:rPr>
              <a:t>) </a:t>
            </a:r>
            <a:br>
              <a:rPr lang="ru-RU" sz="3200" b="1" i="1" dirty="0" smtClean="0">
                <a:solidFill>
                  <a:srgbClr val="7030A0"/>
                </a:solidFill>
                <a:latin typeface="+mj-lt"/>
              </a:rPr>
            </a:br>
            <a:r>
              <a:rPr lang="ru-RU" sz="3200" b="1" i="1" dirty="0" smtClean="0">
                <a:solidFill>
                  <a:srgbClr val="7030A0"/>
                </a:solidFill>
                <a:latin typeface="+mj-lt"/>
              </a:rPr>
              <a:t>от нем. </a:t>
            </a:r>
            <a:r>
              <a:rPr lang="ru-RU" sz="3200" b="1" i="1" dirty="0" err="1" smtClean="0">
                <a:solidFill>
                  <a:srgbClr val="7030A0"/>
                </a:solidFill>
                <a:latin typeface="+mj-lt"/>
              </a:rPr>
              <a:t>Illustrator</a:t>
            </a:r>
            <a:r>
              <a:rPr lang="ru-RU" sz="3200" b="1" i="1" dirty="0" smtClean="0">
                <a:solidFill>
                  <a:srgbClr val="7030A0"/>
                </a:solidFill>
                <a:latin typeface="+mj-lt"/>
              </a:rPr>
              <a:t> (лат. </a:t>
            </a:r>
            <a:r>
              <a:rPr lang="ru-RU" sz="3200" b="1" i="1" dirty="0" err="1" smtClean="0">
                <a:solidFill>
                  <a:srgbClr val="7030A0"/>
                </a:solidFill>
                <a:latin typeface="+mj-lt"/>
              </a:rPr>
              <a:t>Illustrator</a:t>
            </a:r>
            <a:r>
              <a:rPr lang="ru-RU" sz="3200" b="1" i="1" dirty="0" smtClean="0">
                <a:solidFill>
                  <a:srgbClr val="7030A0"/>
                </a:solidFill>
                <a:latin typeface="+mj-lt"/>
              </a:rPr>
              <a:t>) - поясняющий, изображающий — художник, создавший для оформления издания оригинальные иллюстрации к нему.</a:t>
            </a:r>
            <a:endParaRPr lang="ru-RU" sz="3200" b="1" i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3851275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8" descr="Картинка 27 из 13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00400"/>
            <a:ext cx="4171950" cy="2968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12" descr="Картинка 36 из 13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4444" t="7396" r="14444" b="9763"/>
          <a:stretch>
            <a:fillRect/>
          </a:stretch>
        </p:blipFill>
        <p:spPr bwMode="auto">
          <a:xfrm>
            <a:off x="5029200" y="609600"/>
            <a:ext cx="3200400" cy="2466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vasnez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3979917" cy="4648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219" name="Заголовок 2"/>
          <p:cNvSpPr>
            <a:spLocks noGrp="1"/>
          </p:cNvSpPr>
          <p:nvPr>
            <p:ph type="title"/>
          </p:nvPr>
        </p:nvSpPr>
        <p:spPr>
          <a:xfrm>
            <a:off x="457200" y="5334000"/>
            <a:ext cx="4876800" cy="10525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Юрий Алексеевич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ВАСНЕЦОВ</a:t>
            </a:r>
          </a:p>
        </p:txBody>
      </p:sp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3505200" y="5943600"/>
            <a:ext cx="1504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/>
              <a:t>(1900-1973) </a:t>
            </a:r>
          </a:p>
        </p:txBody>
      </p:sp>
      <p:sp>
        <p:nvSpPr>
          <p:cNvPr id="10245" name="Прямоугольник 5"/>
          <p:cNvSpPr>
            <a:spLocks noChangeArrowheads="1"/>
          </p:cNvSpPr>
          <p:nvPr/>
        </p:nvSpPr>
        <p:spPr bwMode="auto">
          <a:xfrm>
            <a:off x="4876800" y="685800"/>
            <a:ext cx="3810000" cy="560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700" b="1">
                <a:latin typeface="Century Gothic" pitchFamily="34" charset="0"/>
              </a:rPr>
              <a:t>Замечательный   художник  Юрий Алексеевич Васнецов  иллюстрировал и оформлял русские народные сказки, песенки, потешки, книги известных авторов: В. Бианки, К Чуковского, С. Маршака. Он создал яркий, неповторимый мир сказочных образов животных - близких и понятных   каждому.</a:t>
            </a:r>
          </a:p>
          <a:p>
            <a:r>
              <a:rPr lang="ru-RU" sz="1700" b="1">
                <a:latin typeface="Century Gothic" pitchFamily="34" charset="0"/>
              </a:rPr>
              <a:t>В ярких, занимательных и остроумных рисунках Васнецова нашел органичное воплощение русский фольклор, на них выросло не одно поколение юных читателей, а сам он уже при жизни был признан классиком в области детской книги. 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066800"/>
            <a:ext cx="3762375" cy="4995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118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066800"/>
            <a:ext cx="3657601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9" name="Picture 5" descr="Картинка 17 из 13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62000"/>
            <a:ext cx="35814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2466" name="Rectangle 2"/>
          <p:cNvSpPr>
            <a:spLocks noGrp="1"/>
          </p:cNvSpPr>
          <p:nvPr>
            <p:ph type="title"/>
          </p:nvPr>
        </p:nvSpPr>
        <p:spPr bwMode="auto">
          <a:xfrm>
            <a:off x="457200" y="5334000"/>
            <a:ext cx="4754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7030A0"/>
                </a:solidFill>
                <a:effectLst/>
              </a:rPr>
              <a:t>Евгений Михайлович </a:t>
            </a:r>
            <a:br>
              <a:rPr lang="ru-RU" sz="3200" dirty="0" smtClean="0">
                <a:solidFill>
                  <a:srgbClr val="7030A0"/>
                </a:solidFill>
                <a:effectLst/>
              </a:rPr>
            </a:br>
            <a:r>
              <a:rPr lang="ru-RU" sz="3200" dirty="0" smtClean="0">
                <a:solidFill>
                  <a:srgbClr val="7030A0"/>
                </a:solidFill>
                <a:effectLst/>
              </a:rPr>
              <a:t>РАЧЁВ </a:t>
            </a:r>
          </a:p>
        </p:txBody>
      </p: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4495800" y="838200"/>
            <a:ext cx="4038600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52352" bIns="38088" anchor="ctr">
            <a:spAutoFit/>
          </a:bodyPr>
          <a:lstStyle/>
          <a:p>
            <a:pPr eaLnBrk="0" hangingPunct="0"/>
            <a:r>
              <a:rPr lang="ru-RU" sz="1600" b="1">
                <a:latin typeface="Century Gothic" pitchFamily="34" charset="0"/>
              </a:rPr>
              <a:t>Рачёв Евгений Михайлович Народный художник РСФСР, лауреат Государственной премии РСФСР имени Н. К. Крупской.  Художник  увлекает читателей в мир сказки доброй, умной. Его герои-животные одеты в  одежду и, кажется, не могло и быть иначе. Художник  увлекает читателей в мир сказки доброй, умной.  </a:t>
            </a:r>
          </a:p>
          <a:p>
            <a:pPr eaLnBrk="0" hangingPunct="0"/>
            <a:r>
              <a:rPr lang="ru-RU" sz="1600" b="1">
                <a:latin typeface="Century Gothic" pitchFamily="34" charset="0"/>
              </a:rPr>
              <a:t>Его герои-животные одеты в  одежду и, кажется, не могло и быть иначе.  В них узнаются  люди – добрые и злые, бедные и богатые. И читателю заново открывается мир добра и справедливости, вера, что зло всегда будет наказано.</a:t>
            </a:r>
            <a:endParaRPr lang="ru-RU" sz="1600" b="1" i="1"/>
          </a:p>
          <a:p>
            <a:pPr eaLnBrk="0" hangingPunct="0"/>
            <a:endParaRPr lang="ru-RU" sz="1600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3505200" y="6019800"/>
            <a:ext cx="145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>1906 – 1973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Картинка 1 из 13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0667" t="8000" r="6667" b="12000"/>
          <a:stretch>
            <a:fillRect/>
          </a:stretch>
        </p:blipFill>
        <p:spPr bwMode="auto">
          <a:xfrm>
            <a:off x="533400" y="533400"/>
            <a:ext cx="3200400" cy="4129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7" name="Picture 7" descr="Картинка 4 из 13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533400"/>
            <a:ext cx="30861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9" name="Picture 9" descr="Картинка 24 из 13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2514600"/>
            <a:ext cx="279082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735</TotalTime>
  <Words>912</Words>
  <Application>Microsoft Office PowerPoint</Application>
  <PresentationFormat>Экран (4:3)</PresentationFormat>
  <Paragraphs>73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Внеурочная деятельность «Веселый карандаш» 2 класс Тема: Систематизация изученного по теме  «Художники – иллюстраторы». </vt:lpstr>
      <vt:lpstr>Цель:</vt:lpstr>
      <vt:lpstr>Иллюстрация - это не просто добавление к тексту, а художественное произведение своего времени.  Детская книжная иллюстрация служит многим целям. Она воплощает фантазии, оживляет воспоминания, помогает участвовать в приключениях, развивает ум, сердце и душу ребенка.  </vt:lpstr>
      <vt:lpstr>Слайд 4</vt:lpstr>
      <vt:lpstr>Слайд 5</vt:lpstr>
      <vt:lpstr>Юрий Алексеевич  ВАСНЕЦОВ</vt:lpstr>
      <vt:lpstr>Слайд 7</vt:lpstr>
      <vt:lpstr>Евгений Михайлович  РАЧЁВ </vt:lpstr>
      <vt:lpstr>Слайд 9</vt:lpstr>
      <vt:lpstr>Владимир Михайлович КОНАШЕВИЧ</vt:lpstr>
      <vt:lpstr>"Азбука в картинках "  - первая проиллюстрированная книга В. М. Конашевича</vt:lpstr>
      <vt:lpstr>         Владимир Григорьевич          СУТЕЕВ</vt:lpstr>
      <vt:lpstr>Слайд 13</vt:lpstr>
      <vt:lpstr>Евгений Иванович  ЧАРУШИН</vt:lpstr>
      <vt:lpstr>           зверёнки с говорящими глазами</vt:lpstr>
      <vt:lpstr>"Вы не отнимите мою сладкую ягоду? Правда?"</vt:lpstr>
      <vt:lpstr>Виктор Александрович ЧИЖИКОВ</vt:lpstr>
      <vt:lpstr>Виктор Александрович ЧИЖИКОВ – автор  талисмана Олимпиады - 80  медвежонка  Миши</vt:lpstr>
      <vt:lpstr>На протяжении многих десятков лет герои Сергея Михалкова живут в рисунках художника  Виктора Чижикова</vt:lpstr>
      <vt:lpstr>В 1986 году в Японии вышла книга “Петя и Потап”, придуманная и проиллюстрированная Виктором Чижиковым. В книге рассказывается о дружбе мальчика Пети и медвежонка Потапа. Петя – внук мужика из русской сказки, а Потап – внук старого медведя</vt:lpstr>
      <vt:lpstr>Книги Корнея Чуковского в рисунках художника Конашевича</vt:lpstr>
      <vt:lpstr>Слайд 22</vt:lpstr>
      <vt:lpstr>  Петух и Краски  Уроки рисования Владимира Сутеева  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Вопросы для закрепления урока</vt:lpstr>
      <vt:lpstr>Слайд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света</cp:lastModifiedBy>
  <cp:revision>54</cp:revision>
  <cp:lastPrinted>1601-01-01T00:00:00Z</cp:lastPrinted>
  <dcterms:created xsi:type="dcterms:W3CDTF">1601-01-01T00:00:00Z</dcterms:created>
  <dcterms:modified xsi:type="dcterms:W3CDTF">2022-06-13T17:16:10Z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