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9" r:id="rId3"/>
    <p:sldId id="261" r:id="rId4"/>
    <p:sldId id="266" r:id="rId5"/>
    <p:sldId id="267" r:id="rId6"/>
    <p:sldId id="268" r:id="rId7"/>
    <p:sldId id="269" r:id="rId8"/>
    <p:sldId id="270" r:id="rId9"/>
    <p:sldId id="273" r:id="rId10"/>
    <p:sldId id="274" r:id="rId11"/>
    <p:sldId id="275" r:id="rId12"/>
    <p:sldId id="276" r:id="rId13"/>
    <p:sldId id="277" r:id="rId14"/>
    <p:sldId id="278" r:id="rId15"/>
    <p:sldId id="280" r:id="rId16"/>
    <p:sldId id="283" r:id="rId17"/>
    <p:sldId id="284" r:id="rId18"/>
    <p:sldId id="286" r:id="rId19"/>
    <p:sldId id="288" r:id="rId20"/>
    <p:sldId id="285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Группа 6"/>
          <p:cNvGrpSpPr/>
          <p:nvPr userDrawn="1"/>
        </p:nvGrpSpPr>
        <p:grpSpPr>
          <a:xfrm flipV="1">
            <a:off x="214282" y="5500702"/>
            <a:ext cx="8643998" cy="1071570"/>
            <a:chOff x="142844" y="285728"/>
            <a:chExt cx="8786874" cy="1116866"/>
          </a:xfrm>
        </p:grpSpPr>
        <p:pic>
          <p:nvPicPr>
            <p:cNvPr id="8" name="Рисунок 7" descr="2798941.png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142844" y="285728"/>
              <a:ext cx="1627773" cy="1116866"/>
            </a:xfrm>
            <a:prstGeom prst="rect">
              <a:avLst/>
            </a:prstGeom>
          </p:spPr>
        </p:pic>
        <p:pic>
          <p:nvPicPr>
            <p:cNvPr id="9" name="Рисунок 8" descr="2798941.png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1643042" y="285728"/>
              <a:ext cx="1627773" cy="1116866"/>
            </a:xfrm>
            <a:prstGeom prst="rect">
              <a:avLst/>
            </a:prstGeom>
          </p:spPr>
        </p:pic>
        <p:pic>
          <p:nvPicPr>
            <p:cNvPr id="10" name="Рисунок 9" descr="2798941.png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3143240" y="285728"/>
              <a:ext cx="1627773" cy="1116866"/>
            </a:xfrm>
            <a:prstGeom prst="rect">
              <a:avLst/>
            </a:prstGeom>
          </p:spPr>
        </p:pic>
        <p:pic>
          <p:nvPicPr>
            <p:cNvPr id="11" name="Рисунок 10" descr="2798941.png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4643438" y="285728"/>
              <a:ext cx="1627773" cy="1116866"/>
            </a:xfrm>
            <a:prstGeom prst="rect">
              <a:avLst/>
            </a:prstGeom>
          </p:spPr>
        </p:pic>
        <p:pic>
          <p:nvPicPr>
            <p:cNvPr id="12" name="Рисунок 11" descr="2798941.png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6143636" y="285728"/>
              <a:ext cx="1627773" cy="1116866"/>
            </a:xfrm>
            <a:prstGeom prst="rect">
              <a:avLst/>
            </a:prstGeom>
          </p:spPr>
        </p:pic>
        <p:pic>
          <p:nvPicPr>
            <p:cNvPr id="13" name="Рисунок 12" descr="2798941.png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7643834" y="285728"/>
              <a:ext cx="1285884" cy="111686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686993-3880-40CA-B10C-09BD862002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367045-F3FF-479C-AFC6-C8ADE924BC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2" name="Группа 21"/>
          <p:cNvGrpSpPr/>
          <p:nvPr userDrawn="1"/>
        </p:nvGrpSpPr>
        <p:grpSpPr>
          <a:xfrm>
            <a:off x="214282" y="285728"/>
            <a:ext cx="8643998" cy="1116866"/>
            <a:chOff x="142844" y="285728"/>
            <a:chExt cx="8786874" cy="1116866"/>
          </a:xfrm>
        </p:grpSpPr>
        <p:pic>
          <p:nvPicPr>
            <p:cNvPr id="16" name="Рисунок 15" descr="2798941.png"/>
            <p:cNvPicPr>
              <a:picLocks noChangeAspect="1"/>
            </p:cNvPicPr>
            <p:nvPr userDrawn="1"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142844" y="285728"/>
              <a:ext cx="1627773" cy="1116866"/>
            </a:xfrm>
            <a:prstGeom prst="rect">
              <a:avLst/>
            </a:prstGeom>
          </p:spPr>
        </p:pic>
        <p:pic>
          <p:nvPicPr>
            <p:cNvPr id="17" name="Рисунок 16" descr="2798941.png"/>
            <p:cNvPicPr>
              <a:picLocks noChangeAspect="1"/>
            </p:cNvPicPr>
            <p:nvPr userDrawn="1"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1643042" y="285728"/>
              <a:ext cx="1627773" cy="1116866"/>
            </a:xfrm>
            <a:prstGeom prst="rect">
              <a:avLst/>
            </a:prstGeom>
          </p:spPr>
        </p:pic>
        <p:pic>
          <p:nvPicPr>
            <p:cNvPr id="18" name="Рисунок 17" descr="2798941.png"/>
            <p:cNvPicPr>
              <a:picLocks noChangeAspect="1"/>
            </p:cNvPicPr>
            <p:nvPr userDrawn="1"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3143240" y="285728"/>
              <a:ext cx="1627773" cy="1116866"/>
            </a:xfrm>
            <a:prstGeom prst="rect">
              <a:avLst/>
            </a:prstGeom>
          </p:spPr>
        </p:pic>
        <p:pic>
          <p:nvPicPr>
            <p:cNvPr id="19" name="Рисунок 18" descr="2798941.png"/>
            <p:cNvPicPr>
              <a:picLocks noChangeAspect="1"/>
            </p:cNvPicPr>
            <p:nvPr userDrawn="1"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4643438" y="285728"/>
              <a:ext cx="1627773" cy="1116866"/>
            </a:xfrm>
            <a:prstGeom prst="rect">
              <a:avLst/>
            </a:prstGeom>
          </p:spPr>
        </p:pic>
        <p:pic>
          <p:nvPicPr>
            <p:cNvPr id="20" name="Рисунок 19" descr="2798941.png"/>
            <p:cNvPicPr>
              <a:picLocks noChangeAspect="1"/>
            </p:cNvPicPr>
            <p:nvPr userDrawn="1"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6143636" y="285728"/>
              <a:ext cx="1627773" cy="1116866"/>
            </a:xfrm>
            <a:prstGeom prst="rect">
              <a:avLst/>
            </a:prstGeom>
          </p:spPr>
        </p:pic>
        <p:pic>
          <p:nvPicPr>
            <p:cNvPr id="21" name="Рисунок 20" descr="2798941.png"/>
            <p:cNvPicPr>
              <a:picLocks noChangeAspect="1"/>
            </p:cNvPicPr>
            <p:nvPr userDrawn="1"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 flipV="1">
              <a:off x="7643834" y="285728"/>
              <a:ext cx="1285884" cy="111686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988840"/>
            <a:ext cx="8572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rgbClr val="0070C0"/>
                </a:solidFill>
                <a:cs typeface="Arial" charset="0"/>
              </a:rPr>
              <a:t>Внеурочная деятельность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rgbClr val="0070C0"/>
                </a:solidFill>
                <a:cs typeface="Arial" charset="0"/>
              </a:rPr>
              <a:t>«Веселый карандаш»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rgbClr val="0070C0"/>
                </a:solidFill>
                <a:cs typeface="Arial" charset="0"/>
              </a:rPr>
              <a:t>2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rgbClr val="0070C0"/>
                </a:solidFill>
                <a:cs typeface="Arial" charset="0"/>
              </a:rPr>
              <a:t>Тема: </a:t>
            </a:r>
            <a:r>
              <a:rPr lang="ru-RU" sz="2400" b="1" dirty="0" smtClean="0">
                <a:solidFill>
                  <a:srgbClr val="0070C0"/>
                </a:solidFill>
              </a:rPr>
              <a:t>Обобщение изученного по теме  «Учимся наблюдать, видеть красоту вокруг себя. Ты учишься изображать». </a:t>
            </a:r>
            <a:endParaRPr lang="ru-RU" sz="2400" b="1" dirty="0">
              <a:ln w="19050">
                <a:noFill/>
                <a:prstDash val="solid"/>
              </a:ln>
              <a:solidFill>
                <a:srgbClr val="0070C0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67598" y="5373216"/>
            <a:ext cx="60831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cs typeface="Arial" charset="0"/>
              </a:rPr>
              <a:t>Учитель: Киселева С.А.</a:t>
            </a:r>
            <a:endParaRPr lang="ru-RU" b="1" dirty="0">
              <a:solidFill>
                <a:srgbClr val="C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788024" y="1225906"/>
            <a:ext cx="3824374" cy="4033174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Мастер Изображения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учит видеть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Picture 2" descr="http://studio-amadeus.ru/site/articles/detskoe_risovanie_kak_sredstvo_ot_vzroslyh_problem/index/xudozhni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1"/>
          <a:stretch/>
        </p:blipFill>
        <p:spPr bwMode="auto">
          <a:xfrm flipH="1">
            <a:off x="572314" y="1196752"/>
            <a:ext cx="3999686" cy="5116467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56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788024" y="1225906"/>
            <a:ext cx="3824374" cy="4033174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Учитесь видеть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 обычном особенное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72314" y="1225906"/>
            <a:ext cx="3999686" cy="5083414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309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788024" y="1225906"/>
            <a:ext cx="3824374" cy="5083414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rgbClr val="0070C0"/>
                </a:solidFill>
              </a:rPr>
              <a:t>Посмотрите, как красив ковер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из </a:t>
            </a:r>
            <a:r>
              <a:rPr lang="ru-RU" b="1" dirty="0">
                <a:solidFill>
                  <a:srgbClr val="0070C0"/>
                </a:solidFill>
              </a:rPr>
              <a:t>листьев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у </a:t>
            </a:r>
            <a:r>
              <a:rPr lang="ru-RU" b="1" dirty="0">
                <a:solidFill>
                  <a:srgbClr val="0070C0"/>
                </a:solidFill>
              </a:rPr>
              <a:t>нас под ногами!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39552" y="1225906"/>
            <a:ext cx="3960440" cy="5083414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147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788024" y="1225906"/>
            <a:ext cx="3824374" cy="5083414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rgbClr val="0070C0"/>
                </a:solidFill>
              </a:rPr>
              <a:t>Попробуйте разглядеть кого-нибудь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в узорах коры деревьев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39552" y="1225906"/>
            <a:ext cx="4032448" cy="5083414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55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788024" y="1225906"/>
            <a:ext cx="3824374" cy="5083414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rgbClr val="0070C0"/>
                </a:solidFill>
              </a:rPr>
              <a:t>Посмотрите, какими разными бывают листья!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39552" y="1412776"/>
            <a:ext cx="4032448" cy="4896544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051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763978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rgbClr val="0070C0"/>
                </a:solidFill>
              </a:rPr>
              <a:t>У каждого листа своя форма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851180" y="1196752"/>
            <a:ext cx="3755083" cy="4608512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5220072" y="1772816"/>
            <a:ext cx="2376264" cy="2448272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3" idx="4"/>
          </p:cNvCxnSpPr>
          <p:nvPr/>
        </p:nvCxnSpPr>
        <p:spPr>
          <a:xfrm>
            <a:off x="6408204" y="4221088"/>
            <a:ext cx="0" cy="15841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6114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763978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rgbClr val="0070C0"/>
                </a:solidFill>
              </a:rPr>
              <a:t>У каждого листа своя форма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918339" y="1628800"/>
            <a:ext cx="2986317" cy="4608512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внобедренный треугольник 2"/>
          <p:cNvSpPr/>
          <p:nvPr/>
        </p:nvSpPr>
        <p:spPr>
          <a:xfrm>
            <a:off x="5220072" y="1772816"/>
            <a:ext cx="2376264" cy="2448272"/>
          </a:xfrm>
          <a:prstGeom prst="triangl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408204" y="4221088"/>
            <a:ext cx="0" cy="15841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774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763978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rgbClr val="0070C0"/>
                </a:solidFill>
              </a:rPr>
              <a:t>У каждого листа своя форма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100952" y="894015"/>
            <a:ext cx="3039000" cy="5343297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5652120" y="1772816"/>
            <a:ext cx="1512168" cy="2808312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3" idx="4"/>
          </p:cNvCxnSpPr>
          <p:nvPr/>
        </p:nvCxnSpPr>
        <p:spPr>
          <a:xfrm>
            <a:off x="6408204" y="4581128"/>
            <a:ext cx="0" cy="122413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7485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763978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rgbClr val="0070C0"/>
                </a:solidFill>
              </a:rPr>
              <a:t>Деревья имеют разную форму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838322" y="1471543"/>
            <a:ext cx="7467356" cy="4981793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476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763978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Осенняя палитра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07842" y="1471543"/>
            <a:ext cx="5128316" cy="4981793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507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143000"/>
          </a:xfrm>
        </p:spPr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Обобщение изученного по теме  «Учимся наблюдать, видеть красоту вокруг себя. Ты учишься изображать». 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788024" y="1225906"/>
            <a:ext cx="3824374" cy="5083414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Изобразите осенний  </a:t>
            </a:r>
            <a:r>
              <a:rPr lang="ru-RU" b="1" dirty="0">
                <a:solidFill>
                  <a:srgbClr val="0070C0"/>
                </a:solidFill>
              </a:rPr>
              <a:t>сказочный лес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из деревьев, похожих на листья разной формы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39552" y="1414460"/>
            <a:ext cx="4032448" cy="489486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75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3168352"/>
          </a:xfrm>
        </p:spPr>
        <p:txBody>
          <a:bodyPr/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1268760"/>
            <a:ext cx="7272808" cy="5184576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7272808" cy="5184576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268760"/>
            <a:ext cx="7272808" cy="5184576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5184576"/>
          </a:xfrm>
        </p:spPr>
        <p:txBody>
          <a:bodyPr anchor="ctr"/>
          <a:lstStyle/>
          <a:p>
            <a:r>
              <a:rPr lang="ru-RU" b="1" dirty="0">
                <a:solidFill>
                  <a:srgbClr val="0070C0"/>
                </a:solidFill>
              </a:rPr>
              <a:t>В жизни нас окружают всевозможные изображения. </a:t>
            </a:r>
            <a:r>
              <a:rPr lang="ru-RU" b="1" dirty="0" smtClean="0">
                <a:solidFill>
                  <a:srgbClr val="0070C0"/>
                </a:solidFill>
              </a:rPr>
              <a:t>Они </a:t>
            </a:r>
            <a:r>
              <a:rPr lang="ru-RU" b="1" dirty="0">
                <a:solidFill>
                  <a:srgbClr val="0070C0"/>
                </a:solidFill>
              </a:rPr>
              <a:t>встречаются нам везде: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дома</a:t>
            </a:r>
            <a:r>
              <a:rPr lang="ru-RU" b="1" dirty="0">
                <a:solidFill>
                  <a:srgbClr val="0070C0"/>
                </a:solidFill>
              </a:rPr>
              <a:t>, на улице, в школе.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4" grpId="1" animBg="1"/>
      <p:bldP spid="3" grpId="0" animBg="1"/>
      <p:bldP spid="3" grpId="1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392" y="764704"/>
            <a:ext cx="8229600" cy="720080"/>
          </a:xfrm>
        </p:spPr>
        <p:txBody>
          <a:bodyPr anchor="ctr"/>
          <a:lstStyle/>
          <a:p>
            <a:r>
              <a:rPr lang="ru-RU" b="1" dirty="0" smtClean="0">
                <a:solidFill>
                  <a:srgbClr val="0070C0"/>
                </a:solidFill>
              </a:rPr>
              <a:t>Братья-Мастера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studio-amadeus.ru/site/articles/detskoe_risovanie_kak_sredstvo_ot_vzroslyh_problem/index/xudozhni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1"/>
          <a:stretch/>
        </p:blipFill>
        <p:spPr bwMode="auto">
          <a:xfrm flipH="1">
            <a:off x="506663" y="1563054"/>
            <a:ext cx="2639168" cy="3376069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3308608" y="1563054"/>
            <a:ext cx="2639168" cy="337606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6111463" y="1563054"/>
            <a:ext cx="2437597" cy="3376069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3461" y="5157192"/>
            <a:ext cx="264867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Мастер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Изображения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11228" y="5157192"/>
            <a:ext cx="219784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Мастер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Украшения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3178" y="5157192"/>
            <a:ext cx="209865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Мастер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Постройки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763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763978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Какой Мастер создал?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6913" y="5998347"/>
            <a:ext cx="7200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Мастер </a:t>
            </a:r>
            <a:r>
              <a:rPr lang="ru-RU" sz="3200" b="1" dirty="0" smtClean="0">
                <a:solidFill>
                  <a:srgbClr val="C00000"/>
                </a:solidFill>
              </a:rPr>
              <a:t>Изображения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wallpapers3.hellowallpaper.com/nature_vector-scenery--03_08-1280x9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44276" y="1484058"/>
            <a:ext cx="6055449" cy="454158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518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763978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Какой Мастер создал?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6913" y="5998347"/>
            <a:ext cx="7200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Мастер </a:t>
            </a:r>
            <a:r>
              <a:rPr lang="ru-RU" sz="3200" b="1" dirty="0" smtClean="0">
                <a:solidFill>
                  <a:srgbClr val="C00000"/>
                </a:solidFill>
              </a:rPr>
              <a:t>Украшения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544276" y="1484058"/>
            <a:ext cx="6055448" cy="454158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823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763978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Какой Мастер создал?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6913" y="5998347"/>
            <a:ext cx="7200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Мастер </a:t>
            </a:r>
            <a:r>
              <a:rPr lang="ru-RU" sz="3200" b="1" dirty="0" smtClean="0">
                <a:solidFill>
                  <a:srgbClr val="C00000"/>
                </a:solidFill>
              </a:rPr>
              <a:t>Постройки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544276" y="1484058"/>
            <a:ext cx="6055448" cy="454158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006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763978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Материалы для уроков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s://ds04.infourok.ru/uploads/ex/0341/00053360-beefdb00/hello_html_m63d570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1278" y="1628800"/>
            <a:ext cx="3960439" cy="316835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716016" y="1628800"/>
            <a:ext cx="3960440" cy="316835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1278" y="5157192"/>
            <a:ext cx="39604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Цветные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карандаши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7" y="5366031"/>
            <a:ext cx="39604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Мелки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410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763978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Материалы для уроков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31278" y="1628800"/>
            <a:ext cx="3960439" cy="316835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716016" y="1628800"/>
            <a:ext cx="3960440" cy="316835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1277" y="4873588"/>
            <a:ext cx="39604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Гуашь –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это </a:t>
            </a:r>
            <a:r>
              <a:rPr lang="ru-RU" sz="3200" dirty="0">
                <a:solidFill>
                  <a:srgbClr val="C00000"/>
                </a:solidFill>
              </a:rPr>
              <a:t>непрозрачная, густая краска</a:t>
            </a:r>
            <a:r>
              <a:rPr lang="ru-RU" sz="3200" b="1" dirty="0" smtClean="0">
                <a:solidFill>
                  <a:srgbClr val="C00000"/>
                </a:solidFill>
              </a:rPr>
              <a:t> 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7" y="5013176"/>
            <a:ext cx="39604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Акварель -</a:t>
            </a:r>
            <a:r>
              <a:rPr lang="ru-RU" sz="3200" dirty="0">
                <a:solidFill>
                  <a:srgbClr val="C00000"/>
                </a:solidFill>
              </a:rPr>
              <a:t>прозрачная краска</a:t>
            </a:r>
            <a:r>
              <a:rPr lang="ru-RU" sz="3200" b="1" dirty="0" smtClean="0">
                <a:solidFill>
                  <a:srgbClr val="C00000"/>
                </a:solidFill>
              </a:rPr>
              <a:t>  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530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168</Words>
  <Application>Microsoft Office PowerPoint</Application>
  <PresentationFormat>Экран (4:3)</PresentationFormat>
  <Paragraphs>45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1_Тема Office</vt:lpstr>
      <vt:lpstr>Слайд 1</vt:lpstr>
      <vt:lpstr>Цель:</vt:lpstr>
      <vt:lpstr>В жизни нас окружают всевозможные изображения. Они встречаются нам везде:  дома, на улице, в школе.</vt:lpstr>
      <vt:lpstr>Братья-Мастера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ИЗО</cp:keywords>
  <cp:lastModifiedBy>света</cp:lastModifiedBy>
  <cp:revision>23</cp:revision>
  <dcterms:created xsi:type="dcterms:W3CDTF">2014-07-03T06:43:37Z</dcterms:created>
  <dcterms:modified xsi:type="dcterms:W3CDTF">2022-06-23T18:32:09Z</dcterms:modified>
</cp:coreProperties>
</file>