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1" r:id="rId3"/>
    <p:sldId id="292" r:id="rId4"/>
    <p:sldId id="290" r:id="rId5"/>
    <p:sldId id="293" r:id="rId6"/>
    <p:sldId id="295" r:id="rId7"/>
    <p:sldId id="296" r:id="rId8"/>
    <p:sldId id="297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7" r:id="rId17"/>
    <p:sldId id="308" r:id="rId18"/>
    <p:sldId id="309" r:id="rId19"/>
    <p:sldId id="311" r:id="rId20"/>
    <p:sldId id="310" r:id="rId21"/>
    <p:sldId id="306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7F08"/>
    <a:srgbClr val="2D385D"/>
    <a:srgbClr val="00CC00"/>
    <a:srgbClr val="000066"/>
    <a:srgbClr val="0000FF"/>
    <a:srgbClr val="0000D4"/>
    <a:srgbClr val="3A5047"/>
    <a:srgbClr val="EAEAE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/>
    <p:restoredTop sz="92790" autoAdjust="0"/>
  </p:normalViewPr>
  <p:slideViewPr>
    <p:cSldViewPr>
      <p:cViewPr>
        <p:scale>
          <a:sx n="81" d="100"/>
          <a:sy n="81" d="100"/>
        </p:scale>
        <p:origin x="-101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B6863A-DFCD-4C3A-A6EF-F83D6C9F9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19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FDC5D-E3A7-40D5-85AC-3662DA1A9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75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22633D-4DA9-46F2-8936-E7DD78C32ABD}" type="slidenum">
              <a:rPr lang="ru-RU" sz="1200" smtClean="0"/>
              <a:pPr eaLnBrk="1" hangingPunct="1"/>
              <a:t>1</a:t>
            </a:fld>
            <a:endParaRPr lang="ru-RU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5476358D-29F9-4A27-AF19-80FA05D606B6}" type="slidenum">
              <a:rPr lang="ru-RU">
                <a:solidFill>
                  <a:schemeClr val="tx1"/>
                </a:solidFill>
              </a:rPr>
              <a:pPr eaLnBrk="1" hangingPunct="1"/>
              <a:t>2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E3B89104-4B0D-47B6-9052-4D5291AF55F5}" type="slidenum">
              <a:rPr lang="ru-RU">
                <a:solidFill>
                  <a:schemeClr val="tx1"/>
                </a:solidFill>
              </a:rPr>
              <a:pPr eaLnBrk="1" hangingPunct="1"/>
              <a:t>3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9C30F68E-15E8-4355-933A-A7DFEEF8FCF1}" type="slidenum">
              <a:rPr lang="ru-RU">
                <a:solidFill>
                  <a:schemeClr val="tx1"/>
                </a:solidFill>
              </a:rPr>
              <a:pPr eaLnBrk="1" hangingPunct="1"/>
              <a:t>5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3903229B-FA7E-4C28-8D46-E57BE4E86F3D}" type="slidenum">
              <a:rPr lang="ru-RU">
                <a:solidFill>
                  <a:schemeClr val="tx1"/>
                </a:solidFill>
              </a:rPr>
              <a:pPr eaLnBrk="1" hangingPunct="1"/>
              <a:t>6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 descr="fire1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B_Fly2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BFE17-8AC8-4541-A75C-3982A0A518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58683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BA4-ED2D-4FAC-850B-E5BC65E0C6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4948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8E361-2E0A-4092-8AB1-5B6C8053CC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1769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14E9-BAEF-42FA-8BB9-E979249A48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543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84D64-9576-4CCD-8E98-5499BDFC65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84378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06ACB-8DE6-47F4-AFE1-069CE1350B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1812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C2FCA-C5F7-4DE0-BD0E-6E5026F60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450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6AEE6-74FE-4E24-9E0C-550C75CF4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8632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17F49-24E7-409F-AA58-EA0CCBA8B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6066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5F00E-CF8B-49A6-AC30-7D00436872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666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D3DE8-7542-4C91-94C2-0043D867AF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4151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90322830-34C9-40F5-B885-AB11525875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hee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hyperlink" Target="http://smiles.33b.ru/smile.52742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786058"/>
            <a:ext cx="9144000" cy="79415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100 интересных фактов о животных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Подготовила: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Гусева А. М.</a:t>
            </a:r>
            <a:endParaRPr lang="nl-NL" sz="3200" b="1" dirty="0" smtClean="0">
              <a:ln w="11430"/>
              <a:solidFill>
                <a:srgbClr val="2D3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115196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Императорский пингвин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857232"/>
            <a:ext cx="3786182" cy="557216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Императорские пингвины могут нырять на глубину до 500 метров и способны задерживать дыхание на 18 минут.</a:t>
            </a:r>
            <a:r>
              <a:rPr lang="ru-RU" sz="2400" dirty="0" smtClean="0"/>
              <a:t> </a:t>
            </a:r>
            <a:r>
              <a:rPr lang="ru-RU" sz="2400" b="1" dirty="0" smtClean="0"/>
              <a:t>Самец – пингвин “предлагает”руку и сердце самке, даря ей камень. Если она принимает его, то кладет этот подарок в свое гнездо.</a:t>
            </a:r>
            <a:endParaRPr lang="ru-RU" sz="2400" b="1" dirty="0"/>
          </a:p>
        </p:txBody>
      </p:sp>
      <p:pic>
        <p:nvPicPr>
          <p:cNvPr id="1026" name="Picture 2" descr="http://ser-apr.35photo.ru/photos_series/992/992127.jpg"/>
          <p:cNvPicPr>
            <a:picLocks noChangeAspect="1" noChangeArrowheads="1"/>
          </p:cNvPicPr>
          <p:nvPr/>
        </p:nvPicPr>
        <p:blipFill>
          <a:blip r:embed="rId2" cstate="print"/>
          <a:srcRect t="-2588" r="74"/>
          <a:stretch>
            <a:fillRect/>
          </a:stretch>
        </p:blipFill>
        <p:spPr bwMode="auto">
          <a:xfrm>
            <a:off x="3500430" y="3357562"/>
            <a:ext cx="2214578" cy="3251666"/>
          </a:xfrm>
          <a:prstGeom prst="rect">
            <a:avLst/>
          </a:prstGeom>
          <a:noFill/>
        </p:spPr>
      </p:pic>
      <p:pic>
        <p:nvPicPr>
          <p:cNvPr id="1028" name="Picture 4" descr="https://i.guim.co.uk/img/media/f7a8c50cabfff27f7ec864e22f5528058166b6fd/0_492_4340_2604/master/4340.jpg?w=1200&amp;q=85&amp;auto=format&amp;sharp=10&amp;s=0846e26a88d3e9901ad295cad0c4d02f"/>
          <p:cNvPicPr>
            <a:picLocks noChangeAspect="1" noChangeArrowheads="1"/>
          </p:cNvPicPr>
          <p:nvPr/>
        </p:nvPicPr>
        <p:blipFill>
          <a:blip r:embed="rId3"/>
          <a:srcRect r="-34"/>
          <a:stretch>
            <a:fillRect/>
          </a:stretch>
        </p:blipFill>
        <p:spPr bwMode="auto">
          <a:xfrm>
            <a:off x="0" y="2928934"/>
            <a:ext cx="3477172" cy="3786214"/>
          </a:xfrm>
          <a:prstGeom prst="rect">
            <a:avLst/>
          </a:prstGeom>
          <a:noFill/>
        </p:spPr>
      </p:pic>
      <p:pic>
        <p:nvPicPr>
          <p:cNvPr id="1030" name="Picture 6" descr="https://im0-tub-ru.yandex.net/i?id=b881d4dddb3eabba984a67a4f25e8081&amp;n=1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643306" y="857232"/>
            <a:ext cx="2057400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543692" cy="64291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Обезьяны-пауки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772" name="Picture 4" descr="https://images.kojaro.com/2018/12/2feadb4e-a25d-49d6-837c-ac279247db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7620000" cy="4648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571480"/>
            <a:ext cx="7786710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Когда обезьяны-пауки  встречаются, то они обнимают  друг друга. Паукообразная обезьяна занесена в Красную книгу. Ей присвоен статус уязвимых.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Жираф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s://www.nastol.com.ua/pic/201608/1366x768/nastol.com.ua-1838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8544927" cy="48069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000108"/>
            <a:ext cx="6786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Жирафы не имеют голосовых связок, поэтому они не могут “говорить!”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Лев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i2.wp.com/komotoz.ru/photo/zhivotnye/images/foto_lvyat/foto_lvyat_12.jpg"/>
          <p:cNvPicPr>
            <a:picLocks noChangeAspect="1" noChangeArrowheads="1"/>
          </p:cNvPicPr>
          <p:nvPr/>
        </p:nvPicPr>
        <p:blipFill>
          <a:blip r:embed="rId2"/>
          <a:srcRect r="14" b="-41"/>
          <a:stretch>
            <a:fillRect/>
          </a:stretch>
        </p:blipFill>
        <p:spPr bwMode="auto">
          <a:xfrm>
            <a:off x="1214414" y="857232"/>
            <a:ext cx="7929586" cy="50006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5857892"/>
            <a:ext cx="8215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Львы не могут рычать, пока им не исполнится 2 года.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543692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Крокодил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5143504" y="5582542"/>
            <a:ext cx="4000496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Крокодилы не могут высовывать язык!</a:t>
            </a:r>
            <a:endParaRPr lang="ru-RU" b="1" dirty="0"/>
          </a:p>
        </p:txBody>
      </p:sp>
      <p:pic>
        <p:nvPicPr>
          <p:cNvPr id="35842" name="Picture 2" descr="https://icdn.lenta.ru/images/2020/01/27/20/20200127202649864/original_31a831e22540cc10b43c9327817c922c.jpg"/>
          <p:cNvPicPr>
            <a:picLocks noChangeAspect="1" noChangeArrowheads="1"/>
          </p:cNvPicPr>
          <p:nvPr/>
        </p:nvPicPr>
        <p:blipFill>
          <a:blip r:embed="rId2" cstate="print"/>
          <a:srcRect r="3" b="-25"/>
          <a:stretch>
            <a:fillRect/>
          </a:stretch>
        </p:blipFill>
        <p:spPr bwMode="auto">
          <a:xfrm>
            <a:off x="3571836" y="1000108"/>
            <a:ext cx="5572164" cy="4616436"/>
          </a:xfrm>
          <a:prstGeom prst="rect">
            <a:avLst/>
          </a:prstGeom>
          <a:noFill/>
        </p:spPr>
      </p:pic>
      <p:pic>
        <p:nvPicPr>
          <p:cNvPr id="35844" name="Picture 4" descr="https://greatchat.ru/wp-content/uploads/2019/07/Image1564377399243.jpeg"/>
          <p:cNvPicPr>
            <a:picLocks noChangeAspect="1" noChangeArrowheads="1"/>
          </p:cNvPicPr>
          <p:nvPr/>
        </p:nvPicPr>
        <p:blipFill>
          <a:blip r:embed="rId3"/>
          <a:srcRect r="-32"/>
          <a:stretch>
            <a:fillRect/>
          </a:stretch>
        </p:blipFill>
        <p:spPr bwMode="auto">
          <a:xfrm>
            <a:off x="0" y="3643314"/>
            <a:ext cx="4214842" cy="30718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142852"/>
            <a:ext cx="5572164" cy="64294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Кошка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357166"/>
            <a:ext cx="37861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/>
              <a:t>Кошки имеют </a:t>
            </a:r>
            <a:r>
              <a:rPr lang="ru-RU" b="1" u="sng" dirty="0" smtClean="0"/>
              <a:t>32 мышцы </a:t>
            </a:r>
            <a:r>
              <a:rPr lang="ru-RU" b="1" dirty="0" smtClean="0"/>
              <a:t>в каждом ухе (у человека в по 6 мускулов),</a:t>
            </a:r>
            <a:r>
              <a:rPr lang="ru-RU" dirty="0" smtClean="0"/>
              <a:t> </a:t>
            </a:r>
            <a:r>
              <a:rPr lang="ru-RU" b="1" dirty="0" smtClean="0"/>
              <a:t>чтобы управлять им.</a:t>
            </a:r>
            <a:r>
              <a:rPr lang="ru-RU" dirty="0" smtClean="0"/>
              <a:t> </a:t>
            </a:r>
          </a:p>
          <a:p>
            <a:pPr algn="l"/>
            <a:r>
              <a:rPr lang="ru-RU" b="1" dirty="0" smtClean="0"/>
              <a:t>Кошка поворачивает уши в направлении источника звука в 10 раз быстрее, чем лучшая сторожевая собака.</a:t>
            </a:r>
            <a:r>
              <a:rPr lang="ru-RU" dirty="0" smtClean="0"/>
              <a:t> </a:t>
            </a:r>
          </a:p>
          <a:p>
            <a:pPr algn="l"/>
            <a:r>
              <a:rPr lang="ru-RU" b="1" dirty="0" smtClean="0"/>
              <a:t>Ушная раковина может менять свою форму, а главное, положение относительно головы: изгибаться, прижиматься, поворачиваться почти на 180'.</a:t>
            </a:r>
            <a:endParaRPr lang="ru-RU" b="1" dirty="0"/>
          </a:p>
        </p:txBody>
      </p:sp>
      <p:pic>
        <p:nvPicPr>
          <p:cNvPr id="36868" name="Picture 4" descr="https://im0-tub-ru.yandex.net/i?id=7be1e058b27754e40380779c0b53fdd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42852"/>
            <a:ext cx="1857388" cy="3048001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2b81849951921ec26a26810b1b443aa1&amp;n=1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071546"/>
            <a:ext cx="2857520" cy="3048001"/>
          </a:xfrm>
          <a:prstGeom prst="rect">
            <a:avLst/>
          </a:prstGeom>
          <a:noFill/>
        </p:spPr>
      </p:pic>
      <p:pic>
        <p:nvPicPr>
          <p:cNvPr id="36872" name="Picture 8" descr="https://vashipitomcy.ru/wp-content/uploads/_pu/9/90413154.jpg"/>
          <p:cNvPicPr>
            <a:picLocks noChangeAspect="1" noChangeArrowheads="1"/>
          </p:cNvPicPr>
          <p:nvPr/>
        </p:nvPicPr>
        <p:blipFill>
          <a:blip r:embed="rId4"/>
          <a:srcRect r="96" b="109"/>
          <a:stretch>
            <a:fillRect/>
          </a:stretch>
        </p:blipFill>
        <p:spPr bwMode="auto">
          <a:xfrm>
            <a:off x="0" y="4071942"/>
            <a:ext cx="2857488" cy="2643206"/>
          </a:xfrm>
          <a:prstGeom prst="rect">
            <a:avLst/>
          </a:prstGeom>
          <a:noFill/>
        </p:spPr>
      </p:pic>
      <p:pic>
        <p:nvPicPr>
          <p:cNvPr id="36874" name="Picture 10" descr="http://kotomatrix.ru/images/lolz/2012/08/08/kotomatritsa_xr.jpg"/>
          <p:cNvPicPr>
            <a:picLocks noChangeAspect="1" noChangeArrowheads="1"/>
          </p:cNvPicPr>
          <p:nvPr/>
        </p:nvPicPr>
        <p:blipFill>
          <a:blip r:embed="rId5"/>
          <a:srcRect r="27" b="80"/>
          <a:stretch>
            <a:fillRect/>
          </a:stretch>
        </p:blipFill>
        <p:spPr bwMode="auto">
          <a:xfrm>
            <a:off x="2857488" y="3214686"/>
            <a:ext cx="2519365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14290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Страус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2715434" y="5966272"/>
            <a:ext cx="6071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Эму не могут ходить назад.</a:t>
            </a:r>
            <a:endParaRPr lang="ru-RU" b="1" dirty="0"/>
          </a:p>
        </p:txBody>
      </p:sp>
      <p:pic>
        <p:nvPicPr>
          <p:cNvPr id="38914" name="Picture 2" descr="https://im0-tub-ru.yandex.net/i?id=0ec8ac3011e8499ac8932c74f04fd03f&amp;n=13"/>
          <p:cNvPicPr>
            <a:picLocks noChangeAspect="1" noChangeArrowheads="1"/>
          </p:cNvPicPr>
          <p:nvPr/>
        </p:nvPicPr>
        <p:blipFill>
          <a:blip r:embed="rId2"/>
          <a:srcRect r="130" b="-1"/>
          <a:stretch>
            <a:fillRect/>
          </a:stretch>
        </p:blipFill>
        <p:spPr bwMode="auto">
          <a:xfrm>
            <a:off x="5500662" y="3500438"/>
            <a:ext cx="3643338" cy="2571768"/>
          </a:xfrm>
          <a:prstGeom prst="rect">
            <a:avLst/>
          </a:prstGeom>
          <a:noFill/>
        </p:spPr>
      </p:pic>
      <p:pic>
        <p:nvPicPr>
          <p:cNvPr id="38916" name="Picture 4" descr="http://i.mycdn.me/i?r=AzEPZsRbOZEKgBhR0XGMT1RkwFlGD1kMJfqCHvJ3UnyYZK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00306"/>
            <a:ext cx="5322919" cy="3560742"/>
          </a:xfrm>
          <a:prstGeom prst="rect">
            <a:avLst/>
          </a:prstGeom>
          <a:noFill/>
        </p:spPr>
      </p:pic>
      <p:pic>
        <p:nvPicPr>
          <p:cNvPr id="38918" name="Picture 6" descr="https://im0-tub-ru.yandex.net/i?id=fc3c7c983647757f5170765e0d20aab0&amp;ref=rim&amp;n=33&amp;w=333&amp;h=1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4822" y="1071546"/>
            <a:ext cx="3689178" cy="20717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128586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Глаз у страуса больше, чем размер его мозга.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588" y="1"/>
            <a:ext cx="27066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Бурундук</a:t>
            </a: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Щеки бурундука могут  растягиваться от орешек и      еды в три раза больше, чем его голова.</a:t>
            </a:r>
            <a:r>
              <a:rPr lang="ru-RU" dirty="0" smtClean="0"/>
              <a:t> </a:t>
            </a:r>
          </a:p>
          <a:p>
            <a:pPr algn="l"/>
            <a:r>
              <a:rPr lang="ru-RU" sz="2000" b="1" dirty="0" smtClean="0"/>
              <a:t>       Защищая свои запасы, бурундуки </a:t>
            </a:r>
          </a:p>
          <a:p>
            <a:pPr algn="l"/>
            <a:r>
              <a:rPr lang="ru-RU" sz="2000" b="1" dirty="0" smtClean="0"/>
              <a:t>        не отступают даже перед крупным</a:t>
            </a:r>
          </a:p>
          <a:p>
            <a:pPr algn="l"/>
            <a:r>
              <a:rPr lang="ru-RU" sz="2000" b="1" dirty="0" smtClean="0"/>
              <a:t>                хищником или человеком.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http://s1.fotokto.ru/photo/full/451/45197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6245992" cy="4163995"/>
          </a:xfrm>
          <a:prstGeom prst="rect">
            <a:avLst/>
          </a:prstGeom>
          <a:noFill/>
        </p:spPr>
      </p:pic>
      <p:pic>
        <p:nvPicPr>
          <p:cNvPr id="40964" name="Picture 4" descr="https://im0-tub-ru.yandex.net/i?id=f6da32dc2f1d2ecbd6dba435ce78a9ca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4572000" cy="3028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0800000" flipV="1">
            <a:off x="6215074" y="4419486"/>
            <a:ext cx="2928926" cy="230832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Эти грызуны всегда заблаговременно чувствуют приближение дождя и прячутся.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9882" y="1"/>
            <a:ext cx="29765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Крот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714356"/>
            <a:ext cx="7572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Крот может выкопать тоннель длиной до 300 метров, за одну ночь.</a:t>
            </a:r>
            <a:r>
              <a:rPr lang="ru-RU" dirty="0" smtClean="0"/>
              <a:t> </a:t>
            </a:r>
            <a:r>
              <a:rPr lang="ru-RU" b="1" dirty="0" smtClean="0"/>
              <a:t>В Ирландии кроты никогда не водились. У такого маленького по виду крота во рту аж 44 зуба!</a:t>
            </a:r>
            <a:r>
              <a:rPr lang="ru-RU" dirty="0" smtClean="0"/>
              <a:t> </a:t>
            </a:r>
            <a:r>
              <a:rPr lang="ru-RU" b="1" dirty="0" smtClean="0"/>
              <a:t>Зимой кроты не впадают в спячку.</a:t>
            </a:r>
            <a:endParaRPr lang="ru-RU" b="1" dirty="0"/>
          </a:p>
        </p:txBody>
      </p:sp>
      <p:pic>
        <p:nvPicPr>
          <p:cNvPr id="43010" name="Picture 2" descr="https://stopklopu.com/wp-content/uploads/7/b/b/7bb96720b4155ce187c5310b7afd0f75.jpg"/>
          <p:cNvPicPr>
            <a:picLocks noChangeAspect="1" noChangeArrowheads="1"/>
          </p:cNvPicPr>
          <p:nvPr/>
        </p:nvPicPr>
        <p:blipFill>
          <a:blip r:embed="rId2" cstate="print"/>
          <a:srcRect r="25" b="31"/>
          <a:stretch>
            <a:fillRect/>
          </a:stretch>
        </p:blipFill>
        <p:spPr bwMode="auto">
          <a:xfrm>
            <a:off x="785786" y="2285992"/>
            <a:ext cx="8072462" cy="43907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0"/>
            <a:ext cx="457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Улитка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71480"/>
            <a:ext cx="8715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Улитка может </a:t>
            </a:r>
            <a:r>
              <a:rPr lang="ru-RU" b="1" u="sng" dirty="0" smtClean="0"/>
              <a:t>спать три года подряд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r>
              <a:rPr lang="ru-RU" b="1" u="sng" dirty="0" smtClean="0"/>
              <a:t>Самые древние обитатели</a:t>
            </a:r>
            <a:r>
              <a:rPr lang="ru-RU" b="1" dirty="0" smtClean="0"/>
              <a:t> нашей планеты, наряду с медузами (600 млн. лет</a:t>
            </a:r>
          </a:p>
          <a:p>
            <a:pPr algn="l"/>
            <a:r>
              <a:rPr lang="ru-RU" b="1" dirty="0" smtClean="0"/>
              <a:t>назад). Улитки </a:t>
            </a:r>
            <a:r>
              <a:rPr lang="ru-RU" b="1" u="sng" dirty="0" smtClean="0"/>
              <a:t>способны ползти по лезвию ножа и не пораниться</a:t>
            </a:r>
            <a:r>
              <a:rPr lang="ru-RU" b="1" dirty="0" smtClean="0"/>
              <a:t> – во время движения подошва их ноги покоится на своеобразной «подушке» из слизи.</a:t>
            </a:r>
            <a:r>
              <a:rPr lang="ru-RU" dirty="0" smtClean="0"/>
              <a:t> </a:t>
            </a:r>
            <a:r>
              <a:rPr lang="ru-RU" b="1" u="sng" dirty="0" smtClean="0"/>
              <a:t>Улитки – далеко не глупые создания. </a:t>
            </a:r>
            <a:r>
              <a:rPr lang="ru-RU" b="1" dirty="0" smtClean="0"/>
              <a:t>Они способны мыслить и принимать решения, основанные на своем жизненном опыте. </a:t>
            </a:r>
            <a:endParaRPr lang="ru-RU" b="1" dirty="0"/>
          </a:p>
        </p:txBody>
      </p:sp>
      <p:pic>
        <p:nvPicPr>
          <p:cNvPr id="44034" name="Picture 2" descr="http://obshe.net/upload/000/u11/8c/8b/b95e1559.jpg"/>
          <p:cNvPicPr>
            <a:picLocks noChangeAspect="1" noChangeArrowheads="1"/>
          </p:cNvPicPr>
          <p:nvPr/>
        </p:nvPicPr>
        <p:blipFill>
          <a:blip r:embed="rId2"/>
          <a:srcRect r="17"/>
          <a:stretch>
            <a:fillRect/>
          </a:stretch>
        </p:blipFill>
        <p:spPr bwMode="auto">
          <a:xfrm>
            <a:off x="0" y="3857628"/>
            <a:ext cx="3214710" cy="2574924"/>
          </a:xfrm>
          <a:prstGeom prst="rect">
            <a:avLst/>
          </a:prstGeom>
          <a:noFill/>
        </p:spPr>
      </p:pic>
      <p:pic>
        <p:nvPicPr>
          <p:cNvPr id="44036" name="Picture 4" descr="http://obshe.net/upload/000/u11/e1/41/fe848008.jpg"/>
          <p:cNvPicPr>
            <a:picLocks noChangeAspect="1" noChangeArrowheads="1"/>
          </p:cNvPicPr>
          <p:nvPr/>
        </p:nvPicPr>
        <p:blipFill>
          <a:blip r:embed="rId3"/>
          <a:srcRect r="-36" b="44"/>
          <a:stretch>
            <a:fillRect/>
          </a:stretch>
        </p:blipFill>
        <p:spPr bwMode="auto">
          <a:xfrm>
            <a:off x="5914996" y="3786190"/>
            <a:ext cx="3229004" cy="2600324"/>
          </a:xfrm>
          <a:prstGeom prst="rect">
            <a:avLst/>
          </a:prstGeom>
          <a:noFill/>
        </p:spPr>
      </p:pic>
      <p:pic>
        <p:nvPicPr>
          <p:cNvPr id="44038" name="Picture 6" descr="http://obshe.net/upload/000/u11/e4/bc/f49426de.jpg"/>
          <p:cNvPicPr>
            <a:picLocks noChangeAspect="1" noChangeArrowheads="1"/>
          </p:cNvPicPr>
          <p:nvPr/>
        </p:nvPicPr>
        <p:blipFill>
          <a:blip r:embed="rId4"/>
          <a:srcRect r="109" b="-65"/>
          <a:stretch>
            <a:fillRect/>
          </a:stretch>
        </p:blipFill>
        <p:spPr bwMode="auto">
          <a:xfrm>
            <a:off x="3143240" y="3429000"/>
            <a:ext cx="285752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Гигантский кальмар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1142984"/>
            <a:ext cx="4000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dirty="0" smtClean="0"/>
              <a:t>Сфотографировать живого гигантского кальмара люди сумели только в 2006 году. Живут эти </a:t>
            </a:r>
            <a:r>
              <a:rPr lang="ru-RU" sz="2000" b="1" dirty="0" err="1" smtClean="0"/>
              <a:t>полутонные</a:t>
            </a:r>
            <a:r>
              <a:rPr lang="ru-RU" sz="2000" b="1" dirty="0" smtClean="0"/>
              <a:t> чудовища на глубине от 200 метров до километра. Глаз гигантского кальмара размером с баскетбольный мяч.</a:t>
            </a:r>
            <a:endParaRPr lang="ru-RU" sz="2000" b="1" dirty="0"/>
          </a:p>
        </p:txBody>
      </p:sp>
      <p:pic>
        <p:nvPicPr>
          <p:cNvPr id="15362" name="Picture 2" descr="https://im0-tub-ru.yandex.net/i?id=521c2c9062c91e359abf6db97441807e&amp;n=13"/>
          <p:cNvPicPr>
            <a:picLocks noChangeAspect="1" noChangeArrowheads="1"/>
          </p:cNvPicPr>
          <p:nvPr/>
        </p:nvPicPr>
        <p:blipFill>
          <a:blip r:embed="rId3"/>
          <a:srcRect r="189" b="200"/>
          <a:stretch>
            <a:fillRect/>
          </a:stretch>
        </p:blipFill>
        <p:spPr bwMode="auto">
          <a:xfrm>
            <a:off x="5857884" y="3786190"/>
            <a:ext cx="2500330" cy="2357454"/>
          </a:xfrm>
          <a:prstGeom prst="rect">
            <a:avLst/>
          </a:prstGeom>
          <a:noFill/>
        </p:spPr>
      </p:pic>
      <p:pic>
        <p:nvPicPr>
          <p:cNvPr id="15364" name="Picture 4" descr="https://interest-news.ru/wp-content/uploads/2020/01/eaf8a5242362f672068ba8d535c90a9d.jpg"/>
          <p:cNvPicPr>
            <a:picLocks noChangeAspect="1" noChangeArrowheads="1"/>
          </p:cNvPicPr>
          <p:nvPr/>
        </p:nvPicPr>
        <p:blipFill>
          <a:blip r:embed="rId4"/>
          <a:srcRect r="131"/>
          <a:stretch>
            <a:fillRect/>
          </a:stretch>
        </p:blipFill>
        <p:spPr bwMode="auto">
          <a:xfrm>
            <a:off x="1357290" y="1285860"/>
            <a:ext cx="3643306" cy="5429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4298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714356"/>
            <a:ext cx="7358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Горбатые киты издают </a:t>
            </a:r>
            <a:r>
              <a:rPr lang="ru-RU" b="1" u="sng" dirty="0" smtClean="0"/>
              <a:t>самый громкий звук </a:t>
            </a:r>
            <a:r>
              <a:rPr lang="ru-RU" b="1" dirty="0" smtClean="0"/>
              <a:t>любого млекопитающего, он  может быть слышан за 30 километров!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0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Горбатый кит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1986" name="Picture 2" descr="https://im0-tub-ru.yandex.net/i?id=cb19997b6ea2c71c3c97e700a35fc6c2&amp;n=13"/>
          <p:cNvPicPr>
            <a:picLocks noChangeAspect="1" noChangeArrowheads="1"/>
          </p:cNvPicPr>
          <p:nvPr/>
        </p:nvPicPr>
        <p:blipFill>
          <a:blip r:embed="rId2"/>
          <a:srcRect r="-92"/>
          <a:stretch>
            <a:fillRect/>
          </a:stretch>
        </p:blipFill>
        <p:spPr bwMode="auto">
          <a:xfrm>
            <a:off x="3357554" y="2214554"/>
            <a:ext cx="5786446" cy="3952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71612"/>
            <a:ext cx="3500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/>
              <a:t>    Если горбатые киты   </a:t>
            </a:r>
          </a:p>
          <a:p>
            <a:pPr algn="l"/>
            <a:r>
              <a:rPr lang="ru-RU" b="1" dirty="0" smtClean="0"/>
              <a:t>  </a:t>
            </a:r>
            <a:r>
              <a:rPr lang="ru-RU" b="1" u="sng" dirty="0" smtClean="0"/>
              <a:t>заводят друзей</a:t>
            </a:r>
            <a:r>
              <a:rPr lang="ru-RU" b="1" dirty="0" smtClean="0"/>
              <a:t>, то это </a:t>
            </a:r>
            <a:r>
              <a:rPr lang="ru-RU" b="1" u="sng" dirty="0" smtClean="0"/>
              <a:t>на всю жизнь</a:t>
            </a:r>
            <a:r>
              <a:rPr lang="ru-RU" b="1" dirty="0" smtClean="0"/>
              <a:t>. К тому же они имеют тенденцию встречаться каждый год.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-1" y="4158800"/>
            <a:ext cx="3500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u="sng" dirty="0" smtClean="0"/>
              <a:t>Рекорд перемещения </a:t>
            </a:r>
            <a:r>
              <a:rPr lang="ru-RU" b="1" dirty="0" smtClean="0"/>
              <a:t>горбачей более </a:t>
            </a:r>
            <a:r>
              <a:rPr lang="ru-RU" b="1" u="sng" dirty="0" smtClean="0"/>
              <a:t>9800 км</a:t>
            </a:r>
            <a:r>
              <a:rPr lang="ru-RU" b="1" dirty="0" smtClean="0"/>
              <a:t> ( рекорд для всех млекопитающих). 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http://s4.rimg.info/2c9d6992d5104c401eb8a30c0ba2f71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261778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28926" y="500042"/>
            <a:ext cx="607223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 за 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внимание!</a:t>
            </a:r>
          </a:p>
          <a:p>
            <a:endParaRPr lang="ru-RU" sz="6000" b="1" dirty="0" smtClean="0">
              <a:solidFill>
                <a:srgbClr val="FF0000"/>
              </a:solidFill>
            </a:endParaRPr>
          </a:p>
          <a:p>
            <a:r>
              <a:rPr lang="ru-RU" sz="4400" b="1" i="1" dirty="0" smtClean="0">
                <a:solidFill>
                  <a:srgbClr val="827F08"/>
                </a:solidFill>
              </a:rPr>
              <a:t>Продолжение </a:t>
            </a:r>
          </a:p>
          <a:p>
            <a:r>
              <a:rPr lang="ru-RU" sz="4400" b="1" i="1" dirty="0" smtClean="0">
                <a:solidFill>
                  <a:srgbClr val="827F08"/>
                </a:solidFill>
              </a:rPr>
              <a:t>следует.</a:t>
            </a:r>
            <a:endParaRPr lang="ru-RU" sz="4400" b="1" i="1" dirty="0">
              <a:solidFill>
                <a:srgbClr val="827F08"/>
              </a:solidFill>
            </a:endParaRPr>
          </a:p>
        </p:txBody>
      </p:sp>
    </p:spTree>
  </p:cSld>
  <p:clrMapOvr>
    <a:masterClrMapping/>
  </p:clrMapOvr>
  <p:transition spd="slow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3438" y="5143512"/>
            <a:ext cx="45005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Белые медведи - левши. Если начнут драться лев и белый медведь, то победит белый медведь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42853"/>
            <a:ext cx="471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Белые медведи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http://komotoz.ru/photo/zhivotnye/images/belyi_medved/belyi_medved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8993" y="1500174"/>
            <a:ext cx="5465007" cy="3643338"/>
          </a:xfrm>
          <a:prstGeom prst="rect">
            <a:avLst/>
          </a:prstGeom>
          <a:noFill/>
        </p:spPr>
      </p:pic>
      <p:pic>
        <p:nvPicPr>
          <p:cNvPr id="13316" name="Picture 4" descr="https://im0-tub-ru.yandex.net/i?id=b6cdd509fc4a8decf5b7f76e3fd05147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36"/>
            <a:ext cx="4572000" cy="1628776"/>
          </a:xfrm>
          <a:prstGeom prst="rect">
            <a:avLst/>
          </a:prstGeom>
          <a:noFill/>
        </p:spPr>
      </p:pic>
      <p:pic>
        <p:nvPicPr>
          <p:cNvPr id="13318" name="Picture 6" descr="https://stebok.net/uploads/posts/2013-12/1387443239_02.jpg"/>
          <p:cNvPicPr>
            <a:picLocks noChangeAspect="1" noChangeArrowheads="1"/>
          </p:cNvPicPr>
          <p:nvPr/>
        </p:nvPicPr>
        <p:blipFill>
          <a:blip r:embed="rId5"/>
          <a:srcRect r="1" b="-30"/>
          <a:stretch>
            <a:fillRect/>
          </a:stretch>
        </p:blipFill>
        <p:spPr bwMode="auto">
          <a:xfrm>
            <a:off x="642910" y="1857364"/>
            <a:ext cx="2857520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033211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Электрический угорь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3714752"/>
            <a:ext cx="6215074" cy="292895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Электрический угорь может вырабатывать</a:t>
            </a:r>
          </a:p>
          <a:p>
            <a:pPr>
              <a:buNone/>
            </a:pPr>
            <a:r>
              <a:rPr lang="ru-RU" sz="2000" b="1" dirty="0" smtClean="0"/>
              <a:t>энергию , способную зажечь 12 лампочек.</a:t>
            </a:r>
          </a:p>
          <a:p>
            <a:pPr>
              <a:buNone/>
            </a:pPr>
            <a:r>
              <a:rPr lang="ru-RU" sz="2000" b="1" dirty="0" smtClean="0"/>
              <a:t>Минимальная сила тока – менее 50 В –</a:t>
            </a:r>
          </a:p>
          <a:p>
            <a:pPr>
              <a:buNone/>
            </a:pPr>
            <a:r>
              <a:rPr lang="ru-RU" sz="2000" b="1" dirty="0" smtClean="0"/>
              <a:t>воспроизводится для поиска и обнаружения</a:t>
            </a:r>
          </a:p>
          <a:p>
            <a:pPr>
              <a:buNone/>
            </a:pPr>
            <a:r>
              <a:rPr lang="ru-RU" sz="2000" b="1" dirty="0" smtClean="0"/>
              <a:t>добычи, максимальная – около 300-650 В – во </a:t>
            </a:r>
          </a:p>
          <a:p>
            <a:pPr>
              <a:buNone/>
            </a:pPr>
            <a:r>
              <a:rPr lang="ru-RU" sz="2000" b="1" dirty="0" smtClean="0"/>
              <a:t>время атаки.</a:t>
            </a:r>
            <a:r>
              <a:rPr lang="ru-RU" sz="2000" dirty="0" smtClean="0"/>
              <a:t> </a:t>
            </a:r>
            <a:r>
              <a:rPr lang="ru-RU" sz="2000" b="1" dirty="0" smtClean="0"/>
              <a:t>Положительный полюс его</a:t>
            </a:r>
          </a:p>
          <a:p>
            <a:pPr>
              <a:buNone/>
            </a:pPr>
            <a:r>
              <a:rPr lang="ru-RU" sz="2000" b="1" dirty="0" smtClean="0"/>
              <a:t>находится в районе головы, отрицательный </a:t>
            </a:r>
          </a:p>
          <a:p>
            <a:pPr>
              <a:buNone/>
            </a:pPr>
            <a:r>
              <a:rPr lang="ru-RU" sz="2000" b="1" dirty="0" smtClean="0"/>
              <a:t>в области хвоста.</a:t>
            </a:r>
            <a:endParaRPr lang="ru-RU" sz="2000" b="1" dirty="0"/>
          </a:p>
        </p:txBody>
      </p:sp>
      <p:pic>
        <p:nvPicPr>
          <p:cNvPr id="11266" name="Picture 2" descr="https://sushi-lover.ru/files/user/Electric%20eels,%20fish%20native%20of%20American%20Water%205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857232"/>
            <a:ext cx="6786578" cy="2825861"/>
          </a:xfrm>
          <a:prstGeom prst="rect">
            <a:avLst/>
          </a:prstGeom>
          <a:noFill/>
        </p:spPr>
      </p:pic>
      <p:pic>
        <p:nvPicPr>
          <p:cNvPr id="11270" name="Picture 6" descr="https://go3.imgsmail.ru/imgpreview?key=3bb5958bf46f506e&amp;mb=stor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2928958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99644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lekseevskiy.tatarstan.ru/file/Image/%D1%81%D1%83%D0%B1%D1%81%D0%B8%D0%B4%D0%B8%D0%B8(1).jpg"/>
          <p:cNvPicPr>
            <a:picLocks noChangeAspect="1" noChangeArrowheads="1"/>
          </p:cNvPicPr>
          <p:nvPr/>
        </p:nvPicPr>
        <p:blipFill>
          <a:blip r:embed="rId3" cstate="print"/>
          <a:srcRect r="-6" b="-42"/>
          <a:stretch>
            <a:fillRect/>
          </a:stretch>
        </p:blipFill>
        <p:spPr bwMode="auto">
          <a:xfrm>
            <a:off x="1928762" y="2643182"/>
            <a:ext cx="7215238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1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Коза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46" name="Picture 6" descr="https://avatars.mds.yandex.net/get-zen_doc/108057/pub_5d54a7d6c0dcf200ad2c8a1a_5d54a985bf50d500add6cd06/scale_1200"/>
          <p:cNvPicPr>
            <a:picLocks noChangeAspect="1" noChangeArrowheads="1"/>
          </p:cNvPicPr>
          <p:nvPr/>
        </p:nvPicPr>
        <p:blipFill>
          <a:blip r:embed="rId4"/>
          <a:srcRect t="-2500" r="44"/>
          <a:stretch>
            <a:fillRect/>
          </a:stretch>
        </p:blipFill>
        <p:spPr bwMode="auto">
          <a:xfrm>
            <a:off x="0" y="1285860"/>
            <a:ext cx="2500330" cy="2928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1" y="1000108"/>
            <a:ext cx="600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козьем молоке в 5 раз меньше жира, чем в коровьем. Коровье молоко усваивается час, козье – 20 минут.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932372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786322"/>
            <a:ext cx="8786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Лошади имеют хорошую память, они могут помнить вещи, людей, которых они встречали, а также навыки которыми владели несколько лет назад.</a:t>
            </a:r>
            <a:r>
              <a:rPr lang="ru-RU" dirty="0" smtClean="0"/>
              <a:t> </a:t>
            </a:r>
            <a:r>
              <a:rPr lang="ru-RU" b="1" dirty="0" smtClean="0"/>
              <a:t>В дикой природе лошади никогда не пойдут той дорогой, где на них было нападение. Они это помнят, неважно какой давности происшествие.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0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Лошадь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6" name="Picture 4" descr="https://thypix.com/wp-content/uploads/horse-1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8342" y="642919"/>
            <a:ext cx="7345658" cy="4143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274033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xn--90auhoa5e.xn--p1ai/%D1%83%D0%BD%D0%B8%D1%87%D1%82%D0%BE%D0%B6%D0%B5%D0%BD%D0%B8%D0%B5-%D0%BA%D1%80%D1%8B%D1%81/%D0%BA%D1%80%D1%8B%D1%81-%D1%83%D0%BD%D0%B8%D1%87%D1%82%D0%BE%D0%B6%D0%B5%D0%BD%D0%B8%D0%B5-104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1126" y="714356"/>
            <a:ext cx="7002874" cy="4378309"/>
          </a:xfrm>
          <a:prstGeom prst="rect">
            <a:avLst/>
          </a:prstGeom>
          <a:noFill/>
        </p:spPr>
      </p:pic>
      <p:pic>
        <p:nvPicPr>
          <p:cNvPr id="31748" name="Picture 4" descr="https://yt3.ggpht.com/a/AATXAJyT3kYYJXMjDtuq5QxEtkeCIgb_HBb7MwO96A=s900-c-k-c0xffffffff-no-rj-m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429132"/>
            <a:ext cx="2163730" cy="2214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00760" y="5000636"/>
            <a:ext cx="3357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Крысы могут смеяться, если их пощекотать.</a:t>
            </a:r>
            <a:endParaRPr lang="ru-RU" b="1" dirty="0"/>
          </a:p>
        </p:txBody>
      </p:sp>
      <p:pic>
        <p:nvPicPr>
          <p:cNvPr id="31750" name="Picture 6" descr="https://www.kramola.info/sites/default/files/insert_images/vesti/2016/01/03/dide-dezor.jpg"/>
          <p:cNvPicPr>
            <a:picLocks noChangeAspect="1" noChangeArrowheads="1"/>
          </p:cNvPicPr>
          <p:nvPr/>
        </p:nvPicPr>
        <p:blipFill>
          <a:blip r:embed="rId4"/>
          <a:srcRect r="77" b="-14"/>
          <a:stretch>
            <a:fillRect/>
          </a:stretch>
        </p:blipFill>
        <p:spPr bwMode="auto">
          <a:xfrm>
            <a:off x="0" y="4143380"/>
            <a:ext cx="2860689" cy="257176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Крыса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Квокка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3794" name="Picture 2" descr="https://avatars.mds.yandex.net/get-zen_doc/2455156/pub_5f1b8e4397ccdf2754d1d195_5f1ce1e22405822ad5b0012e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366203" cy="5357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9124" y="857232"/>
            <a:ext cx="47148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 smtClean="0"/>
              <a:t>Из-за своей постоянной улыбки, </a:t>
            </a:r>
            <a:r>
              <a:rPr lang="ru-RU" b="1" dirty="0" err="1" smtClean="0"/>
              <a:t>квокка</a:t>
            </a:r>
            <a:r>
              <a:rPr lang="ru-RU" b="1" dirty="0" smtClean="0"/>
              <a:t> считается </a:t>
            </a:r>
            <a:r>
              <a:rPr lang="ru-RU" b="1" u="sng" dirty="0" smtClean="0"/>
              <a:t>самым</a:t>
            </a:r>
          </a:p>
          <a:p>
            <a:pPr algn="l"/>
            <a:r>
              <a:rPr lang="ru-RU" b="1" u="sng" dirty="0" smtClean="0"/>
              <a:t>счастливым животным</a:t>
            </a:r>
            <a:r>
              <a:rPr lang="ru-RU" b="1" dirty="0" smtClean="0"/>
              <a:t>. </a:t>
            </a:r>
          </a:p>
          <a:p>
            <a:pPr algn="l"/>
            <a:r>
              <a:rPr lang="ru-RU" b="1" dirty="0" err="1" smtClean="0"/>
              <a:t>Квокки</a:t>
            </a:r>
            <a:r>
              <a:rPr lang="ru-RU" b="1" dirty="0" smtClean="0"/>
              <a:t> — это маленькие </a:t>
            </a:r>
            <a:r>
              <a:rPr lang="ru-RU" b="1" dirty="0" err="1" smtClean="0"/>
              <a:t>валлаби</a:t>
            </a:r>
            <a:r>
              <a:rPr lang="ru-RU" b="1" dirty="0" smtClean="0"/>
              <a:t> (группа видов сумчатых млекопитающих из семейства кенгуровых).</a:t>
            </a:r>
            <a:endParaRPr lang="ru-RU" b="1" u="sng" dirty="0" smtClean="0"/>
          </a:p>
          <a:p>
            <a:pPr algn="l"/>
            <a:r>
              <a:rPr lang="ru-RU" b="1" dirty="0" smtClean="0"/>
              <a:t>Первоначально они были </a:t>
            </a:r>
          </a:p>
          <a:p>
            <a:pPr algn="l"/>
            <a:r>
              <a:rPr lang="ru-RU" b="1" dirty="0" smtClean="0"/>
              <a:t>обнаружены голландскими исследователями в 17 веке, которые приняли их за больших крыс, называя их родной остров «Гнездо </a:t>
            </a:r>
            <a:r>
              <a:rPr lang="ru-RU" b="1" dirty="0" err="1" smtClean="0"/>
              <a:t>Ротте</a:t>
            </a:r>
            <a:r>
              <a:rPr lang="ru-RU" b="1" dirty="0" smtClean="0"/>
              <a:t>». (В переводе это означает «крысиное гнездо»).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ои документы\Мои рисунки\картинки\виды красивые\Coastal MinS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457200" y="5357826"/>
            <a:ext cx="8229600" cy="714380"/>
          </a:xfrm>
        </p:spPr>
        <p:txBody>
          <a:bodyPr vert="horz"/>
          <a:lstStyle/>
          <a:p>
            <a:pPr algn="ctr">
              <a:buNone/>
            </a:pPr>
            <a:r>
              <a:rPr lang="ru-RU" sz="2400" b="1" dirty="0" smtClean="0"/>
              <a:t>Является самой быстрой </a:t>
            </a:r>
            <a:r>
              <a:rPr lang="ru-RU" sz="2400" b="1" dirty="0" err="1" smtClean="0"/>
              <a:t>рыбыой</a:t>
            </a:r>
            <a:r>
              <a:rPr lang="ru-RU" sz="2400" b="1" dirty="0" smtClean="0"/>
              <a:t>. Ее скорость достигает 115 км/час.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Рыба-парусник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i01.fotocdn.net/s115/31f79830c4aceebb/gallery_xl/2612235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761600" cy="45926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Тема101</Template>
  <TotalTime>712</TotalTime>
  <Words>572</Words>
  <Application>Microsoft Office PowerPoint</Application>
  <PresentationFormat>Экран (4:3)</PresentationFormat>
  <Paragraphs>72</Paragraphs>
  <Slides>21</Slides>
  <Notes>5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Тема101</vt:lpstr>
      <vt:lpstr>100 интересных фактов о животных  Подготовила: Гусева А. М.</vt:lpstr>
      <vt:lpstr>Гигантский кальмар</vt:lpstr>
      <vt:lpstr>Презентация PowerPoint</vt:lpstr>
      <vt:lpstr>       Электрический угорь</vt:lpstr>
      <vt:lpstr>Презентация PowerPoint</vt:lpstr>
      <vt:lpstr>Презентация PowerPoint</vt:lpstr>
      <vt:lpstr>Крыса </vt:lpstr>
      <vt:lpstr>Квокка </vt:lpstr>
      <vt:lpstr>Рыба-парусник</vt:lpstr>
      <vt:lpstr>Императорский пингвин</vt:lpstr>
      <vt:lpstr>Обезьяны-пауки</vt:lpstr>
      <vt:lpstr>Жираф</vt:lpstr>
      <vt:lpstr>Лев </vt:lpstr>
      <vt:lpstr>Крокодил </vt:lpstr>
      <vt:lpstr>     Кошка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вреде компьютерных игр</dc:title>
  <dc:creator>Валентина</dc:creator>
  <cp:lastModifiedBy>Анастасия Гусева</cp:lastModifiedBy>
  <cp:revision>66</cp:revision>
  <dcterms:created xsi:type="dcterms:W3CDTF">2007-12-24T17:04:25Z</dcterms:created>
  <dcterms:modified xsi:type="dcterms:W3CDTF">2022-06-23T20:19:27Z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1596819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  <property fmtid="{D5CDD505-2E9C-101B-9397-08002B2CF9AE}" pid="5" name="_TemplateID">
    <vt:lpwstr>TC011408001049</vt:lpwstr>
  </property>
</Properties>
</file>