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9" r:id="rId2"/>
    <p:sldId id="284" r:id="rId3"/>
    <p:sldId id="267" r:id="rId4"/>
    <p:sldId id="265" r:id="rId5"/>
    <p:sldId id="268" r:id="rId6"/>
    <p:sldId id="266" r:id="rId7"/>
    <p:sldId id="271" r:id="rId8"/>
    <p:sldId id="269" r:id="rId9"/>
    <p:sldId id="270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8" r:id="rId23"/>
    <p:sldId id="287" r:id="rId24"/>
    <p:sldId id="286" r:id="rId25"/>
    <p:sldId id="289" r:id="rId26"/>
    <p:sldId id="264" r:id="rId27"/>
    <p:sldId id="290" r:id="rId28"/>
    <p:sldId id="291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0E0F"/>
    <a:srgbClr val="990033"/>
    <a:srgbClr val="FF6699"/>
    <a:srgbClr val="EFABCD"/>
    <a:srgbClr val="FF9BBC"/>
    <a:srgbClr val="183018"/>
    <a:srgbClr val="F1D5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 snapToGrid="0">
      <p:cViewPr>
        <p:scale>
          <a:sx n="76" d="100"/>
          <a:sy n="76" d="100"/>
        </p:scale>
        <p:origin x="-45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1BA16-F34F-49D9-A645-B58548E7087F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9B4AD0-FFCA-4D5A-80DF-A56174E36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291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B4AD0-FFCA-4D5A-80DF-A56174E369A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B4AD0-FFCA-4D5A-80DF-A56174E369A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B4AD0-FFCA-4D5A-80DF-A56174E369A1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B4AD0-FFCA-4D5A-80DF-A56174E369A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B4AD0-FFCA-4D5A-80DF-A56174E369A1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B4AD0-FFCA-4D5A-80DF-A56174E369A1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B4AD0-FFCA-4D5A-80DF-A56174E369A1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2473-831A-4B81-8B0B-BCDA3E1C0416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4F9E-403C-4B77-90C4-733404810F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903769"/>
      </p:ext>
    </p:extLst>
  </p:cSld>
  <p:clrMapOvr>
    <a:masterClrMapping/>
  </p:clrMapOvr>
  <p:transition spd="med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CB1-06F4-457F-94AE-D7B60205F3FF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4F9E-403C-4B77-90C4-733404810F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402754"/>
      </p:ext>
    </p:extLst>
  </p:cSld>
  <p:clrMapOvr>
    <a:masterClrMapping/>
  </p:clrMapOvr>
  <p:transition spd="med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28E1-C573-4684-B3FC-03D8E4D5F41B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4F9E-403C-4B77-90C4-733404810F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044641"/>
      </p:ext>
    </p:extLst>
  </p:cSld>
  <p:clrMapOvr>
    <a:masterClrMapping/>
  </p:clrMapOvr>
  <p:transition spd="med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807594" y="6356350"/>
            <a:ext cx="773806" cy="365125"/>
          </a:xfrm>
        </p:spPr>
        <p:txBody>
          <a:bodyPr/>
          <a:lstStyle/>
          <a:p>
            <a:fld id="{85ADEB07-47B0-460C-BE27-6E02CF76D6FE}" type="datetime1">
              <a:rPr lang="ru-RU" smtClean="0"/>
              <a:pPr/>
              <a:t>10.02.2022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4F9E-403C-4B77-90C4-733404810F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119592"/>
      </p:ext>
    </p:extLst>
  </p:cSld>
  <p:clrMapOvr>
    <a:masterClrMapping/>
  </p:clrMapOvr>
  <p:transition spd="med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659B-E789-4ACC-B582-D2C413C17C51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4F9E-403C-4B77-90C4-733404810F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581850"/>
      </p:ext>
    </p:extLst>
  </p:cSld>
  <p:clrMapOvr>
    <a:masterClrMapping/>
  </p:clrMapOvr>
  <p:transition spd="med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DBBF-B292-4902-B2BB-812C1A648347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4F9E-403C-4B77-90C4-733404810F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824567"/>
      </p:ext>
    </p:extLst>
  </p:cSld>
  <p:clrMapOvr>
    <a:masterClrMapping/>
  </p:clrMapOvr>
  <p:transition spd="med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138A-E41D-4544-AD78-3C645B59C5EB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4F9E-403C-4B77-90C4-733404810F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601236"/>
      </p:ext>
    </p:extLst>
  </p:cSld>
  <p:clrMapOvr>
    <a:masterClrMapping/>
  </p:clrMapOvr>
  <p:transition spd="med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2702-8775-4C6E-B1CD-CAA7C095964F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4F9E-403C-4B77-90C4-733404810F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556738"/>
      </p:ext>
    </p:extLst>
  </p:cSld>
  <p:clrMapOvr>
    <a:masterClrMapping/>
  </p:clrMapOvr>
  <p:transition spd="med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7CEA-322C-4DE2-844C-28E8B8E8A083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4F9E-403C-4B77-90C4-733404810F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147810"/>
      </p:ext>
    </p:extLst>
  </p:cSld>
  <p:clrMapOvr>
    <a:masterClrMapping/>
  </p:clrMapOvr>
  <p:transition spd="med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1535-F7EC-486C-97E4-CBD6D76EDF00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4F9E-403C-4B77-90C4-733404810F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210730"/>
      </p:ext>
    </p:extLst>
  </p:cSld>
  <p:clrMapOvr>
    <a:masterClrMapping/>
  </p:clrMapOvr>
  <p:transition spd="med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2F7-C2A8-43C1-B691-6E5AF629AF5E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4F9E-403C-4B77-90C4-733404810F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176100"/>
      </p:ext>
    </p:extLst>
  </p:cSld>
  <p:clrMapOvr>
    <a:masterClrMapping/>
  </p:clrMapOvr>
  <p:transition spd="med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9716" y="192865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073498" y="6356350"/>
            <a:ext cx="1507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BF7BB-8566-4A34-A905-DC3458DA4C81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14F9E-403C-4B77-90C4-733404810F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3298"/>
            </a:avLst>
          </a:prstGeom>
          <a:solidFill>
            <a:srgbClr val="EFABCD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06062" y="6632621"/>
            <a:ext cx="1056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FF6699"/>
                </a:solidFill>
                <a:latin typeface="Acquest Script" pitchFamily="2" charset="0"/>
              </a:rPr>
              <a:t>Трефилова Р.П.</a:t>
            </a:r>
            <a:endParaRPr lang="ru-RU" sz="1000" dirty="0">
              <a:solidFill>
                <a:srgbClr val="FF6699"/>
              </a:solidFill>
              <a:latin typeface="Acquest 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80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ver dir="d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2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4.jpe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5.jpe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6.jpe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7.jpe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8.jpe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0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7088" y="1420836"/>
            <a:ext cx="6850966" cy="2672862"/>
          </a:xfrm>
          <a:solidFill>
            <a:srgbClr val="EFABCD">
              <a:alpha val="56000"/>
            </a:srgbClr>
          </a:solidFill>
          <a:ln w="38100">
            <a:solidFill>
              <a:srgbClr val="990033">
                <a:alpha val="82000"/>
              </a:srgbClr>
            </a:solidFill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Викторина</a:t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>«Знаете ли вы </a:t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>эти растения</a:t>
            </a:r>
            <a:r>
              <a:rPr lang="ru-RU" b="1" dirty="0" smtClean="0">
                <a:solidFill>
                  <a:srgbClr val="990033"/>
                </a:solidFill>
              </a:rPr>
              <a:t>?»</a:t>
            </a:r>
            <a:endParaRPr lang="ru-RU" sz="36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248442" y="4923692"/>
            <a:ext cx="6893170" cy="151931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000" dirty="0" smtClean="0"/>
              <a:t>Подготовила</a:t>
            </a:r>
            <a:r>
              <a:rPr lang="ru-RU" sz="2000" dirty="0" smtClean="0"/>
              <a:t>: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000" dirty="0" smtClean="0"/>
              <a:t>Гусева А.М.</a:t>
            </a:r>
            <a:endParaRPr lang="ru-RU" sz="2000" dirty="0" smtClean="0"/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59"/>
            </a:avLst>
          </a:prstGeom>
          <a:solidFill>
            <a:srgbClr val="EFABCD"/>
          </a:solidFill>
          <a:ln w="19050"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72832" y="375781"/>
            <a:ext cx="507304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990033"/>
                </a:solidFill>
                <a:ea typeface="+mj-ea"/>
                <a:cs typeface="+mj-cs"/>
              </a:rPr>
              <a:t>Мир вокруг нас</a:t>
            </a:r>
            <a:r>
              <a:rPr lang="ru-RU" sz="4400" b="1" dirty="0">
                <a:solidFill>
                  <a:srgbClr val="990033"/>
                </a:solidFill>
                <a:ea typeface="+mj-ea"/>
                <a:cs typeface="+mj-cs"/>
              </a:rPr>
              <a:t/>
            </a:r>
            <a:br>
              <a:rPr lang="ru-RU" sz="4400" b="1" dirty="0">
                <a:solidFill>
                  <a:srgbClr val="990033"/>
                </a:solidFill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96964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8.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94696" y="1420837"/>
            <a:ext cx="4754880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Лилия</a:t>
            </a:r>
          </a:p>
          <a:p>
            <a:pPr marL="742950" indent="-742950">
              <a:buNone/>
            </a:pPr>
            <a:r>
              <a:rPr lang="ru-RU" sz="4400" dirty="0" smtClean="0"/>
              <a:t>2. Бархатцы</a:t>
            </a:r>
          </a:p>
          <a:p>
            <a:pPr marL="742950" indent="-742950">
              <a:buNone/>
            </a:pPr>
            <a:r>
              <a:rPr lang="ru-RU" sz="4400" dirty="0" smtClean="0"/>
              <a:t>3. Годеция</a:t>
            </a:r>
          </a:p>
          <a:p>
            <a:pPr marL="742950" indent="-742950">
              <a:buNone/>
            </a:pPr>
            <a:r>
              <a:rPr lang="ru-RU" sz="4400" dirty="0" smtClean="0"/>
              <a:t>4. Календула </a:t>
            </a:r>
          </a:p>
          <a:p>
            <a:pPr marL="742950" indent="-742950">
              <a:buNone/>
            </a:pPr>
            <a:r>
              <a:rPr lang="ru-RU" sz="4400" dirty="0" smtClean="0"/>
              <a:t>5.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6. </a:t>
            </a:r>
            <a:r>
              <a:rPr lang="ru-RU" sz="4400" dirty="0" err="1" smtClean="0"/>
              <a:t>Эшшольция</a:t>
            </a:r>
            <a:r>
              <a:rPr lang="ru-RU" sz="4400" dirty="0" smtClean="0"/>
              <a:t> </a:t>
            </a:r>
          </a:p>
          <a:p>
            <a:pPr marL="742950" indent="-742950">
              <a:buNone/>
            </a:pPr>
            <a:r>
              <a:rPr lang="ru-RU" sz="4400" dirty="0" smtClean="0"/>
              <a:t>7. Ирис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 descr="C:\Users\user\Videos\Pictures\2-ЦВЕТОЧНАЯ\2017-ирис\IMG_0429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 l="15871"/>
          <a:stretch>
            <a:fillRect/>
          </a:stretch>
        </p:blipFill>
        <p:spPr bwMode="auto">
          <a:xfrm>
            <a:off x="630979" y="1456004"/>
            <a:ext cx="5530672" cy="4888525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52" y="6067349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9.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52493" y="1434905"/>
            <a:ext cx="4754880" cy="4965895"/>
          </a:xfrm>
          <a:noFill/>
          <a:ln w="254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</a:t>
            </a:r>
            <a:r>
              <a:rPr lang="ru-RU" sz="4400" dirty="0" err="1" smtClean="0"/>
              <a:t>Агератум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2. Бархатцы</a:t>
            </a:r>
          </a:p>
          <a:p>
            <a:pPr marL="742950" indent="-742950">
              <a:buNone/>
            </a:pPr>
            <a:r>
              <a:rPr lang="ru-RU" sz="4400" dirty="0" smtClean="0"/>
              <a:t>3. Вербена</a:t>
            </a:r>
          </a:p>
          <a:p>
            <a:pPr marL="742950" indent="-742950">
              <a:buNone/>
            </a:pPr>
            <a:r>
              <a:rPr lang="ru-RU" sz="4400" dirty="0" smtClean="0"/>
              <a:t>4.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5. Адонис</a:t>
            </a:r>
          </a:p>
          <a:p>
            <a:pPr marL="742950" indent="-742950">
              <a:buNone/>
            </a:pPr>
            <a:r>
              <a:rPr lang="ru-RU" sz="4400" dirty="0" smtClean="0"/>
              <a:t>6. Хризантема</a:t>
            </a:r>
          </a:p>
          <a:p>
            <a:pPr marL="742950" indent="-742950">
              <a:buNone/>
            </a:pPr>
            <a:r>
              <a:rPr lang="ru-RU" sz="4400" dirty="0" smtClean="0"/>
              <a:t>7. Календула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18" name="Picture 2" descr="C:\Users\user\Videos\Pictures\2-ЦВЕТОЧНАЯ\адонис\7 022.jpg"/>
          <p:cNvPicPr>
            <a:picLocks noChangeAspect="1" noChangeArrowheads="1"/>
          </p:cNvPicPr>
          <p:nvPr/>
        </p:nvPicPr>
        <p:blipFill>
          <a:blip r:embed="rId4" cstate="print">
            <a:lum bright="-9000" contrast="11000"/>
          </a:blip>
          <a:srcRect l="10488" r="8220"/>
          <a:stretch>
            <a:fillRect/>
          </a:stretch>
        </p:blipFill>
        <p:spPr bwMode="auto">
          <a:xfrm>
            <a:off x="590844" y="1438916"/>
            <a:ext cx="5555786" cy="4905613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929" y="6054823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10.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34905"/>
            <a:ext cx="4839285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</a:t>
            </a:r>
            <a:r>
              <a:rPr lang="ru-RU" sz="4400" dirty="0" err="1" smtClean="0"/>
              <a:t>Агератум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2. Бархатцы</a:t>
            </a:r>
          </a:p>
          <a:p>
            <a:pPr marL="742950" indent="-742950">
              <a:buNone/>
            </a:pPr>
            <a:r>
              <a:rPr lang="ru-RU" sz="4400" dirty="0" smtClean="0"/>
              <a:t>3. Вербена</a:t>
            </a:r>
          </a:p>
          <a:p>
            <a:pPr marL="742950" indent="-742950">
              <a:buNone/>
            </a:pPr>
            <a:r>
              <a:rPr lang="ru-RU" sz="4400" dirty="0" smtClean="0"/>
              <a:t>4.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5. Адонис</a:t>
            </a:r>
          </a:p>
          <a:p>
            <a:pPr marL="742950" indent="-742950">
              <a:buNone/>
            </a:pPr>
            <a:r>
              <a:rPr lang="ru-RU" sz="4400" dirty="0" smtClean="0"/>
              <a:t>6. Хризантема</a:t>
            </a:r>
          </a:p>
          <a:p>
            <a:pPr marL="742950" indent="-742950">
              <a:buNone/>
            </a:pPr>
            <a:r>
              <a:rPr lang="ru-RU" sz="4400" dirty="0" smtClean="0"/>
              <a:t>7. Календула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2" name="Picture 2" descr="C:\Users\user\Videos\Pictures\2-ЦВЕТОЧНАЯ\Бархатцы\2-0.JPG"/>
          <p:cNvPicPr>
            <a:picLocks noChangeAspect="1" noChangeArrowheads="1"/>
          </p:cNvPicPr>
          <p:nvPr/>
        </p:nvPicPr>
        <p:blipFill>
          <a:blip r:embed="rId4" cstate="print"/>
          <a:srcRect l="19931" r="6275"/>
          <a:stretch>
            <a:fillRect/>
          </a:stretch>
        </p:blipFill>
        <p:spPr bwMode="auto">
          <a:xfrm>
            <a:off x="596178" y="1428302"/>
            <a:ext cx="5579539" cy="4930295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877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11.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34905"/>
            <a:ext cx="4839285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fontScale="92500"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800" dirty="0" smtClean="0"/>
              <a:t>1. </a:t>
            </a:r>
            <a:r>
              <a:rPr lang="ru-RU" sz="4800" dirty="0" err="1" smtClean="0"/>
              <a:t>Агератум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2. Маргаритка</a:t>
            </a:r>
          </a:p>
          <a:p>
            <a:pPr marL="742950" indent="-742950">
              <a:buNone/>
            </a:pPr>
            <a:r>
              <a:rPr lang="ru-RU" sz="4800" dirty="0" smtClean="0"/>
              <a:t>3. Вербена</a:t>
            </a:r>
          </a:p>
          <a:p>
            <a:pPr marL="742950" indent="-742950">
              <a:buNone/>
            </a:pPr>
            <a:r>
              <a:rPr lang="ru-RU" sz="4800" dirty="0" smtClean="0"/>
              <a:t>4. </a:t>
            </a:r>
            <a:r>
              <a:rPr lang="ru-RU" sz="4800" dirty="0" err="1" smtClean="0"/>
              <a:t>Мускари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5. </a:t>
            </a:r>
            <a:r>
              <a:rPr lang="ru-RU" sz="4800" dirty="0" err="1" smtClean="0"/>
              <a:t>Космея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6. Хризантема</a:t>
            </a:r>
          </a:p>
          <a:p>
            <a:pPr marL="742950" indent="-742950">
              <a:buNone/>
            </a:pPr>
            <a:r>
              <a:rPr lang="ru-RU" sz="4800" dirty="0" smtClean="0"/>
              <a:t>7. Календула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6" name="Picture 2" descr="C:\Users\user\Videos\Pictures\2-ЦВЕТОЧНАЯ\МУСКАРИ\IMG_0075.JPG"/>
          <p:cNvPicPr>
            <a:picLocks noChangeAspect="1" noChangeArrowheads="1"/>
          </p:cNvPicPr>
          <p:nvPr/>
        </p:nvPicPr>
        <p:blipFill>
          <a:blip r:embed="rId4" cstate="print"/>
          <a:srcRect r="12349"/>
          <a:stretch>
            <a:fillRect/>
          </a:stretch>
        </p:blipFill>
        <p:spPr bwMode="auto">
          <a:xfrm>
            <a:off x="609608" y="1448971"/>
            <a:ext cx="5650515" cy="4923694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404" y="6042297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12.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34905"/>
            <a:ext cx="4839285" cy="4895557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</a:t>
            </a:r>
            <a:r>
              <a:rPr lang="ru-RU" sz="4400" dirty="0" err="1" smtClean="0"/>
              <a:t>Агератум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2. Лобелия</a:t>
            </a:r>
          </a:p>
          <a:p>
            <a:pPr marL="742950" indent="-742950">
              <a:buNone/>
            </a:pPr>
            <a:r>
              <a:rPr lang="ru-RU" sz="4400" dirty="0" smtClean="0"/>
              <a:t>3. Вербена</a:t>
            </a:r>
          </a:p>
          <a:p>
            <a:pPr marL="742950" indent="-742950">
              <a:buNone/>
            </a:pPr>
            <a:r>
              <a:rPr lang="ru-RU" sz="4400" dirty="0" smtClean="0"/>
              <a:t>4.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5. Адонис</a:t>
            </a:r>
          </a:p>
          <a:p>
            <a:pPr marL="742950" indent="-742950">
              <a:buNone/>
            </a:pPr>
            <a:r>
              <a:rPr lang="ru-RU" sz="4400" dirty="0" smtClean="0"/>
              <a:t>6. Хризантема</a:t>
            </a:r>
          </a:p>
          <a:p>
            <a:pPr marL="742950" indent="-742950">
              <a:buNone/>
            </a:pPr>
            <a:r>
              <a:rPr lang="ru-RU" sz="4400" dirty="0" smtClean="0"/>
              <a:t>7. Календула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0" name="Picture 2" descr="C:\Users\user\Videos\Pictures\2-ЦВЕТОЧНАЯ\Календула\IMG_7224.JPG"/>
          <p:cNvPicPr>
            <a:picLocks noChangeAspect="1" noChangeArrowheads="1"/>
          </p:cNvPicPr>
          <p:nvPr/>
        </p:nvPicPr>
        <p:blipFill>
          <a:blip r:embed="rId4" cstate="print"/>
          <a:srcRect l="3049" r="4879"/>
          <a:stretch>
            <a:fillRect/>
          </a:stretch>
        </p:blipFill>
        <p:spPr bwMode="auto">
          <a:xfrm>
            <a:off x="605962" y="1426920"/>
            <a:ext cx="5609238" cy="4903542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9869" y="6110648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13.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34905"/>
            <a:ext cx="4839285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</a:t>
            </a:r>
            <a:r>
              <a:rPr lang="ru-RU" sz="4400" dirty="0" err="1" smtClean="0"/>
              <a:t>Агератум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2.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3. Вербена</a:t>
            </a:r>
          </a:p>
          <a:p>
            <a:pPr marL="742950" indent="-742950">
              <a:buNone/>
            </a:pPr>
            <a:r>
              <a:rPr lang="ru-RU" sz="4400" dirty="0" smtClean="0"/>
              <a:t>4. Лобелия</a:t>
            </a:r>
          </a:p>
          <a:p>
            <a:pPr marL="742950" indent="-742950">
              <a:buNone/>
            </a:pPr>
            <a:r>
              <a:rPr lang="ru-RU" sz="4400" dirty="0" smtClean="0"/>
              <a:t>5. Маки</a:t>
            </a:r>
          </a:p>
          <a:p>
            <a:pPr marL="742950" indent="-742950">
              <a:buNone/>
            </a:pPr>
            <a:r>
              <a:rPr lang="ru-RU" sz="4400" dirty="0" smtClean="0"/>
              <a:t>6. Хризантема</a:t>
            </a:r>
          </a:p>
          <a:p>
            <a:pPr marL="742950" indent="-742950">
              <a:buNone/>
            </a:pPr>
            <a:r>
              <a:rPr lang="ru-RU" sz="4400" dirty="0" smtClean="0"/>
              <a:t>7. Георгин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4" name="Picture 2" descr="C:\Users\user\Videos\Pictures\2-ЦВЕТОЧНАЯ\КОСМЕЯ\2 057.jpg"/>
          <p:cNvPicPr>
            <a:picLocks noChangeAspect="1" noChangeArrowheads="1"/>
          </p:cNvPicPr>
          <p:nvPr/>
        </p:nvPicPr>
        <p:blipFill>
          <a:blip r:embed="rId4" cstate="print"/>
          <a:srcRect l="19829"/>
          <a:stretch>
            <a:fillRect/>
          </a:stretch>
        </p:blipFill>
        <p:spPr bwMode="auto">
          <a:xfrm>
            <a:off x="616415" y="1420837"/>
            <a:ext cx="5575078" cy="4965894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416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14.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34905"/>
            <a:ext cx="4839285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</a:t>
            </a:r>
            <a:r>
              <a:rPr lang="ru-RU" sz="4400" dirty="0" err="1" smtClean="0"/>
              <a:t>Агератум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2.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3. Вербена</a:t>
            </a:r>
          </a:p>
          <a:p>
            <a:pPr marL="742950" indent="-742950">
              <a:buNone/>
            </a:pPr>
            <a:r>
              <a:rPr lang="ru-RU" sz="4400" dirty="0" smtClean="0"/>
              <a:t>4. Лобелия</a:t>
            </a:r>
          </a:p>
          <a:p>
            <a:pPr marL="742950" indent="-742950">
              <a:buNone/>
            </a:pPr>
            <a:r>
              <a:rPr lang="ru-RU" sz="4400" dirty="0" smtClean="0"/>
              <a:t>5. Маки</a:t>
            </a:r>
          </a:p>
          <a:p>
            <a:pPr marL="742950" indent="-742950">
              <a:buNone/>
            </a:pPr>
            <a:r>
              <a:rPr lang="ru-RU" sz="4400" dirty="0" smtClean="0"/>
              <a:t>6. Хризантема</a:t>
            </a:r>
          </a:p>
          <a:p>
            <a:pPr marL="742950" indent="-742950">
              <a:buNone/>
            </a:pPr>
            <a:r>
              <a:rPr lang="ru-RU" sz="4400" dirty="0" smtClean="0"/>
              <a:t>7. Георгин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38" name="Picture 2" descr="C:\Users\user\Videos\Pictures\2-ЦВЕТОЧНАЯ\лобелия\IMG_1580.JPG"/>
          <p:cNvPicPr>
            <a:picLocks noChangeAspect="1" noChangeArrowheads="1"/>
          </p:cNvPicPr>
          <p:nvPr/>
        </p:nvPicPr>
        <p:blipFill>
          <a:blip r:embed="rId4" cstate="print">
            <a:lum contrast="9000"/>
          </a:blip>
          <a:srcRect l="5167" r="11811"/>
          <a:stretch>
            <a:fillRect/>
          </a:stretch>
        </p:blipFill>
        <p:spPr bwMode="auto">
          <a:xfrm>
            <a:off x="619537" y="1434904"/>
            <a:ext cx="5545691" cy="4931746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6294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15.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34905"/>
            <a:ext cx="4839285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</a:t>
            </a:r>
            <a:r>
              <a:rPr lang="ru-RU" sz="4400" dirty="0" err="1" smtClean="0"/>
              <a:t>Агератум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2. Георгин  </a:t>
            </a:r>
          </a:p>
          <a:p>
            <a:pPr marL="742950" indent="-742950">
              <a:buNone/>
            </a:pPr>
            <a:r>
              <a:rPr lang="ru-RU" sz="4400" dirty="0" smtClean="0"/>
              <a:t>3. Вербена</a:t>
            </a:r>
          </a:p>
          <a:p>
            <a:pPr marL="742950" indent="-742950">
              <a:buNone/>
            </a:pPr>
            <a:r>
              <a:rPr lang="ru-RU" sz="4400" dirty="0" smtClean="0"/>
              <a:t>4. Гладиолус </a:t>
            </a:r>
          </a:p>
          <a:p>
            <a:pPr marL="742950" indent="-742950">
              <a:buNone/>
            </a:pPr>
            <a:r>
              <a:rPr lang="ru-RU" sz="4400" dirty="0" smtClean="0"/>
              <a:t>5. Маки</a:t>
            </a:r>
          </a:p>
          <a:p>
            <a:pPr marL="742950" indent="-742950">
              <a:buNone/>
            </a:pPr>
            <a:r>
              <a:rPr lang="ru-RU" sz="4400" dirty="0" smtClean="0"/>
              <a:t>6. Хризантема</a:t>
            </a:r>
          </a:p>
          <a:p>
            <a:pPr marL="742950" indent="-742950">
              <a:buNone/>
            </a:pPr>
            <a:r>
              <a:rPr lang="ru-RU" sz="4400" dirty="0" smtClean="0"/>
              <a:t>7. Тюльпан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2" name="Picture 2" descr="C:\Users\user\Videos\Pictures\2-ЦВЕТОЧНАЯ\нарциссы-тюльпаны\IMG_4013.JPG"/>
          <p:cNvPicPr>
            <a:picLocks noChangeAspect="1" noChangeArrowheads="1"/>
          </p:cNvPicPr>
          <p:nvPr/>
        </p:nvPicPr>
        <p:blipFill>
          <a:blip r:embed="rId4" cstate="print"/>
          <a:srcRect l="9544" r="9544"/>
          <a:stretch>
            <a:fillRect/>
          </a:stretch>
        </p:blipFill>
        <p:spPr bwMode="auto">
          <a:xfrm>
            <a:off x="585637" y="1434904"/>
            <a:ext cx="5579444" cy="4953465"/>
          </a:xfrm>
          <a:prstGeom prst="rect">
            <a:avLst/>
          </a:prstGeom>
          <a:ln w="38100" cap="sq">
            <a:solidFill>
              <a:srgbClr val="99003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930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16.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34905"/>
            <a:ext cx="4839285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Примула</a:t>
            </a:r>
          </a:p>
          <a:p>
            <a:pPr marL="742950" indent="-742950">
              <a:buNone/>
            </a:pPr>
            <a:r>
              <a:rPr lang="ru-RU" sz="4400" dirty="0" smtClean="0"/>
              <a:t>2.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3. Вербена</a:t>
            </a:r>
          </a:p>
          <a:p>
            <a:pPr marL="742950" indent="-742950">
              <a:buNone/>
            </a:pPr>
            <a:r>
              <a:rPr lang="ru-RU" sz="4400" dirty="0" smtClean="0"/>
              <a:t>4. Мальва</a:t>
            </a:r>
          </a:p>
          <a:p>
            <a:pPr marL="742950" indent="-742950">
              <a:buNone/>
            </a:pPr>
            <a:r>
              <a:rPr lang="ru-RU" sz="4400" dirty="0" smtClean="0"/>
              <a:t>5. </a:t>
            </a:r>
            <a:r>
              <a:rPr lang="ru-RU" sz="4400" dirty="0" err="1" smtClean="0"/>
              <a:t>Агератум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6. Хризантема</a:t>
            </a:r>
          </a:p>
          <a:p>
            <a:pPr marL="742950" indent="-742950">
              <a:buNone/>
            </a:pPr>
            <a:r>
              <a:rPr lang="ru-RU" sz="4400" dirty="0" smtClean="0"/>
              <a:t>7. Георгин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387" name="Picture 3" descr="C:\Users\user\Videos\Pictures\2-ЦВЕТОЧНАЯ\ХРИЗАНТЕМЫ\DSC_3189 (2).JPG"/>
          <p:cNvPicPr>
            <a:picLocks noChangeAspect="1" noChangeArrowheads="1"/>
          </p:cNvPicPr>
          <p:nvPr/>
        </p:nvPicPr>
        <p:blipFill>
          <a:blip r:embed="rId4" cstate="print">
            <a:lum contrast="8000"/>
          </a:blip>
          <a:srcRect l="3322" r="5906"/>
          <a:stretch>
            <a:fillRect/>
          </a:stretch>
        </p:blipFill>
        <p:spPr bwMode="auto">
          <a:xfrm>
            <a:off x="636732" y="1463039"/>
            <a:ext cx="5553053" cy="4909625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099" y="6116177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17.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34905"/>
            <a:ext cx="4839285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2. Примула</a:t>
            </a:r>
          </a:p>
          <a:p>
            <a:pPr marL="742950" indent="-742950">
              <a:buNone/>
            </a:pPr>
            <a:r>
              <a:rPr lang="ru-RU" sz="4400" dirty="0" smtClean="0"/>
              <a:t>3. Вербена</a:t>
            </a:r>
          </a:p>
          <a:p>
            <a:pPr marL="742950" indent="-742950">
              <a:buNone/>
            </a:pPr>
            <a:r>
              <a:rPr lang="ru-RU" sz="4400" dirty="0" smtClean="0"/>
              <a:t>4. Маки</a:t>
            </a:r>
          </a:p>
          <a:p>
            <a:pPr marL="742950" indent="-742950">
              <a:buNone/>
            </a:pPr>
            <a:r>
              <a:rPr lang="ru-RU" sz="4400" dirty="0" smtClean="0"/>
              <a:t>5. Цинния</a:t>
            </a:r>
          </a:p>
          <a:p>
            <a:pPr marL="742950" indent="-742950">
              <a:buNone/>
            </a:pPr>
            <a:r>
              <a:rPr lang="ru-RU" sz="4400" dirty="0" smtClean="0"/>
              <a:t>6. Дельфиниум</a:t>
            </a:r>
          </a:p>
          <a:p>
            <a:pPr marL="742950" indent="-742950">
              <a:buNone/>
            </a:pPr>
            <a:r>
              <a:rPr lang="ru-RU" sz="4400" dirty="0" smtClean="0"/>
              <a:t>7. Георгин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0" name="Picture 2" descr="C:\Users\user\Videos\Pictures\2-ЦВЕТОЧНАЯ\Цинния\IMG_516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114" y="1448873"/>
            <a:ext cx="5505872" cy="4909724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717" y="6116177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2393" y="380115"/>
            <a:ext cx="7216515" cy="90096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Дорогие ребята!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7048" y="1533378"/>
            <a:ext cx="6385811" cy="4746617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/>
              <a:t>Часть викторины </a:t>
            </a:r>
            <a:r>
              <a:rPr lang="ru-RU" sz="2400" dirty="0" smtClean="0"/>
              <a:t>«Знаете ли вы эти растения?» посвящена цветочно-декоративным растениям, выращиваемым в саду.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/>
              <a:t>Вам </a:t>
            </a:r>
            <a:r>
              <a:rPr lang="ru-RU" sz="2400" dirty="0" smtClean="0"/>
              <a:t>необходимо из предложенных слов выбрать название изображённого  растения и записать его в карточку для ответов. Всего предлагается 25 растений.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/>
              <a:t>За каждый правильный ответ начисляется 1 балл. Побеждает </a:t>
            </a:r>
            <a:r>
              <a:rPr lang="ru-RU" sz="2400" dirty="0" smtClean="0"/>
              <a:t>тот</a:t>
            </a:r>
            <a:r>
              <a:rPr lang="ru-RU" sz="2400" dirty="0" smtClean="0"/>
              <a:t>, кто </a:t>
            </a:r>
            <a:r>
              <a:rPr lang="ru-RU" sz="2400" dirty="0" smtClean="0"/>
              <a:t>набирает больше баллов.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/>
              <a:t>Желаю успеха в игре!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4F9E-403C-4B77-90C4-733404810FA7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456" y="6096023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18.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34905"/>
            <a:ext cx="4839285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fontScale="92500"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800" dirty="0" smtClean="0"/>
              <a:t>1. Рудбекия</a:t>
            </a:r>
          </a:p>
          <a:p>
            <a:pPr marL="742950" indent="-742950">
              <a:buNone/>
            </a:pPr>
            <a:r>
              <a:rPr lang="ru-RU" sz="4800" dirty="0" smtClean="0"/>
              <a:t>2. Лобелия</a:t>
            </a:r>
          </a:p>
          <a:p>
            <a:pPr marL="742950" indent="-742950">
              <a:buNone/>
            </a:pPr>
            <a:r>
              <a:rPr lang="ru-RU" sz="4800" dirty="0" smtClean="0"/>
              <a:t>3. </a:t>
            </a:r>
            <a:r>
              <a:rPr lang="ru-RU" sz="4800" dirty="0" err="1" smtClean="0"/>
              <a:t>Агератум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4. </a:t>
            </a:r>
            <a:r>
              <a:rPr lang="ru-RU" sz="4800" dirty="0" err="1" smtClean="0"/>
              <a:t>Космея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5. Адонис</a:t>
            </a:r>
          </a:p>
          <a:p>
            <a:pPr marL="742950" indent="-742950">
              <a:buNone/>
            </a:pPr>
            <a:r>
              <a:rPr lang="ru-RU" sz="4800" dirty="0" smtClean="0"/>
              <a:t>6. Дельфиниум</a:t>
            </a:r>
          </a:p>
          <a:p>
            <a:pPr marL="742950" indent="-742950">
              <a:buNone/>
            </a:pPr>
            <a:r>
              <a:rPr lang="ru-RU" sz="4800" dirty="0" smtClean="0"/>
              <a:t>7. Календула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5" name="Picture 3" descr="C:\Users\user\Videos\Pictures\2-ЦВЕТОЧНАЯ\РУдбекия\6 - копия.JPG"/>
          <p:cNvPicPr>
            <a:picLocks noChangeAspect="1" noChangeArrowheads="1"/>
          </p:cNvPicPr>
          <p:nvPr/>
        </p:nvPicPr>
        <p:blipFill>
          <a:blip r:embed="rId4" cstate="print">
            <a:lum contrast="4000"/>
          </a:blip>
          <a:srcRect l="11271" r="1503"/>
          <a:stretch>
            <a:fillRect/>
          </a:stretch>
        </p:blipFill>
        <p:spPr bwMode="auto">
          <a:xfrm>
            <a:off x="703384" y="1476009"/>
            <a:ext cx="5430129" cy="4882588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2447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19.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34905"/>
            <a:ext cx="4839285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fontScale="92500"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800" dirty="0" smtClean="0"/>
              <a:t>1. </a:t>
            </a:r>
            <a:r>
              <a:rPr lang="ru-RU" sz="4800" dirty="0" err="1" smtClean="0"/>
              <a:t>Космея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2. Примула</a:t>
            </a:r>
          </a:p>
          <a:p>
            <a:pPr marL="742950" indent="-742950">
              <a:buNone/>
            </a:pPr>
            <a:r>
              <a:rPr lang="ru-RU" sz="4800" dirty="0" smtClean="0"/>
              <a:t>3. </a:t>
            </a:r>
            <a:r>
              <a:rPr lang="ru-RU" sz="4800" dirty="0" err="1" smtClean="0"/>
              <a:t>Сальвия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4. Вербена</a:t>
            </a:r>
          </a:p>
          <a:p>
            <a:pPr marL="742950" indent="-742950">
              <a:buNone/>
            </a:pPr>
            <a:r>
              <a:rPr lang="ru-RU" sz="4800" dirty="0" smtClean="0"/>
              <a:t>5.  Дельфиниум</a:t>
            </a:r>
          </a:p>
          <a:p>
            <a:pPr marL="742950" indent="-742950">
              <a:buNone/>
            </a:pPr>
            <a:r>
              <a:rPr lang="ru-RU" sz="4800" dirty="0" smtClean="0"/>
              <a:t>6. Маки</a:t>
            </a:r>
          </a:p>
          <a:p>
            <a:pPr marL="742950" indent="-742950">
              <a:buNone/>
            </a:pPr>
            <a:r>
              <a:rPr lang="ru-RU" sz="4800" dirty="0" smtClean="0"/>
              <a:t>7. Георгин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58" name="Picture 2" descr="C:\Users\user\Videos\Pictures\2-ЦВЕТОЧНАЯ\Сальвия\лето 08 134.jpg"/>
          <p:cNvPicPr>
            <a:picLocks noChangeAspect="1" noChangeArrowheads="1"/>
          </p:cNvPicPr>
          <p:nvPr/>
        </p:nvPicPr>
        <p:blipFill>
          <a:blip r:embed="rId5" cstate="print">
            <a:lum contrast="7000"/>
          </a:blip>
          <a:srcRect/>
          <a:stretch>
            <a:fillRect/>
          </a:stretch>
        </p:blipFill>
        <p:spPr bwMode="auto">
          <a:xfrm>
            <a:off x="633044" y="1451539"/>
            <a:ext cx="5552318" cy="4921126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2787" y="6167548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20.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34905"/>
            <a:ext cx="4839285" cy="4895557"/>
          </a:xfrm>
          <a:noFill/>
          <a:ln w="38100">
            <a:solidFill>
              <a:srgbClr val="990033"/>
            </a:solidFill>
          </a:ln>
        </p:spPr>
        <p:txBody>
          <a:bodyPr>
            <a:normAutofit fontScale="92500"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800" dirty="0" smtClean="0"/>
              <a:t>1. </a:t>
            </a:r>
            <a:r>
              <a:rPr lang="ru-RU" sz="4800" dirty="0" err="1" smtClean="0"/>
              <a:t>Космея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2. Примула</a:t>
            </a:r>
          </a:p>
          <a:p>
            <a:pPr marL="742950" indent="-742950">
              <a:buNone/>
            </a:pPr>
            <a:r>
              <a:rPr lang="ru-RU" sz="4800" dirty="0" smtClean="0"/>
              <a:t>3. </a:t>
            </a:r>
            <a:r>
              <a:rPr lang="ru-RU" sz="4800" dirty="0" err="1" smtClean="0"/>
              <a:t>Агератум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4. Вербена</a:t>
            </a:r>
          </a:p>
          <a:p>
            <a:pPr marL="742950" indent="-742950">
              <a:buNone/>
            </a:pPr>
            <a:r>
              <a:rPr lang="ru-RU" sz="4800" dirty="0" smtClean="0"/>
              <a:t>5.  Дельфиниум</a:t>
            </a:r>
          </a:p>
          <a:p>
            <a:pPr marL="742950" indent="-742950">
              <a:buNone/>
            </a:pPr>
            <a:r>
              <a:rPr lang="ru-RU" sz="4800" dirty="0" smtClean="0"/>
              <a:t>6. Маки</a:t>
            </a:r>
          </a:p>
          <a:p>
            <a:pPr marL="742950" indent="-742950">
              <a:buNone/>
            </a:pPr>
            <a:r>
              <a:rPr lang="ru-RU" sz="4800" dirty="0" smtClean="0"/>
              <a:t>7. Георгин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482" name="Picture 2" descr="C:\Users\user\Videos\Pictures\2-ЦВЕТОЧНАЯ\дельфиниум 1\IMG_71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182" y="1460521"/>
            <a:ext cx="5435593" cy="4855874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649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21.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668087" y="1434906"/>
            <a:ext cx="4881488" cy="4909624"/>
          </a:xfrm>
          <a:noFill/>
          <a:ln w="38100">
            <a:solidFill>
              <a:srgbClr val="990033"/>
            </a:solidFill>
          </a:ln>
        </p:spPr>
        <p:txBody>
          <a:bodyPr>
            <a:normAutofit fontScale="92500"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800" dirty="0" smtClean="0"/>
              <a:t>1. </a:t>
            </a:r>
            <a:r>
              <a:rPr lang="ru-RU" sz="4800" dirty="0" err="1" smtClean="0"/>
              <a:t>Космея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2. Примула</a:t>
            </a:r>
          </a:p>
          <a:p>
            <a:pPr marL="742950" indent="-742950">
              <a:buNone/>
            </a:pPr>
            <a:r>
              <a:rPr lang="ru-RU" sz="4800" dirty="0" smtClean="0"/>
              <a:t>3. </a:t>
            </a:r>
            <a:r>
              <a:rPr lang="ru-RU" sz="4800" dirty="0" err="1" smtClean="0"/>
              <a:t>Сальвия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4. Вербена</a:t>
            </a:r>
          </a:p>
          <a:p>
            <a:pPr marL="742950" indent="-742950">
              <a:buNone/>
            </a:pPr>
            <a:r>
              <a:rPr lang="ru-RU" sz="4800" dirty="0" smtClean="0"/>
              <a:t>5. Георгин </a:t>
            </a:r>
          </a:p>
          <a:p>
            <a:pPr marL="742950" indent="-742950">
              <a:buNone/>
            </a:pPr>
            <a:r>
              <a:rPr lang="ru-RU" sz="4800" dirty="0" smtClean="0"/>
              <a:t>6. Колокольчик </a:t>
            </a:r>
          </a:p>
          <a:p>
            <a:pPr marL="742950" indent="-742950">
              <a:buNone/>
            </a:pPr>
            <a:r>
              <a:rPr lang="ru-RU" sz="4800" dirty="0" smtClean="0"/>
              <a:t>7. Нарцисс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6" name="Picture 2" descr="C:\Users\user\Videos\Pictures\2-ЦВЕТОЧНАЯ\нарциссы-тюльпаны\НАРЦИССЫ\DSC_09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112" y="1434906"/>
            <a:ext cx="5458266" cy="4888858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908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22.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34905"/>
            <a:ext cx="4839285" cy="4895557"/>
          </a:xfrm>
          <a:noFill/>
          <a:ln w="38100">
            <a:solidFill>
              <a:srgbClr val="990033"/>
            </a:solidFill>
          </a:ln>
        </p:spPr>
        <p:txBody>
          <a:bodyPr>
            <a:normAutofit fontScale="92500"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800" dirty="0" smtClean="0"/>
              <a:t>1. </a:t>
            </a:r>
            <a:r>
              <a:rPr lang="ru-RU" sz="4800" dirty="0" err="1" smtClean="0"/>
              <a:t>Космея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2. Примула</a:t>
            </a:r>
          </a:p>
          <a:p>
            <a:pPr marL="742950" indent="-742950">
              <a:buNone/>
            </a:pPr>
            <a:r>
              <a:rPr lang="ru-RU" sz="4800" dirty="0" smtClean="0"/>
              <a:t>3. </a:t>
            </a:r>
            <a:r>
              <a:rPr lang="ru-RU" sz="4800" dirty="0" err="1" smtClean="0"/>
              <a:t>Сальвия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4. Вербена</a:t>
            </a:r>
          </a:p>
          <a:p>
            <a:pPr marL="742950" indent="-742950">
              <a:buNone/>
            </a:pPr>
            <a:r>
              <a:rPr lang="ru-RU" sz="4800" dirty="0" smtClean="0"/>
              <a:t>5. Астра </a:t>
            </a:r>
          </a:p>
          <a:p>
            <a:pPr marL="742950" indent="-742950">
              <a:buNone/>
            </a:pPr>
            <a:r>
              <a:rPr lang="ru-RU" sz="4800" dirty="0" smtClean="0"/>
              <a:t>6. Гвоздика</a:t>
            </a:r>
          </a:p>
          <a:p>
            <a:pPr marL="742950" indent="-742950">
              <a:buNone/>
            </a:pPr>
            <a:r>
              <a:rPr lang="ru-RU" sz="4800" dirty="0" smtClean="0"/>
              <a:t>7. Георгин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0" name="Picture 2" descr="C:\Users\user\Videos\Pictures\2-ЦВЕТОЧНАЯ\примулы\IMG_4085.JPG"/>
          <p:cNvPicPr>
            <a:picLocks noChangeAspect="1" noChangeArrowheads="1"/>
          </p:cNvPicPr>
          <p:nvPr/>
        </p:nvPicPr>
        <p:blipFill>
          <a:blip r:embed="rId5" cstate="print"/>
          <a:srcRect l="6281" r="20691"/>
          <a:stretch>
            <a:fillRect/>
          </a:stretch>
        </p:blipFill>
        <p:spPr bwMode="auto">
          <a:xfrm>
            <a:off x="638498" y="1448238"/>
            <a:ext cx="5531797" cy="4854088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117" y="6111667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6985" y="5885059"/>
            <a:ext cx="1870610" cy="869778"/>
          </a:xfrm>
          <a:prstGeom prst="rect">
            <a:avLst/>
          </a:prstGeom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23.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24357" y="1463040"/>
            <a:ext cx="4839285" cy="4867422"/>
          </a:xfrm>
          <a:noFill/>
          <a:ln w="38100">
            <a:solidFill>
              <a:srgbClr val="990033"/>
            </a:solidFill>
          </a:ln>
        </p:spPr>
        <p:txBody>
          <a:bodyPr>
            <a:normAutofit fontScale="92500"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800" dirty="0" smtClean="0"/>
              <a:t>1. </a:t>
            </a:r>
            <a:r>
              <a:rPr lang="ru-RU" sz="4800" dirty="0" err="1" smtClean="0"/>
              <a:t>Космея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2. Примула</a:t>
            </a:r>
          </a:p>
          <a:p>
            <a:pPr marL="742950" indent="-742950">
              <a:buNone/>
            </a:pPr>
            <a:r>
              <a:rPr lang="ru-RU" sz="4800" dirty="0" smtClean="0"/>
              <a:t>3. </a:t>
            </a:r>
            <a:r>
              <a:rPr lang="ru-RU" sz="4800" dirty="0" err="1" smtClean="0"/>
              <a:t>Сальвия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4. Вербена</a:t>
            </a:r>
          </a:p>
          <a:p>
            <a:pPr marL="742950" indent="-742950">
              <a:buNone/>
            </a:pPr>
            <a:r>
              <a:rPr lang="ru-RU" sz="4800" dirty="0" smtClean="0"/>
              <a:t>5. Астра </a:t>
            </a:r>
          </a:p>
          <a:p>
            <a:pPr marL="742950" indent="-742950">
              <a:buNone/>
            </a:pPr>
            <a:r>
              <a:rPr lang="ru-RU" sz="4800" dirty="0" smtClean="0"/>
              <a:t>6. Гвоздика</a:t>
            </a:r>
          </a:p>
          <a:p>
            <a:pPr marL="742950" indent="-742950">
              <a:buNone/>
            </a:pPr>
            <a:r>
              <a:rPr lang="ru-RU" sz="4800" dirty="0" smtClean="0"/>
              <a:t>7. Георгин  </a:t>
            </a:r>
          </a:p>
          <a:p>
            <a:pPr>
              <a:buNone/>
            </a:pPr>
            <a:endParaRPr lang="ru-RU" sz="4400" dirty="0"/>
          </a:p>
        </p:txBody>
      </p:sp>
      <p:pic>
        <p:nvPicPr>
          <p:cNvPr id="1026" name="Picture 2" descr="C:\Users\user\Videos\Pictures\2-ЦВЕТОЧНАЯ\Вербена\IMG_7209.JPG"/>
          <p:cNvPicPr>
            <a:picLocks noChangeAspect="1" noChangeArrowheads="1"/>
          </p:cNvPicPr>
          <p:nvPr/>
        </p:nvPicPr>
        <p:blipFill>
          <a:blip r:embed="rId5" cstate="print"/>
          <a:srcRect l="11073" r="3322"/>
          <a:stretch>
            <a:fillRect/>
          </a:stretch>
        </p:blipFill>
        <p:spPr bwMode="auto">
          <a:xfrm>
            <a:off x="661182" y="1491175"/>
            <a:ext cx="5500467" cy="4811151"/>
          </a:xfrm>
          <a:prstGeom prst="rect">
            <a:avLst/>
          </a:prstGeom>
          <a:noFill/>
          <a:ln w="38100">
            <a:solidFill>
              <a:srgbClr val="6E0E0F"/>
            </a:solidFill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649" y="6167548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246" y="5746725"/>
            <a:ext cx="1870610" cy="869778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24. Знаете ли вы это растение?</a:t>
            </a:r>
            <a:endParaRPr lang="ru-RU" dirty="0"/>
          </a:p>
        </p:txBody>
      </p:sp>
      <p:pic>
        <p:nvPicPr>
          <p:cNvPr id="6" name="Содержимое 5" descr="DSC_0564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661182" y="1856934"/>
            <a:ext cx="5358618" cy="4375053"/>
          </a:xfrm>
          <a:ln w="41275">
            <a:solidFill>
              <a:srgbClr val="6E0E0F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41476" y="1842868"/>
            <a:ext cx="4951829" cy="4431323"/>
          </a:xfrm>
          <a:ln w="41275">
            <a:solidFill>
              <a:srgbClr val="990033"/>
            </a:solidFill>
          </a:ln>
        </p:spPr>
        <p:txBody>
          <a:bodyPr>
            <a:noAutofit/>
          </a:bodyPr>
          <a:lstStyle/>
          <a:p>
            <a:pPr marL="742950" indent="-742950">
              <a:spcBef>
                <a:spcPts val="0"/>
              </a:spcBef>
              <a:buNone/>
            </a:pPr>
            <a:r>
              <a:rPr lang="ru-RU" sz="4400" dirty="0" smtClean="0"/>
              <a:t>1.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spcBef>
                <a:spcPts val="0"/>
              </a:spcBef>
              <a:buNone/>
            </a:pPr>
            <a:r>
              <a:rPr lang="ru-RU" sz="4400" dirty="0" smtClean="0"/>
              <a:t>2. Примула</a:t>
            </a:r>
          </a:p>
          <a:p>
            <a:pPr marL="742950" indent="-742950">
              <a:spcBef>
                <a:spcPts val="0"/>
              </a:spcBef>
              <a:buNone/>
            </a:pPr>
            <a:r>
              <a:rPr lang="ru-RU" sz="4400" dirty="0" smtClean="0"/>
              <a:t>3. </a:t>
            </a:r>
            <a:r>
              <a:rPr lang="ru-RU" sz="4400" dirty="0" err="1" smtClean="0"/>
              <a:t>Сальвия</a:t>
            </a:r>
            <a:endParaRPr lang="ru-RU" sz="4400" dirty="0" smtClean="0"/>
          </a:p>
          <a:p>
            <a:pPr marL="742950" indent="-742950">
              <a:spcBef>
                <a:spcPts val="0"/>
              </a:spcBef>
              <a:buNone/>
            </a:pPr>
            <a:r>
              <a:rPr lang="ru-RU" sz="4400" dirty="0" smtClean="0"/>
              <a:t>4. Птицемлечник</a:t>
            </a:r>
          </a:p>
          <a:p>
            <a:pPr marL="742950" indent="-742950">
              <a:spcBef>
                <a:spcPts val="0"/>
              </a:spcBef>
              <a:buNone/>
            </a:pPr>
            <a:r>
              <a:rPr lang="ru-RU" sz="4400" dirty="0" smtClean="0"/>
              <a:t>5. Георгин </a:t>
            </a:r>
          </a:p>
          <a:p>
            <a:pPr marL="742950" indent="-742950">
              <a:spcBef>
                <a:spcPts val="0"/>
              </a:spcBef>
              <a:buNone/>
            </a:pPr>
            <a:r>
              <a:rPr lang="ru-RU" sz="4400" dirty="0" smtClean="0"/>
              <a:t>6. Колокольчик </a:t>
            </a:r>
          </a:p>
          <a:p>
            <a:pPr marL="742950" indent="-742950">
              <a:spcBef>
                <a:spcPts val="0"/>
              </a:spcBef>
              <a:buNone/>
            </a:pPr>
            <a:r>
              <a:rPr lang="ru-RU" sz="4400" dirty="0" smtClean="0"/>
              <a:t>7. Нарцисс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878" y="6174818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81" y="290806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25. Знаете ли вы это растение?</a:t>
            </a:r>
            <a:endParaRPr lang="ru-RU" dirty="0"/>
          </a:p>
        </p:txBody>
      </p:sp>
      <p:pic>
        <p:nvPicPr>
          <p:cNvPr id="8" name="Содержимое 7" descr="IMG_428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85824" y="1899139"/>
            <a:ext cx="5289893" cy="4403188"/>
          </a:xfrm>
          <a:ln w="38100">
            <a:solidFill>
              <a:srgbClr val="6E0E0F"/>
            </a:solidFill>
          </a:ln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7" y="5760794"/>
            <a:ext cx="1870610" cy="869778"/>
          </a:xfrm>
          <a:prstGeom prst="rect">
            <a:avLst/>
          </a:prstGeom>
        </p:spPr>
      </p:pic>
      <p:sp>
        <p:nvSpPr>
          <p:cNvPr id="9" name="Объект 5"/>
          <p:cNvSpPr txBox="1">
            <a:spLocks/>
          </p:cNvSpPr>
          <p:nvPr/>
        </p:nvSpPr>
        <p:spPr>
          <a:xfrm>
            <a:off x="6724357" y="1913206"/>
            <a:ext cx="4797083" cy="4417256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742950" marR="0" lvl="0" indent="-7429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ru-RU" sz="4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Космея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Примула</a:t>
            </a:r>
          </a:p>
          <a:p>
            <a:pPr marL="742950" marR="0" lvl="0" indent="-7429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Аквилегия</a:t>
            </a:r>
          </a:p>
          <a:p>
            <a:pPr marL="742950" marR="0" lvl="0" indent="-7429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Вербена</a:t>
            </a:r>
          </a:p>
          <a:p>
            <a:pPr marL="742950" marR="0" lvl="0" indent="-7429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</a:t>
            </a:r>
            <a:r>
              <a:rPr lang="ru-RU" sz="4800" dirty="0" err="1" smtClean="0"/>
              <a:t>Лаватера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Гвоздика</a:t>
            </a:r>
          </a:p>
          <a:p>
            <a:pPr marL="742950" marR="0" lvl="0" indent="-7429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7. </a:t>
            </a:r>
            <a:r>
              <a:rPr lang="ru-RU" sz="4800" dirty="0" err="1" smtClean="0"/>
              <a:t>Агератум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826" y="6042297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7102" y="365125"/>
            <a:ext cx="9046698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6E0E0F"/>
                </a:solidFill>
              </a:rPr>
              <a:t>Проверьте ответы</a:t>
            </a:r>
            <a:endParaRPr lang="ru-RU" b="1" dirty="0">
              <a:solidFill>
                <a:srgbClr val="6E0E0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91838" y="1825624"/>
            <a:ext cx="3784209" cy="4351338"/>
          </a:xfrm>
        </p:spPr>
        <p:txBody>
          <a:bodyPr>
            <a:normAutofit lnSpcReduction="10000"/>
          </a:bodyPr>
          <a:lstStyle/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2-настурция</a:t>
            </a:r>
          </a:p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1-лилия</a:t>
            </a:r>
          </a:p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5-гайлардия</a:t>
            </a:r>
          </a:p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3-флокс</a:t>
            </a:r>
          </a:p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2-анемона</a:t>
            </a:r>
          </a:p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6-годеция</a:t>
            </a:r>
          </a:p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4-пион</a:t>
            </a:r>
          </a:p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7-ирис</a:t>
            </a:r>
          </a:p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5-адонис</a:t>
            </a:r>
          </a:p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2-бархатцы</a:t>
            </a:r>
          </a:p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4-мускари</a:t>
            </a:r>
          </a:p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7-календула</a:t>
            </a:r>
          </a:p>
          <a:p>
            <a:pPr marL="0" indent="-514350">
              <a:spcBef>
                <a:spcPts val="0"/>
              </a:spcBef>
              <a:buAutoNum type="arabicPeriod"/>
            </a:pPr>
            <a:r>
              <a:rPr lang="ru-RU" sz="2400" dirty="0" smtClean="0"/>
              <a:t>2-космея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526215" y="1825625"/>
            <a:ext cx="3827584" cy="4351338"/>
          </a:xfrm>
        </p:spPr>
        <p:txBody>
          <a:bodyPr>
            <a:normAutofit lnSpcReduction="1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14. 4-лобелия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15. 7-тюльпан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16. 6-хризантема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17. 5-цинния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18. 1-рудбекия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19. 3-сальвия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20. 5 – дельфиниум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21. 7-нарцисс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22. 2-примула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23. 4 – вербена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24. 6-колокольчик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25. 3 - аквилегия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1.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66561" y="1420837"/>
            <a:ext cx="4754880" cy="4932000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Лилия</a:t>
            </a:r>
          </a:p>
          <a:p>
            <a:pPr marL="742950" indent="-742950">
              <a:buNone/>
            </a:pPr>
            <a:r>
              <a:rPr lang="ru-RU" sz="4400" dirty="0" smtClean="0"/>
              <a:t>2. Настурция</a:t>
            </a:r>
          </a:p>
          <a:p>
            <a:pPr marL="742950" indent="-742950">
              <a:buNone/>
            </a:pPr>
            <a:r>
              <a:rPr lang="ru-RU" sz="4400" dirty="0" smtClean="0"/>
              <a:t>3. Пион</a:t>
            </a:r>
          </a:p>
          <a:p>
            <a:pPr marL="742950" indent="-742950">
              <a:buNone/>
            </a:pPr>
            <a:r>
              <a:rPr lang="ru-RU" sz="4400" dirty="0" smtClean="0"/>
              <a:t>4. Календула </a:t>
            </a:r>
          </a:p>
          <a:p>
            <a:pPr marL="742950" indent="-742950">
              <a:buNone/>
            </a:pPr>
            <a:r>
              <a:rPr lang="ru-RU" sz="4400" dirty="0" smtClean="0"/>
              <a:t>5.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6. Флокс</a:t>
            </a:r>
          </a:p>
          <a:p>
            <a:pPr marL="742950" indent="-742950">
              <a:buNone/>
            </a:pPr>
            <a:r>
              <a:rPr lang="ru-RU" sz="4400" dirty="0" smtClean="0"/>
              <a:t>7. Гладиолус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user\Videos\Pictures\2-ЦВЕТОЧНАЯ\26.07.2014\Новая папка\DSC_3980.JPG"/>
          <p:cNvPicPr>
            <a:picLocks noChangeAspect="1" noChangeArrowheads="1"/>
          </p:cNvPicPr>
          <p:nvPr/>
        </p:nvPicPr>
        <p:blipFill>
          <a:blip r:embed="rId4" cstate="print"/>
          <a:srcRect l="18455"/>
          <a:stretch>
            <a:fillRect/>
          </a:stretch>
        </p:blipFill>
        <p:spPr bwMode="auto">
          <a:xfrm>
            <a:off x="604912" y="1437710"/>
            <a:ext cx="5540789" cy="4896000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929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2.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66561" y="1420837"/>
            <a:ext cx="4754880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Лилия</a:t>
            </a:r>
          </a:p>
          <a:p>
            <a:pPr marL="742950" indent="-742950">
              <a:buNone/>
            </a:pPr>
            <a:r>
              <a:rPr lang="ru-RU" sz="4400" dirty="0" smtClean="0"/>
              <a:t>2. Хризантема</a:t>
            </a:r>
          </a:p>
          <a:p>
            <a:pPr marL="742950" indent="-742950">
              <a:buNone/>
            </a:pPr>
            <a:r>
              <a:rPr lang="ru-RU" sz="4400" dirty="0" smtClean="0"/>
              <a:t>3. Пион</a:t>
            </a:r>
          </a:p>
          <a:p>
            <a:pPr marL="742950" indent="-742950">
              <a:buNone/>
            </a:pPr>
            <a:r>
              <a:rPr lang="ru-RU" sz="4400" dirty="0" smtClean="0"/>
              <a:t>4. Календула </a:t>
            </a:r>
          </a:p>
          <a:p>
            <a:pPr marL="742950" indent="-742950">
              <a:buNone/>
            </a:pPr>
            <a:r>
              <a:rPr lang="ru-RU" sz="4400" dirty="0" smtClean="0"/>
              <a:t>5.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6. Флокс</a:t>
            </a:r>
          </a:p>
          <a:p>
            <a:pPr marL="742950" indent="-742950">
              <a:buNone/>
            </a:pPr>
            <a:r>
              <a:rPr lang="ru-RU" sz="4400" dirty="0" smtClean="0"/>
              <a:t>7. Гладиолус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Users\user\Videos\Pictures\2-ЦВЕТОЧНАЯ\26.07.2014\Новая папка\Новая папка\2.JPG"/>
          <p:cNvPicPr>
            <a:picLocks noChangeAspect="1" noChangeArrowheads="1"/>
          </p:cNvPicPr>
          <p:nvPr/>
        </p:nvPicPr>
        <p:blipFill>
          <a:blip r:embed="rId4" cstate="print"/>
          <a:srcRect l="5906" r="13656"/>
          <a:stretch>
            <a:fillRect/>
          </a:stretch>
        </p:blipFill>
        <p:spPr bwMode="auto">
          <a:xfrm>
            <a:off x="598300" y="1432888"/>
            <a:ext cx="5620602" cy="4911641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826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3.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66560" y="1434905"/>
            <a:ext cx="4754880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 Колокольчик</a:t>
            </a:r>
          </a:p>
          <a:p>
            <a:pPr marL="742950" indent="-742950">
              <a:buNone/>
            </a:pPr>
            <a:r>
              <a:rPr lang="ru-RU" sz="4400" dirty="0" smtClean="0"/>
              <a:t>2. Хризантема</a:t>
            </a:r>
          </a:p>
          <a:p>
            <a:pPr marL="742950" indent="-742950">
              <a:buNone/>
            </a:pPr>
            <a:r>
              <a:rPr lang="ru-RU" sz="4400" dirty="0" smtClean="0"/>
              <a:t>3. Пион</a:t>
            </a:r>
          </a:p>
          <a:p>
            <a:pPr marL="742950" indent="-742950">
              <a:buNone/>
            </a:pPr>
            <a:r>
              <a:rPr lang="ru-RU" sz="4400" dirty="0" smtClean="0"/>
              <a:t>4. Календула </a:t>
            </a:r>
          </a:p>
          <a:p>
            <a:pPr marL="742950" indent="-742950">
              <a:buNone/>
            </a:pPr>
            <a:r>
              <a:rPr lang="ru-RU" sz="4400" dirty="0" smtClean="0"/>
              <a:t>5. </a:t>
            </a:r>
            <a:r>
              <a:rPr lang="ru-RU" sz="4400" dirty="0" err="1" smtClean="0"/>
              <a:t>Гайлардия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6. Бархатцы</a:t>
            </a:r>
          </a:p>
          <a:p>
            <a:pPr marL="742950" indent="-742950">
              <a:buNone/>
            </a:pPr>
            <a:r>
              <a:rPr lang="ru-RU" sz="4400" dirty="0" smtClean="0"/>
              <a:t>7. Гладиолус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C:\Users\user\Videos\Pictures\2-ЦВЕТОЧНАЯ\гайлардия\IMG_0877.JPG"/>
          <p:cNvPicPr>
            <a:picLocks noChangeAspect="1" noChangeArrowheads="1"/>
          </p:cNvPicPr>
          <p:nvPr/>
        </p:nvPicPr>
        <p:blipFill>
          <a:blip r:embed="rId4" cstate="print"/>
          <a:srcRect l="4060" r="12180"/>
          <a:stretch>
            <a:fillRect/>
          </a:stretch>
        </p:blipFill>
        <p:spPr bwMode="auto">
          <a:xfrm>
            <a:off x="620230" y="1434905"/>
            <a:ext cx="5580054" cy="4923692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385" y="6155926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4.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94696" y="1448974"/>
            <a:ext cx="4754880" cy="4923692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 Бархатцы</a:t>
            </a:r>
          </a:p>
          <a:p>
            <a:pPr marL="742950" indent="-742950">
              <a:buNone/>
            </a:pPr>
            <a:r>
              <a:rPr lang="ru-RU" sz="4400" dirty="0" smtClean="0"/>
              <a:t>2. Хризантема</a:t>
            </a:r>
          </a:p>
          <a:p>
            <a:pPr marL="742950" indent="-742950">
              <a:buNone/>
            </a:pPr>
            <a:r>
              <a:rPr lang="ru-RU" sz="4400" dirty="0" smtClean="0"/>
              <a:t>3. Флокс</a:t>
            </a:r>
          </a:p>
          <a:p>
            <a:pPr marL="742950" indent="-742950">
              <a:buNone/>
            </a:pPr>
            <a:r>
              <a:rPr lang="ru-RU" sz="4400" dirty="0" smtClean="0"/>
              <a:t>4. Календула </a:t>
            </a:r>
          </a:p>
          <a:p>
            <a:pPr marL="742950" indent="-742950">
              <a:buNone/>
            </a:pPr>
            <a:r>
              <a:rPr lang="ru-RU" sz="4400" dirty="0" smtClean="0"/>
              <a:t>5.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6. Пион</a:t>
            </a:r>
          </a:p>
          <a:p>
            <a:pPr marL="742950" indent="-742950">
              <a:buNone/>
            </a:pPr>
            <a:r>
              <a:rPr lang="ru-RU" sz="4400" dirty="0" smtClean="0"/>
              <a:t>7. Гладиолус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C:\Users\user\Videos\Pictures\2-ЦВЕТОЧНАЯ\26.07.2014\IMG_4865.JPG"/>
          <p:cNvPicPr>
            <a:picLocks noChangeAspect="1" noChangeArrowheads="1"/>
          </p:cNvPicPr>
          <p:nvPr/>
        </p:nvPicPr>
        <p:blipFill>
          <a:blip r:embed="rId4" cstate="print"/>
          <a:srcRect r="17717"/>
          <a:stretch>
            <a:fillRect/>
          </a:stretch>
        </p:blipFill>
        <p:spPr bwMode="auto">
          <a:xfrm>
            <a:off x="590842" y="1454732"/>
            <a:ext cx="5686434" cy="4903865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930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5.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94696" y="1448972"/>
            <a:ext cx="4754880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Лилия</a:t>
            </a:r>
          </a:p>
          <a:p>
            <a:pPr marL="742950" indent="-742950">
              <a:buNone/>
            </a:pPr>
            <a:r>
              <a:rPr lang="ru-RU" sz="4400" dirty="0" smtClean="0"/>
              <a:t>2. Анемона </a:t>
            </a:r>
          </a:p>
          <a:p>
            <a:pPr marL="742950" indent="-742950">
              <a:buNone/>
            </a:pPr>
            <a:r>
              <a:rPr lang="ru-RU" sz="4400" dirty="0" smtClean="0"/>
              <a:t>3. Годеция</a:t>
            </a:r>
          </a:p>
          <a:p>
            <a:pPr marL="742950" indent="-742950">
              <a:buNone/>
            </a:pPr>
            <a:r>
              <a:rPr lang="ru-RU" sz="4400" dirty="0" smtClean="0"/>
              <a:t>4. Календула </a:t>
            </a:r>
          </a:p>
          <a:p>
            <a:pPr marL="742950" indent="-742950">
              <a:buNone/>
            </a:pPr>
            <a:r>
              <a:rPr lang="ru-RU" sz="4400" dirty="0" smtClean="0"/>
              <a:t>5.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6. Флокс</a:t>
            </a:r>
          </a:p>
          <a:p>
            <a:pPr marL="742950" indent="-742950">
              <a:buNone/>
            </a:pPr>
            <a:r>
              <a:rPr lang="ru-RU" sz="4400" dirty="0" smtClean="0"/>
              <a:t>7. Гладиолус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 descr="C:\Users\user\Videos\Pictures\2-ЦВЕТОЧНАЯ\2018 анемона декоративная махровая\IMG_2686.JPG"/>
          <p:cNvPicPr>
            <a:picLocks noChangeAspect="1" noChangeArrowheads="1"/>
          </p:cNvPicPr>
          <p:nvPr/>
        </p:nvPicPr>
        <p:blipFill>
          <a:blip r:embed="rId5" cstate="print"/>
          <a:srcRect l="5536" t="4429" r="14764" b="5906"/>
          <a:stretch>
            <a:fillRect/>
          </a:stretch>
        </p:blipFill>
        <p:spPr bwMode="auto">
          <a:xfrm>
            <a:off x="625074" y="1448972"/>
            <a:ext cx="5550643" cy="4951827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0757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6.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80628" y="1434905"/>
            <a:ext cx="4754880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Лилия</a:t>
            </a:r>
          </a:p>
          <a:p>
            <a:pPr marL="742950" indent="-742950">
              <a:buNone/>
            </a:pPr>
            <a:r>
              <a:rPr lang="ru-RU" sz="4400" dirty="0" smtClean="0"/>
              <a:t>2. Пион </a:t>
            </a:r>
          </a:p>
          <a:p>
            <a:pPr marL="742950" indent="-742950">
              <a:buNone/>
            </a:pPr>
            <a:r>
              <a:rPr lang="ru-RU" sz="4400" dirty="0" smtClean="0"/>
              <a:t>3. Лобелия</a:t>
            </a:r>
          </a:p>
          <a:p>
            <a:pPr marL="742950" indent="-742950">
              <a:buNone/>
            </a:pPr>
            <a:r>
              <a:rPr lang="ru-RU" sz="4400" dirty="0" smtClean="0"/>
              <a:t>4. Календула </a:t>
            </a:r>
          </a:p>
          <a:p>
            <a:pPr marL="742950" indent="-742950">
              <a:buNone/>
            </a:pPr>
            <a:r>
              <a:rPr lang="ru-RU" sz="4400" dirty="0" smtClean="0"/>
              <a:t>5. </a:t>
            </a:r>
            <a:r>
              <a:rPr lang="ru-RU" sz="4400" dirty="0" err="1" smtClean="0"/>
              <a:t>Космея</a:t>
            </a:r>
            <a:endParaRPr lang="ru-RU" sz="4400" dirty="0" smtClean="0"/>
          </a:p>
          <a:p>
            <a:pPr marL="742950" indent="-742950">
              <a:buNone/>
            </a:pPr>
            <a:r>
              <a:rPr lang="ru-RU" sz="4400" dirty="0" smtClean="0"/>
              <a:t>6. Годеция </a:t>
            </a:r>
          </a:p>
          <a:p>
            <a:pPr marL="742950" indent="-742950">
              <a:buNone/>
            </a:pPr>
            <a:r>
              <a:rPr lang="ru-RU" sz="4400" dirty="0" smtClean="0"/>
              <a:t>7. Гладиолус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 descr="C:\Users\user\Videos\Pictures\2-ЦВЕТОЧНАЯ\годеция\IMG_2413.JPG"/>
          <p:cNvPicPr>
            <a:picLocks noChangeAspect="1" noChangeArrowheads="1"/>
          </p:cNvPicPr>
          <p:nvPr/>
        </p:nvPicPr>
        <p:blipFill>
          <a:blip r:embed="rId4" cstate="print"/>
          <a:srcRect r="13229"/>
          <a:stretch>
            <a:fillRect/>
          </a:stretch>
        </p:blipFill>
        <p:spPr bwMode="auto">
          <a:xfrm>
            <a:off x="621577" y="1434904"/>
            <a:ext cx="5585410" cy="4923693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299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2845">
            <a:off x="10031655" y="-603285"/>
            <a:ext cx="1524003" cy="249326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" y="375212"/>
            <a:ext cx="1870610" cy="86977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85" y="5732659"/>
            <a:ext cx="1870610" cy="8697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33"/>
                </a:solidFill>
              </a:rPr>
              <a:t>7. Знаете ли вы это растение?</a:t>
            </a:r>
            <a:endParaRPr lang="ru-RU" sz="4000" b="1" dirty="0">
              <a:solidFill>
                <a:srgbClr val="99003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66561" y="1434905"/>
            <a:ext cx="4754880" cy="4965895"/>
          </a:xfrm>
          <a:noFill/>
          <a:ln w="38100">
            <a:solidFill>
              <a:srgbClr val="990033"/>
            </a:solidFill>
          </a:ln>
        </p:spPr>
        <p:txBody>
          <a:bodyPr>
            <a:normAutofit fontScale="92500" lnSpcReduction="10000"/>
          </a:bodyPr>
          <a:lstStyle/>
          <a:p>
            <a:pPr marL="742950" indent="-742950">
              <a:buNone/>
            </a:pPr>
            <a:endParaRPr lang="ru-RU" sz="1000" dirty="0" smtClean="0"/>
          </a:p>
          <a:p>
            <a:pPr marL="742950" indent="-742950">
              <a:buNone/>
            </a:pPr>
            <a:r>
              <a:rPr lang="ru-RU" sz="4400" dirty="0" smtClean="0"/>
              <a:t>1. </a:t>
            </a:r>
            <a:r>
              <a:rPr lang="ru-RU" sz="4800" dirty="0" smtClean="0"/>
              <a:t>Лилия</a:t>
            </a:r>
          </a:p>
          <a:p>
            <a:pPr marL="742950" indent="-742950">
              <a:buNone/>
            </a:pPr>
            <a:r>
              <a:rPr lang="ru-RU" sz="4800" dirty="0" smtClean="0"/>
              <a:t>2. Бархатцы</a:t>
            </a:r>
          </a:p>
          <a:p>
            <a:pPr marL="742950" indent="-742950">
              <a:buNone/>
            </a:pPr>
            <a:r>
              <a:rPr lang="ru-RU" sz="4800" dirty="0" smtClean="0"/>
              <a:t>3. Годеция</a:t>
            </a:r>
          </a:p>
          <a:p>
            <a:pPr marL="742950" indent="-742950">
              <a:buNone/>
            </a:pPr>
            <a:r>
              <a:rPr lang="ru-RU" sz="4800" dirty="0" smtClean="0"/>
              <a:t>4. Пион</a:t>
            </a:r>
          </a:p>
          <a:p>
            <a:pPr marL="742950" indent="-742950">
              <a:buNone/>
            </a:pPr>
            <a:r>
              <a:rPr lang="ru-RU" sz="4800" dirty="0" smtClean="0"/>
              <a:t>5. </a:t>
            </a:r>
            <a:r>
              <a:rPr lang="ru-RU" sz="4800" dirty="0" err="1" smtClean="0"/>
              <a:t>Космея</a:t>
            </a:r>
            <a:endParaRPr lang="ru-RU" sz="4800" dirty="0" smtClean="0"/>
          </a:p>
          <a:p>
            <a:pPr marL="742950" indent="-742950">
              <a:buNone/>
            </a:pPr>
            <a:r>
              <a:rPr lang="ru-RU" sz="4800" dirty="0" smtClean="0"/>
              <a:t>6. Календула</a:t>
            </a:r>
          </a:p>
          <a:p>
            <a:pPr marL="742950" indent="-742950">
              <a:buNone/>
            </a:pPr>
            <a:r>
              <a:rPr lang="ru-RU" sz="4800" dirty="0" smtClean="0"/>
              <a:t>7. Гладиолус 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9923" y="1809213"/>
            <a:ext cx="51124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 descr="C:\Users\user\Videos\Pictures\2-ЦВЕТОЧНАЯ\26.07.2014\DSC_3813.JPG"/>
          <p:cNvPicPr>
            <a:picLocks noChangeAspect="1" noChangeArrowheads="1"/>
          </p:cNvPicPr>
          <p:nvPr/>
        </p:nvPicPr>
        <p:blipFill>
          <a:blip r:embed="rId4" cstate="print"/>
          <a:srcRect l="15133" r="9966"/>
          <a:stretch>
            <a:fillRect/>
          </a:stretch>
        </p:blipFill>
        <p:spPr bwMode="auto">
          <a:xfrm>
            <a:off x="615364" y="1442395"/>
            <a:ext cx="5536146" cy="4930270"/>
          </a:xfrm>
          <a:prstGeom prst="rect">
            <a:avLst/>
          </a:prstGeom>
          <a:noFill/>
          <a:ln w="38100">
            <a:solidFill>
              <a:srgbClr val="990033"/>
            </a:solidFill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467" y="6160551"/>
            <a:ext cx="1871662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2563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797</TotalTime>
  <Words>862</Words>
  <Application>Microsoft Office PowerPoint</Application>
  <PresentationFormat>Произвольный</PresentationFormat>
  <Paragraphs>268</Paragraphs>
  <Slides>28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Викторина «Знаете ли вы  эти растения?»</vt:lpstr>
      <vt:lpstr>Дорогие ребята!</vt:lpstr>
      <vt:lpstr>1. Знаете ли вы это растение?</vt:lpstr>
      <vt:lpstr>2. Знаете ли вы это растение?</vt:lpstr>
      <vt:lpstr>3. Знаете ли вы это растение?</vt:lpstr>
      <vt:lpstr>4. Знаете ли вы это растение?</vt:lpstr>
      <vt:lpstr>5. Знаете ли вы это растение?</vt:lpstr>
      <vt:lpstr>6. Знаете ли вы это растение?</vt:lpstr>
      <vt:lpstr>7. Знаете ли вы это растение?</vt:lpstr>
      <vt:lpstr>8. Знаете ли вы это растение?</vt:lpstr>
      <vt:lpstr>9. Знаете ли вы это растение?</vt:lpstr>
      <vt:lpstr>10. Знаете ли вы это растение?</vt:lpstr>
      <vt:lpstr>11. Знаете ли вы это растение?</vt:lpstr>
      <vt:lpstr>12. Знаете ли вы это растение?</vt:lpstr>
      <vt:lpstr>13. Знаете ли вы это растение?</vt:lpstr>
      <vt:lpstr>14. Знаете ли вы это растение?</vt:lpstr>
      <vt:lpstr>15. Знаете ли вы это растение?</vt:lpstr>
      <vt:lpstr>16. Знаете ли вы это растение?</vt:lpstr>
      <vt:lpstr>17. Знаете ли вы это растение?</vt:lpstr>
      <vt:lpstr>18. Знаете ли вы это растение?</vt:lpstr>
      <vt:lpstr>19. Знаете ли вы это растение?</vt:lpstr>
      <vt:lpstr>20. Знаете ли вы это растение?</vt:lpstr>
      <vt:lpstr>21. Знаете ли вы это растение?</vt:lpstr>
      <vt:lpstr>22. Знаете ли вы это растение?</vt:lpstr>
      <vt:lpstr>23. Знаете ли вы это растение?</vt:lpstr>
      <vt:lpstr>24. Знаете ли вы это растение?</vt:lpstr>
      <vt:lpstr>25. Знаете ли вы это растение?</vt:lpstr>
      <vt:lpstr>Проверьте ответы</vt:lpstr>
    </vt:vector>
  </TitlesOfParts>
  <Company>УчебныеПрезентации.рф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УчебныеПрезентации.рф</dc:title>
  <dc:creator>Oleg Griban</dc:creator>
  <cp:lastModifiedBy>Анастасия Гусева</cp:lastModifiedBy>
  <cp:revision>24</cp:revision>
  <dcterms:created xsi:type="dcterms:W3CDTF">2017-11-06T17:51:55Z</dcterms:created>
  <dcterms:modified xsi:type="dcterms:W3CDTF">2022-02-10T16:21:36Z</dcterms:modified>
</cp:coreProperties>
</file>