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313" r:id="rId3"/>
    <p:sldId id="270" r:id="rId4"/>
    <p:sldId id="314" r:id="rId5"/>
    <p:sldId id="261" r:id="rId6"/>
    <p:sldId id="303" r:id="rId7"/>
    <p:sldId id="285" r:id="rId8"/>
    <p:sldId id="266" r:id="rId9"/>
    <p:sldId id="304" r:id="rId10"/>
    <p:sldId id="271" r:id="rId11"/>
    <p:sldId id="272" r:id="rId12"/>
    <p:sldId id="315" r:id="rId1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20000"/>
      </a:spcBef>
      <a:spcAft>
        <a:spcPct val="0"/>
      </a:spcAft>
      <a:defRPr sz="4400" b="1" kern="1200">
        <a:solidFill>
          <a:srgbClr val="DE22AD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sz="4400" b="1" kern="1200">
        <a:solidFill>
          <a:srgbClr val="DE22AD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sz="4400" b="1" kern="1200">
        <a:solidFill>
          <a:srgbClr val="DE22AD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sz="4400" b="1" kern="1200">
        <a:solidFill>
          <a:srgbClr val="DE22AD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sz="4400" b="1" kern="1200">
        <a:solidFill>
          <a:srgbClr val="DE22AD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400" b="1" kern="1200">
        <a:solidFill>
          <a:srgbClr val="DE22AD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400" b="1" kern="1200">
        <a:solidFill>
          <a:srgbClr val="DE22AD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400" b="1" kern="1200">
        <a:solidFill>
          <a:srgbClr val="DE22AD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400" b="1" kern="1200">
        <a:solidFill>
          <a:srgbClr val="DE22AD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22AD"/>
    <a:srgbClr val="CC3399"/>
    <a:srgbClr val="ECF38D"/>
    <a:srgbClr val="66FFFF"/>
    <a:srgbClr val="C2E49C"/>
    <a:srgbClr val="E7DC51"/>
    <a:srgbClr val="EB15C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52DCF5-8AD4-4263-85D1-D13E41DEBF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109623-8F1D-460F-B43A-6F531E1FE818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481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2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2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9AB318B1-2FEC-44A5-A69B-BEB6BF05CF7D}" type="slidenum">
              <a:rPr lang="ru-RU" sz="1200" b="0">
                <a:solidFill>
                  <a:schemeClr val="tx1"/>
                </a:solidFill>
              </a:rPr>
              <a:pPr algn="r">
                <a:spcBef>
                  <a:spcPct val="0"/>
                </a:spcBef>
              </a:pPr>
              <a:t>3</a:t>
            </a:fld>
            <a:endParaRPr lang="ru-RU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FC7D-B583-4B1E-AC35-00F74DD50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6C69F-8C7E-4211-92DC-E1FE10C82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F57E7-BDDB-4435-A0D9-A20B88953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FD013-9F62-4F9F-A58E-B62E936D8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58515-0E9D-467B-86C8-0824E70BA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BA632-8636-4985-BC20-80C388884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E19F2-6745-41FF-BF78-CBC6C420C0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33A3B-705D-4EF6-96F9-A21895DC2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78D47-B998-4CB1-9D5D-5A749B6D7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C5B79-80F9-45BA-BF85-EE39AD131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6F05E-27A1-449B-997A-05F242153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0860F-2519-4C9B-BD0D-E0226EFFD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DC72730-7D16-43B5-BEE0-4EE8B1594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w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2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2Y4WIS5eoY&amp;t=12s" TargetMode="Externa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9726"/>
            <a:ext cx="9144000" cy="719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1115616" y="908720"/>
            <a:ext cx="1643644" cy="18539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3</a:t>
            </a:r>
            <a:endParaRPr lang="ru-RU" sz="3600" kern="10" dirty="0">
              <a:ln w="9525">
                <a:solidFill>
                  <a:schemeClr val="accent2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3384375"/>
          </a:xfrm>
        </p:spPr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Таблица умножения и деления с числом 3.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985664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9863"/>
            <a:ext cx="9144000" cy="719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gnom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071810"/>
            <a:ext cx="279717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>
              <a:spcBef>
                <a:spcPct val="0"/>
              </a:spcBef>
              <a:defRPr/>
            </a:pPr>
            <a:endParaRPr lang="ru-RU" b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85720" y="1357298"/>
            <a:ext cx="7829576" cy="68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Подведение итогов.</a:t>
            </a:r>
            <a:endParaRPr lang="ru-RU" sz="3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357187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</a:rPr>
              <a:t>Что оказалось трудным?</a:t>
            </a:r>
            <a:endParaRPr lang="ru-RU" sz="2800" i="1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2214554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</a:rPr>
              <a:t>Чем запомнился вам сегодняшний урок?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8" y="2928934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</a:rPr>
              <a:t>Какое задание понравилось больше всего?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4414" y="4357694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Достигнута ли цель урока?</a:t>
            </a:r>
            <a:endParaRPr lang="ru-RU" sz="2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allAtOnce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9863"/>
            <a:ext cx="9144000" cy="719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gnom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3141663"/>
            <a:ext cx="3221038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>
              <a:spcBef>
                <a:spcPct val="0"/>
              </a:spcBef>
              <a:defRPr/>
            </a:pPr>
            <a:r>
              <a:rPr lang="ru-RU" b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Воскресенье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785786" y="1785926"/>
            <a:ext cx="6400816" cy="254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задание:</a:t>
            </a:r>
          </a:p>
          <a:p>
            <a:pPr marL="342900" indent="-342900">
              <a:buFontTx/>
              <a:buChar char="•"/>
              <a:defRPr/>
            </a:pP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Выучить таблицу умножения и деления на 3.</a:t>
            </a:r>
          </a:p>
          <a:p>
            <a:pPr marL="342900" indent="-342900">
              <a:buFontTx/>
              <a:buChar char="•"/>
              <a:defRPr/>
            </a:pP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Стр. 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21 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№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9863"/>
            <a:ext cx="9144000" cy="719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gnom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3141663"/>
            <a:ext cx="3221038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>
              <a:spcBef>
                <a:spcPct val="0"/>
              </a:spcBef>
              <a:defRPr/>
            </a:pPr>
            <a:endParaRPr lang="ru-RU" b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785786" y="1785926"/>
            <a:ext cx="6400816" cy="254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</a:t>
            </a:r>
          </a:p>
          <a:p>
            <a:pPr marL="342900" indent="-342900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 </a:t>
            </a:r>
          </a:p>
          <a:p>
            <a:pPr marL="342900" indent="-342900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внимание!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9725"/>
            <a:ext cx="9144000" cy="71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331913" y="1268413"/>
            <a:ext cx="6553200" cy="410527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i="1" dirty="0" smtClean="0">
                <a:solidFill>
                  <a:srgbClr val="DE22AD"/>
                </a:solidFill>
              </a:rPr>
              <a:t>Цель урока:</a:t>
            </a:r>
          </a:p>
          <a:p>
            <a:pPr algn="ctr" eaLnBrk="1" hangingPunct="1">
              <a:buFontTx/>
              <a:buNone/>
              <a:defRPr/>
            </a:pPr>
            <a:r>
              <a:rPr lang="ru-RU" dirty="0" smtClean="0"/>
              <a:t>организация составления таблицы умножения и деления числа 3.</a:t>
            </a:r>
            <a:endParaRPr lang="ru-RU" dirty="0" smtClean="0"/>
          </a:p>
          <a:p>
            <a:pPr algn="ctr" eaLnBrk="1" hangingPunct="1">
              <a:buFontTx/>
              <a:buNone/>
              <a:defRPr/>
            </a:pPr>
            <a:endParaRPr lang="ru-RU" dirty="0" smtClean="0"/>
          </a:p>
        </p:txBody>
      </p:sp>
      <p:pic>
        <p:nvPicPr>
          <p:cNvPr id="4" name="Picture 10" descr="gnom27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31840" y="4581128"/>
            <a:ext cx="2939121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1" descr="j0210154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69863"/>
            <a:ext cx="9144000" cy="719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gnom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158750"/>
            <a:ext cx="2474913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gnom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25" y="4000500"/>
            <a:ext cx="2022475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gnom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5238" y="142875"/>
            <a:ext cx="2368550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gnom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1773238"/>
            <a:ext cx="1928813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gnom2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0875" y="1714500"/>
            <a:ext cx="19145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2" descr="gnom2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313" y="4500563"/>
            <a:ext cx="221456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 descr="gnom27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3286116" y="5000636"/>
            <a:ext cx="2939121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1547813" y="2852738"/>
            <a:ext cx="64801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>
              <a:spcBef>
                <a:spcPct val="0"/>
              </a:spcBef>
              <a:defRPr/>
            </a:pPr>
            <a:r>
              <a:rPr lang="ru-RU" sz="5400" b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гостях </a:t>
            </a:r>
            <a:br>
              <a:rPr lang="ru-RU" sz="5400" b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400" b="0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 сказки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9725"/>
            <a:ext cx="9144000" cy="71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331913" y="1268413"/>
            <a:ext cx="6553200" cy="4105275"/>
          </a:xfrm>
        </p:spPr>
        <p:txBody>
          <a:bodyPr/>
          <a:lstStyle/>
          <a:p>
            <a:r>
              <a:rPr lang="ru-RU" b="1" dirty="0" smtClean="0"/>
              <a:t>Задание </a:t>
            </a:r>
            <a:r>
              <a:rPr lang="ru-RU" b="1" dirty="0" smtClean="0"/>
              <a:t>№ 1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Ознакомьтесь с новым материалом, посмотрев видео </a:t>
            </a:r>
            <a:r>
              <a:rPr lang="ru-RU" dirty="0" smtClean="0"/>
              <a:t>Математика 3 класс (Урок№7 - Таблица умножения и деления с числом 3.)</a:t>
            </a:r>
            <a:r>
              <a:rPr lang="ru-RU" b="1" dirty="0" smtClean="0"/>
              <a:t>, перейдя по ссылке:</a:t>
            </a:r>
          </a:p>
          <a:p>
            <a:r>
              <a:rPr lang="ru-RU" u="sng" dirty="0" smtClean="0">
                <a:hlinkClick r:id="rId3"/>
              </a:rPr>
              <a:t>https://</a:t>
            </a:r>
            <a:r>
              <a:rPr lang="ru-RU" u="sng" dirty="0" smtClean="0">
                <a:hlinkClick r:id="rId3"/>
              </a:rPr>
              <a:t>www.youtube.com/watch?v=f2Y4WIS5eoY&amp;t=12s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9863"/>
            <a:ext cx="9144000" cy="719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gnom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3573463"/>
            <a:ext cx="22225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403648" y="1268760"/>
            <a:ext cx="5545138" cy="5357826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6600" b="1" dirty="0" smtClean="0">
                <a:solidFill>
                  <a:srgbClr val="CC3399"/>
                </a:solidFill>
              </a:rPr>
              <a:t>Составьте таблицу </a:t>
            </a:r>
            <a:r>
              <a:rPr lang="ru-RU" sz="6600" b="1" dirty="0" smtClean="0">
                <a:solidFill>
                  <a:srgbClr val="CC3399"/>
                </a:solidFill>
              </a:rPr>
              <a:t>умножения и деления </a:t>
            </a:r>
            <a:r>
              <a:rPr lang="ru-RU" sz="6600" b="1" dirty="0" smtClean="0">
                <a:solidFill>
                  <a:srgbClr val="CC3399"/>
                </a:solidFill>
              </a:rPr>
              <a:t>с числом 3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0"/>
              </a:spcBef>
              <a:defRPr/>
            </a:pPr>
            <a:r>
              <a:rPr lang="ru-RU" b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Понедельник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9863"/>
            <a:ext cx="9144000" cy="719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gnom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3573463"/>
            <a:ext cx="22225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1714480" y="1285860"/>
            <a:ext cx="2643206" cy="457203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dirty="0" smtClean="0"/>
              <a:t>  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   3 </a:t>
            </a:r>
            <a:r>
              <a:rPr lang="en-US" sz="2400" b="1" dirty="0" smtClean="0">
                <a:solidFill>
                  <a:srgbClr val="00B050"/>
                </a:solidFill>
                <a:cs typeface="Tahoma" pitchFamily="34" charset="0"/>
              </a:rPr>
              <a:t>·</a:t>
            </a: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1 =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   3 </a:t>
            </a:r>
            <a:r>
              <a:rPr lang="en-US" sz="2400" b="1" dirty="0" smtClean="0">
                <a:solidFill>
                  <a:srgbClr val="00B050"/>
                </a:solidFill>
                <a:cs typeface="Tahoma" pitchFamily="34" charset="0"/>
              </a:rPr>
              <a:t>·</a:t>
            </a: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2 =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   3 </a:t>
            </a:r>
            <a:r>
              <a:rPr lang="en-US" sz="2400" b="1" dirty="0" smtClean="0">
                <a:solidFill>
                  <a:srgbClr val="00B050"/>
                </a:solidFill>
                <a:cs typeface="Tahoma" pitchFamily="34" charset="0"/>
              </a:rPr>
              <a:t>·</a:t>
            </a: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3 =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  3 </a:t>
            </a:r>
            <a:r>
              <a:rPr lang="en-US" sz="2400" b="1" dirty="0" smtClean="0">
                <a:solidFill>
                  <a:srgbClr val="00B050"/>
                </a:solidFill>
                <a:cs typeface="Tahoma" pitchFamily="34" charset="0"/>
              </a:rPr>
              <a:t>·</a:t>
            </a: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4 =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  3 </a:t>
            </a:r>
            <a:r>
              <a:rPr lang="en-US" sz="2400" b="1" dirty="0" smtClean="0">
                <a:solidFill>
                  <a:srgbClr val="00B050"/>
                </a:solidFill>
                <a:cs typeface="Tahoma" pitchFamily="34" charset="0"/>
              </a:rPr>
              <a:t>·</a:t>
            </a: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5 =  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  3 </a:t>
            </a:r>
            <a:r>
              <a:rPr lang="en-US" sz="2400" b="1" dirty="0" smtClean="0">
                <a:solidFill>
                  <a:srgbClr val="00B050"/>
                </a:solidFill>
                <a:cs typeface="Tahoma" pitchFamily="34" charset="0"/>
              </a:rPr>
              <a:t>·</a:t>
            </a: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6 =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  3 </a:t>
            </a:r>
            <a:r>
              <a:rPr lang="en-US" sz="2400" b="1" dirty="0" smtClean="0">
                <a:solidFill>
                  <a:srgbClr val="00B050"/>
                </a:solidFill>
                <a:cs typeface="Tahoma" pitchFamily="34" charset="0"/>
              </a:rPr>
              <a:t>·</a:t>
            </a: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7 =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  3 </a:t>
            </a:r>
            <a:r>
              <a:rPr lang="en-US" sz="2400" b="1" dirty="0" smtClean="0">
                <a:solidFill>
                  <a:srgbClr val="00B050"/>
                </a:solidFill>
                <a:cs typeface="Tahoma" pitchFamily="34" charset="0"/>
              </a:rPr>
              <a:t>·</a:t>
            </a: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8 =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  3 </a:t>
            </a:r>
            <a:r>
              <a:rPr lang="en-US" sz="2400" b="1" dirty="0" smtClean="0">
                <a:solidFill>
                  <a:srgbClr val="00B050"/>
                </a:solidFill>
                <a:cs typeface="Tahoma" pitchFamily="34" charset="0"/>
              </a:rPr>
              <a:t>·</a:t>
            </a:r>
            <a:r>
              <a:rPr lang="ru-RU" sz="2400" b="1" dirty="0" smtClean="0">
                <a:solidFill>
                  <a:srgbClr val="00B050"/>
                </a:solidFill>
                <a:cs typeface="Tahoma" pitchFamily="34" charset="0"/>
              </a:rPr>
              <a:t> 9 =</a:t>
            </a:r>
            <a:endParaRPr lang="ru-RU" sz="2400" b="1" dirty="0" smtClean="0">
              <a:solidFill>
                <a:srgbClr val="00B050"/>
              </a:solidFill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0"/>
              </a:spcBef>
              <a:defRPr/>
            </a:pPr>
            <a:r>
              <a:rPr lang="ru-RU" b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Понедельник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000364" y="214311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00364" y="257174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9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000364" y="300037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12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00364" y="342900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15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000364" y="385762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18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000364" y="428625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21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000364" y="471488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24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000364" y="514351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27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1643050"/>
            <a:ext cx="1643074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3 : 3 =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6 : 3 =</a:t>
            </a:r>
            <a:endParaRPr lang="ru-RU" sz="24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9 </a:t>
            </a:r>
            <a:r>
              <a:rPr lang="en-US" sz="2400" dirty="0" smtClean="0">
                <a:solidFill>
                  <a:srgbClr val="00B050"/>
                </a:solidFill>
                <a:cs typeface="Tahoma" pitchFamily="34" charset="0"/>
              </a:rPr>
              <a:t>:</a:t>
            </a: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 3 =  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12 </a:t>
            </a:r>
            <a:r>
              <a:rPr lang="en-US" sz="2400" dirty="0" smtClean="0">
                <a:solidFill>
                  <a:srgbClr val="00B050"/>
                </a:solidFill>
                <a:cs typeface="Tahoma" pitchFamily="34" charset="0"/>
              </a:rPr>
              <a:t>:</a:t>
            </a: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 3 =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15 </a:t>
            </a:r>
            <a:r>
              <a:rPr lang="en-US" sz="2400" dirty="0" smtClean="0">
                <a:solidFill>
                  <a:srgbClr val="00B050"/>
                </a:solidFill>
                <a:cs typeface="Tahoma" pitchFamily="34" charset="0"/>
              </a:rPr>
              <a:t>:</a:t>
            </a: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 3 =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18 </a:t>
            </a:r>
            <a:r>
              <a:rPr lang="en-US" sz="2400" dirty="0" smtClean="0">
                <a:solidFill>
                  <a:srgbClr val="00B050"/>
                </a:solidFill>
                <a:cs typeface="Tahoma" pitchFamily="34" charset="0"/>
              </a:rPr>
              <a:t>:</a:t>
            </a: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 3 =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21 </a:t>
            </a:r>
            <a:r>
              <a:rPr lang="en-US" sz="2400" dirty="0" smtClean="0">
                <a:solidFill>
                  <a:srgbClr val="00B050"/>
                </a:solidFill>
                <a:cs typeface="Tahoma" pitchFamily="34" charset="0"/>
              </a:rPr>
              <a:t>:</a:t>
            </a: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 3 =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24 </a:t>
            </a:r>
            <a:r>
              <a:rPr lang="en-US" sz="2400" dirty="0" smtClean="0">
                <a:solidFill>
                  <a:srgbClr val="00B050"/>
                </a:solidFill>
                <a:cs typeface="Tahoma" pitchFamily="34" charset="0"/>
              </a:rPr>
              <a:t>:</a:t>
            </a: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 3 =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27 </a:t>
            </a:r>
            <a:r>
              <a:rPr lang="en-US" sz="2400" dirty="0" smtClean="0">
                <a:solidFill>
                  <a:srgbClr val="00B050"/>
                </a:solidFill>
                <a:cs typeface="Tahoma" pitchFamily="34" charset="0"/>
              </a:rPr>
              <a:t>:</a:t>
            </a:r>
            <a:r>
              <a:rPr lang="ru-RU" sz="2400" dirty="0" smtClean="0">
                <a:solidFill>
                  <a:srgbClr val="00B050"/>
                </a:solidFill>
                <a:cs typeface="Tahoma" pitchFamily="34" charset="0"/>
              </a:rPr>
              <a:t> 3 = 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29322" y="164305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5929322" y="207167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5929322" y="250030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929322" y="292893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929322" y="335756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929322" y="378619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5929322" y="428625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5929322" y="471488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8</a:t>
            </a:r>
            <a:endParaRPr lang="ru-RU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5929322" y="514351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9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0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7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ru-RU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Вторник</a:t>
            </a:r>
          </a:p>
        </p:txBody>
      </p:sp>
      <p:pic>
        <p:nvPicPr>
          <p:cNvPr id="14341" name="Picture 5" descr="gnom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75" y="4214813"/>
            <a:ext cx="2711450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2051050" y="4857750"/>
            <a:ext cx="496887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buClr>
                <a:schemeClr val="hlink"/>
              </a:buClr>
              <a:buSzPct val="80000"/>
              <a:defRPr/>
            </a:pPr>
            <a:endParaRPr lang="ru-RU" sz="32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5918" y="2428868"/>
            <a:ext cx="6000792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 №2 </a:t>
            </a:r>
          </a:p>
          <a:p>
            <a:r>
              <a:rPr lang="ru-RU" dirty="0" smtClean="0"/>
              <a:t>Составьте примеры по образцу №1 </a:t>
            </a:r>
            <a:r>
              <a:rPr lang="ru-RU" dirty="0" smtClean="0"/>
              <a:t>с.21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9863"/>
            <a:ext cx="9144000" cy="719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2" descr="gnom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3860800"/>
            <a:ext cx="22145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>
              <a:spcBef>
                <a:spcPct val="0"/>
              </a:spcBef>
              <a:defRPr/>
            </a:pPr>
            <a:r>
              <a:rPr lang="ru-RU" b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Среда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b="1" dirty="0" smtClean="0">
                <a:solidFill>
                  <a:srgbClr val="DE22AD"/>
                </a:solidFill>
              </a:rPr>
              <a:t>Решите </a:t>
            </a:r>
            <a:r>
              <a:rPr lang="ru-RU" b="1" dirty="0" smtClean="0">
                <a:solidFill>
                  <a:srgbClr val="DE22AD"/>
                </a:solidFill>
              </a:rPr>
              <a:t>1 задачу </a:t>
            </a:r>
            <a:endParaRPr lang="ru-RU" b="1" dirty="0" smtClean="0">
              <a:solidFill>
                <a:srgbClr val="DE22AD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b="1" dirty="0" smtClean="0">
                <a:solidFill>
                  <a:srgbClr val="DE22AD"/>
                </a:solidFill>
              </a:rPr>
              <a:t>страница 21 № 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9863"/>
            <a:ext cx="9144000" cy="719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2" descr="gnom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3860800"/>
            <a:ext cx="22145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>
              <a:spcBef>
                <a:spcPct val="0"/>
              </a:spcBef>
              <a:defRPr/>
            </a:pPr>
            <a:r>
              <a:rPr lang="ru-RU" b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Среда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043890" cy="132873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b="1" dirty="0" smtClean="0">
              <a:solidFill>
                <a:srgbClr val="DE22AD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71604" y="1571612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</a:rPr>
                        <a:t>Расход ткани на одно пальто</a:t>
                      </a:r>
                      <a:endParaRPr lang="ru-RU" dirty="0">
                        <a:solidFill>
                          <a:schemeClr val="accent5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</a:rPr>
                        <a:t>Количество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</a:rPr>
                        <a:t> пальто</a:t>
                      </a:r>
                      <a:endParaRPr lang="ru-RU" dirty="0">
                        <a:solidFill>
                          <a:schemeClr val="accent5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</a:rPr>
                        <a:t>Общий расход ткани</a:t>
                      </a:r>
                      <a:endParaRPr lang="ru-RU" dirty="0">
                        <a:solidFill>
                          <a:schemeClr val="accent5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143372" y="2285992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2 шт.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43636" y="2285992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6 м.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00232" y="2285992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?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4400" b="1" i="0" u="none" strike="noStrike" cap="none" normalizeH="0" baseline="0" smtClean="0">
            <a:ln>
              <a:noFill/>
            </a:ln>
            <a:solidFill>
              <a:srgbClr val="DE22AD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4400" b="1" i="0" u="none" strike="noStrike" cap="none" normalizeH="0" baseline="0" smtClean="0">
            <a:ln>
              <a:noFill/>
            </a:ln>
            <a:solidFill>
              <a:srgbClr val="DE22AD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248</Words>
  <Application>Microsoft Office PowerPoint</Application>
  <PresentationFormat>Экран (4:3)</PresentationFormat>
  <Paragraphs>76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Математика 3 класс Тема: Таблица умножения и деления с числом 3.</vt:lpstr>
      <vt:lpstr>Слайд 2</vt:lpstr>
      <vt:lpstr>Слайд 3</vt:lpstr>
      <vt:lpstr>Слайд 4</vt:lpstr>
      <vt:lpstr>Слайд 5</vt:lpstr>
      <vt:lpstr>Слайд 6</vt:lpstr>
      <vt:lpstr>Вторник</vt:lpstr>
      <vt:lpstr>Слайд 8</vt:lpstr>
      <vt:lpstr>Слайд 9</vt:lpstr>
      <vt:lpstr>Слайд 10</vt:lpstr>
      <vt:lpstr>Слайд 11</vt:lpstr>
      <vt:lpstr>Слайд 12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Семиченко  Виктория Сергеевна</dc:creator>
  <cp:lastModifiedBy>света</cp:lastModifiedBy>
  <cp:revision>32</cp:revision>
  <dcterms:created xsi:type="dcterms:W3CDTF">2009-11-22T08:48:34Z</dcterms:created>
  <dcterms:modified xsi:type="dcterms:W3CDTF">2022-09-20T19:14:05Z</dcterms:modified>
</cp:coreProperties>
</file>