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4200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200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E23F1-25CC-4587-92BC-C51C5D66F9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79740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5A71A-0726-4246-B959-17F238AD9D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040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527DF-6C4F-4095-82A7-B03540556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557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21B28-EFA8-4299-8379-DE38564265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5408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82820-909E-41EC-9D34-73328B39FD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148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90F6D-B48E-4CCA-B205-CFF167B2D1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25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CA6DD-C60C-4270-B733-7A35180C8A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254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77C72-2469-4F99-B518-61ACDC6799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9375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BDCE5-E3D5-48FB-AEBB-EBCA94142A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0058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9EFF2-3F32-46F7-8613-9667424633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3081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1ACBE-6880-49B0-A9D9-54ABEEB4B8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29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37817-1C54-4100-B77E-2C0966EDA8C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15.09.2022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C6937-FE4E-4F70-B7F3-4442B64A9E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AFAFF"/>
            </a:gs>
            <a:gs pos="74001">
              <a:srgbClr val="D1D1FF"/>
            </a:gs>
            <a:gs pos="83000">
              <a:srgbClr val="D1D1FF"/>
            </a:gs>
            <a:gs pos="100000">
              <a:srgbClr val="E0E0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31B64C54-D14A-4562-9F48-BB22C0378B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097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28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jpe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7.jpeg"/><Relationship Id="rId7" Type="http://schemas.openxmlformats.org/officeDocument/2006/relationships/image" Target="../media/image2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gif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4класс Полякова Е.В.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Окружающий мир          16.09.2022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Урок №5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Тема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: Мир глазами историка</a:t>
            </a:r>
            <a:b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Цель: раскрыть значение термина история и роль истории, как науки.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805264"/>
            <a:ext cx="2408312" cy="766936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7" y="260648"/>
            <a:ext cx="6266345" cy="4104456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4293096"/>
            <a:ext cx="8568952" cy="2304256"/>
          </a:xfrm>
          <a:blipFill>
            <a:blip r:embed="rId3" cstate="screen"/>
            <a:stretch>
              <a:fillRect/>
            </a:stretch>
          </a:blipFill>
          <a:effectLst>
            <a:softEdge rad="127000"/>
          </a:effectLst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Многие предметы старины бережно хранятся в музеях. </a:t>
            </a:r>
            <a:r>
              <a:rPr lang="ru-RU" b="1" i="1" dirty="0" smtClean="0">
                <a:solidFill>
                  <a:srgbClr val="FF0000"/>
                </a:solidFill>
              </a:rPr>
              <a:t>Первым российским музеем была Кунсткамера</a:t>
            </a:r>
            <a:r>
              <a:rPr lang="ru-RU" dirty="0" smtClean="0"/>
              <a:t> (в переводе – «кабинет редкостей»), открытая по приказу Петра </a:t>
            </a:r>
            <a:r>
              <a:rPr lang="en-US" dirty="0" smtClean="0"/>
              <a:t>I </a:t>
            </a:r>
            <a:r>
              <a:rPr lang="ru-RU" dirty="0" smtClean="0"/>
              <a:t>в Петербурге  </a:t>
            </a:r>
          </a:p>
          <a:p>
            <a:pPr algn="ctr">
              <a:buNone/>
            </a:pPr>
            <a:r>
              <a:rPr lang="ru-RU" dirty="0" smtClean="0"/>
              <a:t>	в 1710 году.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repphoto_5133_4713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67544" y="260648"/>
            <a:ext cx="2520000" cy="3780000"/>
          </a:xfrm>
          <a:effectLst>
            <a:softEdge rad="63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4941168"/>
            <a:ext cx="8291264" cy="1545035"/>
          </a:xfrm>
          <a:blipFill>
            <a:blip r:embed="rId4" cstate="screen"/>
            <a:stretch>
              <a:fillRect/>
            </a:stretch>
          </a:blipFill>
          <a:effectLst>
            <a:softEdge rad="63500"/>
          </a:effectLst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Экспонаты для музея – всевозможные диковинки – привозили из всех уголков России, и даже из-за границы. Они рассказывают нам о том, как выглядели люди из разных стран, каковы их занятия и обычаи.</a:t>
            </a:r>
            <a:endParaRPr lang="ru-RU" dirty="0"/>
          </a:p>
        </p:txBody>
      </p:sp>
      <p:pic>
        <p:nvPicPr>
          <p:cNvPr id="6" name="Рисунок 5" descr="repphoto_5132_458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635892" y="260648"/>
            <a:ext cx="2147735" cy="37800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827584" y="4005064"/>
            <a:ext cx="19509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Деревянный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боевой шлем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4005064"/>
            <a:ext cx="1748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Солнечные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часы-глобус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" name="Рисунок 9" descr="repphoto_5144_621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084163" y="260648"/>
            <a:ext cx="2836774" cy="37800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2" name="TextBox 11"/>
          <p:cNvSpPr txBox="1"/>
          <p:nvPr/>
        </p:nvSpPr>
        <p:spPr>
          <a:xfrm>
            <a:off x="3491880" y="4005064"/>
            <a:ext cx="24269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Скелет сиамских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близнецов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5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75856" y="260648"/>
            <a:ext cx="2880320" cy="4323182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581128"/>
            <a:ext cx="8363272" cy="2016224"/>
          </a:xfrm>
          <a:blipFill>
            <a:blip r:embed="rId3" cstate="screen"/>
            <a:stretch>
              <a:fillRect/>
            </a:stretch>
          </a:blipFill>
          <a:effectLst>
            <a:softEdge rad="63500"/>
          </a:effectLst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Не только в музеях и архивах хранятся ценные находки. При желании их можно отыскать в каждом доме: старые книги, фотографии, предметы домашнего обихода.                                 Это </a:t>
            </a:r>
            <a:r>
              <a:rPr lang="ru-RU" b="1" i="1" dirty="0" smtClean="0">
                <a:solidFill>
                  <a:srgbClr val="FF0000"/>
                </a:solidFill>
              </a:rPr>
              <a:t>семейные реликвии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" name="Рисунок 11" descr="antique-gramophones-250x25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300192" y="1268760"/>
            <a:ext cx="2304256" cy="3175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Рисунок 12" descr="p1-samovar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3568" y="1340768"/>
            <a:ext cx="2438400" cy="298196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340768"/>
            <a:ext cx="4038600" cy="4896544"/>
          </a:xfrm>
          <a:blipFill>
            <a:blip r:embed="rId2" cstate="screen"/>
            <a:stretch>
              <a:fillRect/>
            </a:stretch>
          </a:blipFill>
          <a:effectLst>
            <a:softEdge rad="63500"/>
          </a:effectLst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К сожалению, бывает и так, что памятники старины продолжают гибнуть и в наши дни, а это огромная потеря для нашей культуры.         </a:t>
            </a:r>
            <a:r>
              <a:rPr lang="ru-RU" b="1" i="1" dirty="0" smtClean="0">
                <a:solidFill>
                  <a:srgbClr val="FF0000"/>
                </a:solidFill>
              </a:rPr>
              <a:t>Мы должны сохранять и беречь те сокровища, которые достались нам в наследство от наших предков.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94176602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391462" y="548680"/>
            <a:ext cx="4341202" cy="576064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80772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407" y="980728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1. </a:t>
            </a:r>
            <a:r>
              <a:rPr lang="ru-RU" b="1" dirty="0" smtClean="0"/>
              <a:t>Что </a:t>
            </a:r>
            <a:r>
              <a:rPr lang="ru-RU" b="1" dirty="0"/>
              <a:t>обозначает слово «история»?</a:t>
            </a:r>
          </a:p>
          <a:p>
            <a:r>
              <a:rPr lang="ru-RU" b="1" dirty="0"/>
              <a:t>Рассказ о </a:t>
            </a:r>
            <a:r>
              <a:rPr lang="ru-RU" b="1" dirty="0" smtClean="0"/>
              <a:t>прошедшем   Мечты </a:t>
            </a:r>
            <a:r>
              <a:rPr lang="ru-RU" b="1" dirty="0"/>
              <a:t>о будущем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2. </a:t>
            </a:r>
            <a:r>
              <a:rPr lang="ru-RU" b="1" dirty="0" smtClean="0"/>
              <a:t>Что </a:t>
            </a:r>
            <a:r>
              <a:rPr lang="ru-RU" b="1" dirty="0"/>
              <a:t>изучает история?</a:t>
            </a:r>
          </a:p>
          <a:p>
            <a:r>
              <a:rPr lang="ru-RU" b="1" dirty="0" smtClean="0"/>
              <a:t>Будущее    Прошлое   Настоящее</a:t>
            </a: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3. </a:t>
            </a:r>
            <a:r>
              <a:rPr lang="ru-RU" b="1" dirty="0" smtClean="0"/>
              <a:t>Что </a:t>
            </a:r>
            <a:r>
              <a:rPr lang="ru-RU" b="1" dirty="0"/>
              <a:t>такое архив?</a:t>
            </a:r>
          </a:p>
          <a:p>
            <a:r>
              <a:rPr lang="ru-RU" b="1" dirty="0"/>
              <a:t>Место, где продаются исторические документы</a:t>
            </a:r>
          </a:p>
          <a:p>
            <a:r>
              <a:rPr lang="ru-RU" b="1" dirty="0"/>
              <a:t>Место, где хранятся исторические документы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4. </a:t>
            </a:r>
            <a:r>
              <a:rPr lang="ru-RU" b="1" dirty="0" smtClean="0"/>
              <a:t>Что </a:t>
            </a:r>
            <a:r>
              <a:rPr lang="ru-RU" b="1" dirty="0"/>
              <a:t>такое музей?</a:t>
            </a:r>
          </a:p>
          <a:p>
            <a:r>
              <a:rPr lang="ru-RU" b="1" dirty="0"/>
              <a:t>Место, где можно посмотреть на вещи из прошлого</a:t>
            </a:r>
          </a:p>
          <a:p>
            <a:r>
              <a:rPr lang="ru-RU" b="1" dirty="0"/>
              <a:t>Место, где можно купить вещи из прошлого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5. </a:t>
            </a:r>
            <a:r>
              <a:rPr lang="ru-RU" b="1" dirty="0" smtClean="0"/>
              <a:t>Какой </a:t>
            </a:r>
            <a:r>
              <a:rPr lang="ru-RU" b="1" dirty="0"/>
              <a:t>стражник охраняет вход в загадочный мир «история»?</a:t>
            </a:r>
          </a:p>
          <a:p>
            <a:r>
              <a:rPr lang="ru-RU" b="1" dirty="0" smtClean="0"/>
              <a:t>Время    Рыцарь   Воин</a:t>
            </a: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6. </a:t>
            </a:r>
            <a:r>
              <a:rPr lang="ru-RU" b="1" dirty="0" smtClean="0"/>
              <a:t>Кто </a:t>
            </a:r>
            <a:r>
              <a:rPr lang="ru-RU" b="1" dirty="0"/>
              <a:t>писал летописи в Древней Руси?</a:t>
            </a:r>
          </a:p>
          <a:p>
            <a:r>
              <a:rPr lang="ru-RU" b="1" dirty="0" smtClean="0"/>
              <a:t>Историки    Археологи   Летописцы</a:t>
            </a: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7. </a:t>
            </a:r>
            <a:r>
              <a:rPr lang="ru-RU" b="1" dirty="0" smtClean="0"/>
              <a:t>Как </a:t>
            </a:r>
            <a:r>
              <a:rPr lang="ru-RU" b="1" dirty="0"/>
              <a:t>называется наука, изучающая древние предметы и сооружения?</a:t>
            </a:r>
          </a:p>
          <a:p>
            <a:r>
              <a:rPr lang="ru-RU" b="1" dirty="0" smtClean="0"/>
              <a:t>Археология   Минералогия   Биология</a:t>
            </a: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8. </a:t>
            </a:r>
            <a:r>
              <a:rPr lang="ru-RU" b="1" dirty="0" smtClean="0"/>
              <a:t>Как </a:t>
            </a:r>
            <a:r>
              <a:rPr lang="ru-RU" b="1" dirty="0"/>
              <a:t>археологи добывают предметы истории?</a:t>
            </a:r>
          </a:p>
          <a:p>
            <a:r>
              <a:rPr lang="ru-RU" b="1" dirty="0"/>
              <a:t>Выкапывают из под </a:t>
            </a:r>
            <a:r>
              <a:rPr lang="ru-RU" b="1" dirty="0" smtClean="0"/>
              <a:t>земли    Покупают </a:t>
            </a:r>
            <a:r>
              <a:rPr lang="ru-RU" b="1" dirty="0"/>
              <a:t>на рынках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9. </a:t>
            </a:r>
            <a:r>
              <a:rPr lang="ru-RU" b="1" dirty="0" smtClean="0"/>
              <a:t>Как </a:t>
            </a:r>
            <a:r>
              <a:rPr lang="ru-RU" b="1" dirty="0"/>
              <a:t>называется процесс выкапывания исторических памятников?</a:t>
            </a:r>
          </a:p>
          <a:p>
            <a:r>
              <a:rPr lang="ru-RU" b="1" dirty="0" smtClean="0"/>
              <a:t>Выкопки   </a:t>
            </a:r>
            <a:r>
              <a:rPr lang="ru-RU" b="1" dirty="0" err="1" smtClean="0"/>
              <a:t>Закопки</a:t>
            </a:r>
            <a:r>
              <a:rPr lang="ru-RU" b="1" dirty="0" smtClean="0"/>
              <a:t>    Раскопки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6383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116013" y="404813"/>
            <a:ext cx="61436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4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4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4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4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marL="1536700" indent="-215900" algn="ctr" defTabSz="449263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4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marL="1993900" indent="-215900" algn="ctr" defTabSz="449263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4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marL="2451100" indent="-215900" algn="ctr" defTabSz="449263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4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marL="2908300" indent="-215900" algn="ctr" defTabSz="449263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4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/>
                <a:ea typeface="+mj-ea"/>
                <a:cs typeface="Lucida Sans Unicode"/>
              </a:rPr>
              <a:t>Проверка!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96752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1. Что обозначает слово «история»?</a:t>
            </a:r>
          </a:p>
          <a:p>
            <a:r>
              <a:rPr lang="ru-RU" b="1" dirty="0">
                <a:solidFill>
                  <a:srgbClr val="5BB14A"/>
                </a:solidFill>
                <a:latin typeface="Open Sans"/>
              </a:rPr>
              <a:t>Рассказ о прошедшем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2. Что изучает история?</a:t>
            </a:r>
          </a:p>
          <a:p>
            <a:r>
              <a:rPr lang="ru-RU" b="1" dirty="0">
                <a:solidFill>
                  <a:srgbClr val="5BB14A"/>
                </a:solidFill>
                <a:latin typeface="Open Sans"/>
              </a:rPr>
              <a:t>Прошлое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3. Что такое архив?</a:t>
            </a:r>
          </a:p>
          <a:p>
            <a:r>
              <a:rPr lang="ru-RU" b="1" dirty="0">
                <a:solidFill>
                  <a:srgbClr val="5BB14A"/>
                </a:solidFill>
                <a:latin typeface="Open Sans"/>
              </a:rPr>
              <a:t>Место, где хранятся исторические документы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4. Что такое музей?</a:t>
            </a:r>
          </a:p>
          <a:p>
            <a:r>
              <a:rPr lang="ru-RU" b="1" dirty="0">
                <a:solidFill>
                  <a:srgbClr val="5BB14A"/>
                </a:solidFill>
                <a:latin typeface="Open Sans"/>
              </a:rPr>
              <a:t>Место, где можно посмотреть на вещи из прошлого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5. Какой стражник охраняет вход в загадочный мир «история»?</a:t>
            </a:r>
          </a:p>
          <a:p>
            <a:r>
              <a:rPr lang="ru-RU" b="1" dirty="0">
                <a:solidFill>
                  <a:srgbClr val="5BB14A"/>
                </a:solidFill>
                <a:latin typeface="Open Sans"/>
              </a:rPr>
              <a:t>Время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6. Кто писал летописи в Древней Руси?</a:t>
            </a:r>
          </a:p>
          <a:p>
            <a:r>
              <a:rPr lang="ru-RU" b="1" dirty="0">
                <a:solidFill>
                  <a:srgbClr val="5BB14A"/>
                </a:solidFill>
                <a:latin typeface="Open Sans"/>
              </a:rPr>
              <a:t>Летописцы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7. Как называется наука, изучающая древние предметы и сооружения?</a:t>
            </a:r>
          </a:p>
          <a:p>
            <a:r>
              <a:rPr lang="ru-RU" b="1" dirty="0">
                <a:solidFill>
                  <a:srgbClr val="5BB14A"/>
                </a:solidFill>
                <a:latin typeface="Open Sans"/>
              </a:rPr>
              <a:t>Археология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8. Как археологи добывают предметы истории?</a:t>
            </a:r>
          </a:p>
          <a:p>
            <a:r>
              <a:rPr lang="ru-RU" b="1" dirty="0">
                <a:solidFill>
                  <a:srgbClr val="5BB14A"/>
                </a:solidFill>
                <a:latin typeface="Open Sans"/>
              </a:rPr>
              <a:t>Выкапывают из под земли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9. Как называется процесс выкапывания исторических памятников?</a:t>
            </a:r>
          </a:p>
          <a:p>
            <a:r>
              <a:rPr lang="ru-RU" b="1" dirty="0">
                <a:solidFill>
                  <a:srgbClr val="5BB14A"/>
                </a:solidFill>
                <a:latin typeface="Open Sans"/>
              </a:rPr>
              <a:t>Раскопки</a:t>
            </a:r>
            <a:endParaRPr lang="ru-RU" b="1" i="0" dirty="0">
              <a:solidFill>
                <a:srgbClr val="5BB14A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502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Подведём итоги: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32000"/>
            <a:ext cx="8229600" cy="3484563"/>
          </a:xfrm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Font typeface="Times New Roman" pitchFamily="18" charset="0"/>
              <a:buNone/>
            </a:pPr>
            <a:endParaRPr lang="ru-RU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139952" y="1340768"/>
            <a:ext cx="4680520" cy="3960440"/>
          </a:xfrm>
          <a:prstGeom prst="roundRect">
            <a:avLst/>
          </a:prstGeom>
          <a:blipFill>
            <a:blip r:embed="rId2" cstate="screen"/>
            <a:stretch>
              <a:fillRect/>
            </a:stretch>
          </a:blipFill>
          <a:ln w="38100">
            <a:noFill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Что изучает история?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</a:rPr>
              <a:t>Что называют «историческим источником»?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CC00CC"/>
                </a:solidFill>
              </a:rPr>
              <a:t>Какие исторические источники вам известны?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251520" y="1772816"/>
            <a:ext cx="3816424" cy="2722810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333729" y="404664"/>
            <a:ext cx="8947362" cy="5904656"/>
          </a:xfrm>
        </p:spPr>
      </p:pic>
      <p:sp>
        <p:nvSpPr>
          <p:cNvPr id="8" name="Объект 2"/>
          <p:cNvSpPr txBox="1">
            <a:spLocks/>
          </p:cNvSpPr>
          <p:nvPr/>
        </p:nvSpPr>
        <p:spPr bwMode="auto">
          <a:xfrm>
            <a:off x="827584" y="1700808"/>
            <a:ext cx="6624736" cy="55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5143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7338" defTabSz="5143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5143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5143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5143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5143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5143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5143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5143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Tx/>
              <a:buNone/>
              <a:tabLst/>
              <a:defRPr/>
            </a:pPr>
            <a:r>
              <a:rPr kumimoji="0" lang="ru-RU" alt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Домашняя </a:t>
            </a:r>
            <a:r>
              <a:rPr kumimoji="0" lang="ru-RU" alt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None/>
              <a:defRPr/>
            </a:pP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текст, ответить на вопросы (с. 35 – 41)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None/>
              <a:defRPr/>
            </a:pPr>
            <a:endParaRPr lang="ru-RU" altLang="ru-RU" sz="4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None/>
              <a:defRPr/>
            </a:pP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задания № 1, 2 с. 41</a:t>
            </a: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61954381_1280088948_oldpaper1_copy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55976" y="1030496"/>
            <a:ext cx="4318523" cy="58275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Что такое история?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7" name="Содержимое 6" descr="e26a4a26ffb3245efd507cf74911f8b1_0_500_0.pn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5652120" y="2420888"/>
            <a:ext cx="1766915" cy="238772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27984" y="1988840"/>
            <a:ext cx="4042792" cy="3960440"/>
          </a:xfrm>
          <a:noFill/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«История» </a:t>
            </a:r>
            <a:r>
              <a:rPr lang="ru-RU" dirty="0" smtClean="0"/>
              <a:t>– </a:t>
            </a:r>
          </a:p>
          <a:p>
            <a:pPr algn="ctr">
              <a:buNone/>
            </a:pPr>
            <a:r>
              <a:rPr lang="ru-RU" dirty="0" smtClean="0"/>
              <a:t>очень древнее </a:t>
            </a:r>
          </a:p>
          <a:p>
            <a:pPr algn="ctr">
              <a:buNone/>
            </a:pPr>
            <a:r>
              <a:rPr lang="ru-RU" dirty="0" smtClean="0"/>
              <a:t>слово. В переводе </a:t>
            </a:r>
          </a:p>
          <a:p>
            <a:pPr algn="ctr">
              <a:buNone/>
            </a:pPr>
            <a:r>
              <a:rPr lang="ru-RU" dirty="0" smtClean="0"/>
              <a:t>с греческого языка </a:t>
            </a:r>
          </a:p>
          <a:p>
            <a:pPr algn="ctr">
              <a:buNone/>
            </a:pPr>
            <a:r>
              <a:rPr lang="ru-RU" dirty="0" smtClean="0"/>
              <a:t>оно означает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00FF"/>
                </a:solidFill>
              </a:rPr>
              <a:t>«исследование,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00FF"/>
                </a:solidFill>
              </a:rPr>
              <a:t>рассказ о событиях прошлого»</a:t>
            </a:r>
            <a:endParaRPr lang="ru-RU" i="1" dirty="0">
              <a:solidFill>
                <a:srgbClr val="0000FF"/>
              </a:solidFill>
            </a:endParaRPr>
          </a:p>
        </p:txBody>
      </p:sp>
      <p:pic>
        <p:nvPicPr>
          <p:cNvPr id="10" name="Рисунок 9" descr="60769295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683568" y="1916832"/>
            <a:ext cx="3585104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483768" y="476672"/>
            <a:ext cx="6336704" cy="1656184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effectLst>
            <a:softEdge rad="127000"/>
          </a:effectLst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История</a:t>
            </a:r>
            <a:r>
              <a:rPr lang="ru-RU" dirty="0" smtClean="0">
                <a:solidFill>
                  <a:srgbClr val="0000FF"/>
                </a:solidFill>
              </a:rPr>
              <a:t>    </a:t>
            </a:r>
            <a:r>
              <a:rPr lang="ru-RU" dirty="0" smtClean="0"/>
              <a:t>– совокупность наук, изучающих  прошлое </a:t>
            </a:r>
          </a:p>
          <a:p>
            <a:pPr algn="ctr">
              <a:buNone/>
            </a:pPr>
            <a:r>
              <a:rPr lang="ru-RU" dirty="0" smtClean="0"/>
              <a:t>человеческого общества.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2924944"/>
            <a:ext cx="5184576" cy="3539430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C0099"/>
                </a:solidFill>
                <a:cs typeface="Calibri" pitchFamily="34" charset="0"/>
              </a:rPr>
              <a:t>Историк</a:t>
            </a:r>
            <a:r>
              <a:rPr lang="ru-RU" sz="2800" dirty="0" smtClean="0">
                <a:cs typeface="Calibri" pitchFamily="34" charset="0"/>
              </a:rPr>
              <a:t> – это учёный. Историки изучают прошлое человечества. Основной работой историков является сбор и исследование исторической информации, работа с архивными материалами и документами. </a:t>
            </a:r>
            <a:endParaRPr lang="ru-RU" sz="2800" dirty="0">
              <a:cs typeface="Calibri" pitchFamily="34" charset="0"/>
            </a:endParaRPr>
          </a:p>
        </p:txBody>
      </p:sp>
      <p:pic>
        <p:nvPicPr>
          <p:cNvPr id="12" name="Содержимое 11" descr="6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tretch>
            <a:fillRect/>
          </a:stretch>
        </p:blipFill>
        <p:spPr>
          <a:xfrm>
            <a:off x="355932" y="2636912"/>
            <a:ext cx="3279964" cy="3858782"/>
          </a:xfrm>
        </p:spPr>
      </p:pic>
      <p:pic>
        <p:nvPicPr>
          <p:cNvPr id="5" name="Рисунок 4" descr="103176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220682"/>
            <a:ext cx="2088232" cy="270426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3" name="TextBox 12"/>
          <p:cNvSpPr txBox="1"/>
          <p:nvPr/>
        </p:nvSpPr>
        <p:spPr>
          <a:xfrm>
            <a:off x="539552" y="6237312"/>
            <a:ext cx="2723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660033"/>
                </a:solidFill>
              </a:rPr>
              <a:t>Муза истории Клио</a:t>
            </a:r>
            <a:endParaRPr lang="ru-RU" sz="2400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4365104"/>
            <a:ext cx="8363272" cy="2232248"/>
          </a:xfrm>
          <a:blipFill>
            <a:blip r:embed="rId3" cstate="screen"/>
            <a:stretch>
              <a:fillRect/>
            </a:stretch>
          </a:blipFill>
          <a:effectLst>
            <a:softEdge rad="63500"/>
          </a:effectLst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i="1" u="sng" dirty="0" smtClean="0">
                <a:solidFill>
                  <a:srgbClr val="FF0000"/>
                </a:solidFill>
              </a:rPr>
              <a:t>Архив</a:t>
            </a:r>
            <a:r>
              <a:rPr lang="ru-RU" dirty="0" smtClean="0"/>
              <a:t> – это хранилище документов. Архивы </a:t>
            </a:r>
            <a:r>
              <a:rPr lang="ru-RU" dirty="0" err="1" smtClean="0"/>
              <a:t>по-явились</a:t>
            </a:r>
            <a:r>
              <a:rPr lang="ru-RU" dirty="0" smtClean="0"/>
              <a:t> у людей с возникновением </a:t>
            </a:r>
            <a:r>
              <a:rPr lang="ru-RU" dirty="0" err="1" smtClean="0"/>
              <a:t>письменнос-ти</a:t>
            </a:r>
            <a:r>
              <a:rPr lang="ru-RU" dirty="0" smtClean="0"/>
              <a:t>. Древнейшие архивы – это хранилища </a:t>
            </a:r>
            <a:r>
              <a:rPr lang="ru-RU" dirty="0" err="1" smtClean="0"/>
              <a:t>глиня-ных</a:t>
            </a:r>
            <a:r>
              <a:rPr lang="ru-RU" dirty="0" smtClean="0"/>
              <a:t> табличек, которые обнаружили археологи при раскопках древних городов.</a:t>
            </a:r>
            <a:endParaRPr lang="ru-RU" dirty="0"/>
          </a:p>
        </p:txBody>
      </p:sp>
      <p:pic>
        <p:nvPicPr>
          <p:cNvPr id="13" name="Рисунок 12" descr="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404664"/>
            <a:ext cx="2926528" cy="28803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Рисунок 16" descr="7.jpe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67651" y="332656"/>
            <a:ext cx="2352821" cy="342899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8" name="Рисунок 17" descr="Рисунок1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55776" y="1340768"/>
            <a:ext cx="4762164" cy="3226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Исторические источники  - </a:t>
            </a:r>
            <a:b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725144"/>
            <a:ext cx="8496944" cy="1815882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это всё то, что может рассказать нам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о прошлом людей. Исторические  источники учёные делят на группы: </a:t>
            </a:r>
            <a:r>
              <a:rPr lang="ru-RU" sz="2800" b="1" i="1" dirty="0" smtClean="0">
                <a:solidFill>
                  <a:srgbClr val="FF0000"/>
                </a:solidFill>
              </a:rPr>
              <a:t>вещественные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b="1" i="1" dirty="0" smtClean="0">
                <a:solidFill>
                  <a:srgbClr val="0000FF"/>
                </a:solidFill>
              </a:rPr>
              <a:t>устные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b="1" i="1" dirty="0" smtClean="0">
                <a:solidFill>
                  <a:srgbClr val="CC0099"/>
                </a:solidFill>
              </a:rPr>
              <a:t>письменные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b="1" i="1" dirty="0" smtClean="0">
                <a:solidFill>
                  <a:srgbClr val="006600"/>
                </a:solidFill>
              </a:rPr>
              <a:t>произведения искусства</a:t>
            </a:r>
            <a:r>
              <a:rPr lang="ru-RU" sz="2800" dirty="0" smtClean="0">
                <a:solidFill>
                  <a:schemeClr val="tx1"/>
                </a:solidFill>
              </a:rPr>
              <a:t> и другие.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1" name="Рисунок 30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3568" y="1340768"/>
            <a:ext cx="2665479" cy="3198574"/>
          </a:xfrm>
          <a:prstGeom prst="rect">
            <a:avLst/>
          </a:prstGeom>
        </p:spPr>
      </p:pic>
      <p:pic>
        <p:nvPicPr>
          <p:cNvPr id="32" name="Рисунок 31" descr="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19872" y="1412776"/>
            <a:ext cx="3141727" cy="3168352"/>
          </a:xfrm>
          <a:prstGeom prst="rect">
            <a:avLst/>
          </a:prstGeom>
        </p:spPr>
      </p:pic>
      <p:pic>
        <p:nvPicPr>
          <p:cNvPr id="33" name="Рисунок 32" descr="Рисунок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660232" y="1268760"/>
            <a:ext cx="1741165" cy="3380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Вещественные   источники</a:t>
            </a:r>
            <a:endParaRPr lang="ru-RU" sz="5400" dirty="0"/>
          </a:p>
        </p:txBody>
      </p:sp>
      <p:pic>
        <p:nvPicPr>
          <p:cNvPr id="11" name="Содержимое 10" descr="e26a4a26ffb3245efd507cf74911f8b1_0_500_0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868144" y="2060848"/>
            <a:ext cx="1910493" cy="2581747"/>
          </a:xfrm>
        </p:spPr>
      </p:pic>
      <p:sp>
        <p:nvSpPr>
          <p:cNvPr id="12" name="TextBox 11"/>
          <p:cNvSpPr txBox="1"/>
          <p:nvPr/>
        </p:nvSpPr>
        <p:spPr>
          <a:xfrm>
            <a:off x="5436096" y="1844824"/>
            <a:ext cx="3312368" cy="4111704"/>
          </a:xfrm>
          <a:prstGeom prst="roundRect">
            <a:avLst/>
          </a:prstGeom>
          <a:blipFill>
            <a:blip r:embed="rId3" cstate="screen"/>
            <a:stretch>
              <a:fillRect/>
            </a:stretch>
          </a:blipFill>
          <a:ln w="38100"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Жилища</a:t>
            </a:r>
          </a:p>
          <a:p>
            <a:pPr algn="ctr"/>
            <a:r>
              <a:rPr lang="ru-RU" sz="2800" dirty="0" smtClean="0"/>
              <a:t>Орудия труда</a:t>
            </a:r>
          </a:p>
          <a:p>
            <a:pPr algn="ctr"/>
            <a:r>
              <a:rPr lang="ru-RU" sz="2800" dirty="0" smtClean="0"/>
              <a:t>Предметы быта</a:t>
            </a:r>
          </a:p>
          <a:p>
            <a:pPr algn="ctr"/>
            <a:r>
              <a:rPr lang="ru-RU" sz="2800" dirty="0" smtClean="0"/>
              <a:t>Одежда</a:t>
            </a:r>
          </a:p>
          <a:p>
            <a:pPr algn="ctr"/>
            <a:r>
              <a:rPr lang="ru-RU" sz="2800" dirty="0" smtClean="0"/>
              <a:t>Украшения</a:t>
            </a:r>
          </a:p>
          <a:p>
            <a:pPr algn="ctr"/>
            <a:r>
              <a:rPr lang="ru-RU" sz="2800" dirty="0" smtClean="0"/>
              <a:t>Монеты</a:t>
            </a:r>
          </a:p>
          <a:p>
            <a:pPr algn="ctr"/>
            <a:r>
              <a:rPr lang="ru-RU" sz="2800" dirty="0" smtClean="0"/>
              <a:t>Оружие</a:t>
            </a:r>
          </a:p>
          <a:p>
            <a:pPr algn="ctr"/>
            <a:r>
              <a:rPr lang="ru-RU" sz="2800" dirty="0" smtClean="0"/>
              <a:t>Посуда</a:t>
            </a:r>
          </a:p>
          <a:p>
            <a:endParaRPr lang="ru-RU" dirty="0"/>
          </a:p>
        </p:txBody>
      </p:sp>
      <p:pic>
        <p:nvPicPr>
          <p:cNvPr id="15" name="Рисунок 14" descr="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5085184"/>
            <a:ext cx="3424667" cy="1561648"/>
          </a:xfrm>
          <a:prstGeom prst="rect">
            <a:avLst/>
          </a:prstGeom>
        </p:spPr>
      </p:pic>
      <p:pic>
        <p:nvPicPr>
          <p:cNvPr id="16" name="Рисунок 15" descr="0012-013-Predmety-byta-slavjan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9512" y="2852936"/>
            <a:ext cx="2880320" cy="2110769"/>
          </a:xfrm>
          <a:prstGeom prst="rect">
            <a:avLst/>
          </a:prstGeom>
        </p:spPr>
      </p:pic>
      <p:pic>
        <p:nvPicPr>
          <p:cNvPr id="18" name="Рисунок 17" descr="1313091981_cartoon-school-child-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331640" y="1556792"/>
            <a:ext cx="2121042" cy="4365104"/>
          </a:xfrm>
          <a:prstGeom prst="rect">
            <a:avLst/>
          </a:prstGeom>
        </p:spPr>
      </p:pic>
      <p:pic>
        <p:nvPicPr>
          <p:cNvPr id="19" name="Рисунок 18" descr="Рисунок5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025182" y="1340767"/>
            <a:ext cx="1098546" cy="1656185"/>
          </a:xfrm>
          <a:prstGeom prst="rect">
            <a:avLst/>
          </a:prstGeom>
        </p:spPr>
      </p:pic>
      <p:pic>
        <p:nvPicPr>
          <p:cNvPr id="21" name="Рисунок 20" descr="Рисунок6.pn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2843808" y="1268760"/>
            <a:ext cx="1872208" cy="2727452"/>
          </a:xfrm>
          <a:prstGeom prst="rect">
            <a:avLst/>
          </a:prstGeom>
        </p:spPr>
      </p:pic>
      <p:pic>
        <p:nvPicPr>
          <p:cNvPr id="14" name="Рисунок 13" descr="16.pn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2555776" y="3933056"/>
            <a:ext cx="2682911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Устные   источники</a:t>
            </a:r>
            <a:endParaRPr lang="ru-RU" sz="5400" dirty="0"/>
          </a:p>
        </p:txBody>
      </p:sp>
      <p:pic>
        <p:nvPicPr>
          <p:cNvPr id="6" name="Содержимое 5" descr="e26a4a26ffb3245efd507cf74911f8b1_0_500_0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580112" y="2204864"/>
            <a:ext cx="2102473" cy="2841179"/>
          </a:xfrm>
        </p:spPr>
      </p:pic>
      <p:sp>
        <p:nvSpPr>
          <p:cNvPr id="5" name="TextBox 4"/>
          <p:cNvSpPr txBox="1"/>
          <p:nvPr/>
        </p:nvSpPr>
        <p:spPr>
          <a:xfrm>
            <a:off x="5292080" y="1693560"/>
            <a:ext cx="3312368" cy="4111704"/>
          </a:xfrm>
          <a:prstGeom prst="roundRect">
            <a:avLst/>
          </a:prstGeom>
          <a:blipFill>
            <a:blip r:embed="rId3" cstate="screen"/>
            <a:stretch>
              <a:fillRect/>
            </a:stretch>
          </a:blipFill>
          <a:ln w="28575"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Легенды</a:t>
            </a:r>
          </a:p>
          <a:p>
            <a:pPr algn="ctr"/>
            <a:r>
              <a:rPr lang="ru-RU" sz="2800" dirty="0" smtClean="0"/>
              <a:t>Былины</a:t>
            </a:r>
          </a:p>
          <a:p>
            <a:pPr algn="ctr"/>
            <a:r>
              <a:rPr lang="ru-RU" sz="2800" dirty="0" smtClean="0"/>
              <a:t>Сказания</a:t>
            </a:r>
          </a:p>
          <a:p>
            <a:pPr algn="ctr"/>
            <a:r>
              <a:rPr lang="ru-RU" sz="2800" dirty="0" smtClean="0"/>
              <a:t>Мифы</a:t>
            </a:r>
          </a:p>
          <a:p>
            <a:pPr algn="ctr"/>
            <a:r>
              <a:rPr lang="ru-RU" sz="2800" dirty="0" smtClean="0"/>
              <a:t>Песни</a:t>
            </a:r>
          </a:p>
          <a:p>
            <a:pPr algn="ctr"/>
            <a:r>
              <a:rPr lang="ru-RU" sz="2800" dirty="0" smtClean="0"/>
              <a:t>Обряды</a:t>
            </a:r>
          </a:p>
          <a:p>
            <a:pPr algn="ctr"/>
            <a:r>
              <a:rPr lang="ru-RU" sz="2800" dirty="0" smtClean="0"/>
              <a:t>Пословицы</a:t>
            </a:r>
          </a:p>
          <a:p>
            <a:pPr algn="ctr"/>
            <a:r>
              <a:rPr lang="ru-RU" sz="2800" dirty="0" smtClean="0"/>
              <a:t>Поговорки</a:t>
            </a:r>
          </a:p>
          <a:p>
            <a:endParaRPr lang="ru-RU" dirty="0"/>
          </a:p>
        </p:txBody>
      </p:sp>
      <p:pic>
        <p:nvPicPr>
          <p:cNvPr id="7" name="Рисунок 6" descr="1313091909_cartoon-school-child-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1115616" y="1340768"/>
            <a:ext cx="2376264" cy="4714506"/>
          </a:xfrm>
          <a:prstGeom prst="rect">
            <a:avLst/>
          </a:prstGeom>
        </p:spPr>
      </p:pic>
      <p:pic>
        <p:nvPicPr>
          <p:cNvPr id="8" name="Рисунок 7" descr="1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467544" y="1077439"/>
            <a:ext cx="1872208" cy="2423569"/>
          </a:xfrm>
          <a:prstGeom prst="rect">
            <a:avLst/>
          </a:prstGeom>
        </p:spPr>
      </p:pic>
      <p:pic>
        <p:nvPicPr>
          <p:cNvPr id="9" name="Рисунок 8" descr="15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843808" y="3717032"/>
            <a:ext cx="1872208" cy="2738146"/>
          </a:xfrm>
          <a:prstGeom prst="rect">
            <a:avLst/>
          </a:prstGeom>
        </p:spPr>
      </p:pic>
      <p:pic>
        <p:nvPicPr>
          <p:cNvPr id="10" name="Рисунок 9" descr="17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467544" y="3717032"/>
            <a:ext cx="2016224" cy="2798025"/>
          </a:xfrm>
          <a:prstGeom prst="rect">
            <a:avLst/>
          </a:prstGeom>
        </p:spPr>
      </p:pic>
      <p:pic>
        <p:nvPicPr>
          <p:cNvPr id="12" name="Рисунок 11" descr="19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flipH="1">
            <a:off x="2915816" y="1124744"/>
            <a:ext cx="1872208" cy="2674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Письменные  источники</a:t>
            </a:r>
            <a:endParaRPr lang="ru-RU" sz="5400" dirty="0"/>
          </a:p>
        </p:txBody>
      </p:sp>
      <p:pic>
        <p:nvPicPr>
          <p:cNvPr id="6" name="Рисунок 5" descr="Cartoon school child (4) - копи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1600" y="1628800"/>
            <a:ext cx="2161832" cy="4499360"/>
          </a:xfrm>
          <a:prstGeom prst="rect">
            <a:avLst/>
          </a:prstGeom>
        </p:spPr>
      </p:pic>
      <p:pic>
        <p:nvPicPr>
          <p:cNvPr id="7" name="Рисунок 6" descr="e26a4a26ffb3245efd507cf74911f8b1_0_500_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96136" y="2204864"/>
            <a:ext cx="2135126" cy="28853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1557248"/>
            <a:ext cx="3528392" cy="4104000"/>
          </a:xfrm>
          <a:prstGeom prst="roundRect">
            <a:avLst/>
          </a:prstGeom>
          <a:blipFill>
            <a:blip r:embed="rId4" cstate="screen"/>
            <a:stretch>
              <a:fillRect/>
            </a:stretch>
          </a:blipFill>
          <a:ln w="38100"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Летописи</a:t>
            </a:r>
          </a:p>
          <a:p>
            <a:pPr algn="ctr"/>
            <a:r>
              <a:rPr lang="ru-RU" sz="2800" dirty="0" smtClean="0"/>
              <a:t>Папирус</a:t>
            </a:r>
          </a:p>
          <a:p>
            <a:pPr algn="ctr"/>
            <a:r>
              <a:rPr lang="ru-RU" sz="2800" dirty="0" smtClean="0"/>
              <a:t>Книги</a:t>
            </a:r>
          </a:p>
          <a:p>
            <a:pPr algn="ctr"/>
            <a:r>
              <a:rPr lang="ru-RU" sz="2800" dirty="0" smtClean="0"/>
              <a:t>Указы</a:t>
            </a:r>
          </a:p>
          <a:p>
            <a:pPr algn="ctr"/>
            <a:r>
              <a:rPr lang="ru-RU" sz="2800" dirty="0" smtClean="0"/>
              <a:t>Хроники</a:t>
            </a:r>
          </a:p>
          <a:p>
            <a:pPr algn="ctr"/>
            <a:r>
              <a:rPr lang="ru-RU" sz="2800" dirty="0" smtClean="0"/>
              <a:t>Газеты</a:t>
            </a:r>
          </a:p>
          <a:p>
            <a:pPr algn="ctr"/>
            <a:r>
              <a:rPr lang="ru-RU" sz="2800" dirty="0" smtClean="0"/>
              <a:t>Исторические</a:t>
            </a:r>
          </a:p>
          <a:p>
            <a:pPr algn="ctr"/>
            <a:r>
              <a:rPr lang="ru-RU" sz="2800" dirty="0" smtClean="0"/>
              <a:t>сочинения</a:t>
            </a:r>
          </a:p>
          <a:p>
            <a:pPr algn="ctr"/>
            <a:endParaRPr lang="ru-RU" sz="2800" dirty="0" smtClean="0"/>
          </a:p>
          <a:p>
            <a:endParaRPr lang="ru-RU" dirty="0"/>
          </a:p>
        </p:txBody>
      </p:sp>
      <p:pic>
        <p:nvPicPr>
          <p:cNvPr id="8" name="Рисунок 7" descr="Рисунок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7544" y="1772816"/>
            <a:ext cx="2016224" cy="3511305"/>
          </a:xfrm>
          <a:prstGeom prst="rect">
            <a:avLst/>
          </a:prstGeom>
        </p:spPr>
      </p:pic>
      <p:pic>
        <p:nvPicPr>
          <p:cNvPr id="9" name="Рисунок 8" descr="Рисунок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27784" y="1772816"/>
            <a:ext cx="1879552" cy="3649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     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Многие исторические источники были        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      обнаружены благодаря археологии.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521352"/>
            <a:ext cx="4824536" cy="5076000"/>
          </a:xfrm>
          <a:blipFill>
            <a:blip r:embed="rId2" cstate="screen"/>
            <a:stretch>
              <a:fillRect/>
            </a:stretch>
          </a:blipFill>
          <a:effectLst>
            <a:softEdge rad="127000"/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«</a:t>
            </a:r>
            <a:r>
              <a:rPr lang="ru-RU" dirty="0" err="1" smtClean="0"/>
              <a:t>Архео</a:t>
            </a:r>
            <a:r>
              <a:rPr lang="ru-RU" dirty="0" smtClean="0"/>
              <a:t>» (греч.) – древний. </a:t>
            </a:r>
            <a:r>
              <a:rPr lang="ru-RU" b="1" i="1" u="sng" dirty="0" smtClean="0">
                <a:solidFill>
                  <a:srgbClr val="C00000"/>
                </a:solidFill>
              </a:rPr>
              <a:t>Археология</a:t>
            </a:r>
            <a:r>
              <a:rPr lang="ru-RU" dirty="0" smtClean="0"/>
              <a:t> – наука, которая узнаёт о прошлом, изучая древние предметы, сооружения. Свои удивительные находки учёные-археологи выкапывают из земли. Поэтому археологию иногда в шутку называют историей, вооружённой лопатой.</a:t>
            </a:r>
            <a:endParaRPr lang="ru-RU" dirty="0"/>
          </a:p>
        </p:txBody>
      </p:sp>
      <p:pic>
        <p:nvPicPr>
          <p:cNvPr id="7" name="Содержимое 6" descr="23.pn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-72008" y="1556792"/>
            <a:ext cx="5076056" cy="43654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366</Words>
  <Application>Microsoft Office PowerPoint</Application>
  <PresentationFormat>Экран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1_Тема Office</vt:lpstr>
      <vt:lpstr>2_Тема Office</vt:lpstr>
      <vt:lpstr>Пиксел</vt:lpstr>
      <vt:lpstr>4класс Полякова Е.В. Окружающий мир          16.09.2022 Урок №5 Тема: Мир глазами историка Цель: раскрыть значение термина история и роль истории, как науки.</vt:lpstr>
      <vt:lpstr>Что такое история?</vt:lpstr>
      <vt:lpstr>Презентация PowerPoint</vt:lpstr>
      <vt:lpstr>Презентация PowerPoint</vt:lpstr>
      <vt:lpstr>      Исторические источники  -   </vt:lpstr>
      <vt:lpstr>   Вещественные   источники</vt:lpstr>
      <vt:lpstr>   Устные   источники</vt:lpstr>
      <vt:lpstr>Письменные  источники</vt:lpstr>
      <vt:lpstr>       Многие исторические источники были                обнаружены благодаря археологии.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Подведём итоги: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Admin</cp:lastModifiedBy>
  <cp:revision>24</cp:revision>
  <dcterms:created xsi:type="dcterms:W3CDTF">2012-06-28T03:34:43Z</dcterms:created>
  <dcterms:modified xsi:type="dcterms:W3CDTF">2022-09-15T17:49:48Z</dcterms:modified>
</cp:coreProperties>
</file>