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97" r:id="rId2"/>
    <p:sldId id="261" r:id="rId3"/>
    <p:sldId id="405" r:id="rId4"/>
    <p:sldId id="404" r:id="rId5"/>
    <p:sldId id="406" r:id="rId6"/>
    <p:sldId id="419" r:id="rId7"/>
    <p:sldId id="407" r:id="rId8"/>
    <p:sldId id="408" r:id="rId9"/>
    <p:sldId id="409" r:id="rId10"/>
    <p:sldId id="410" r:id="rId11"/>
    <p:sldId id="411" r:id="rId12"/>
    <p:sldId id="412" r:id="rId13"/>
    <p:sldId id="382" r:id="rId14"/>
    <p:sldId id="399" r:id="rId15"/>
    <p:sldId id="400" r:id="rId16"/>
    <p:sldId id="401" r:id="rId17"/>
    <p:sldId id="402" r:id="rId18"/>
    <p:sldId id="403" r:id="rId19"/>
    <p:sldId id="413" r:id="rId20"/>
    <p:sldId id="414" r:id="rId21"/>
    <p:sldId id="415" r:id="rId22"/>
    <p:sldId id="416" r:id="rId23"/>
    <p:sldId id="417" r:id="rId24"/>
    <p:sldId id="418" r:id="rId25"/>
    <p:sldId id="398" r:id="rId26"/>
  </p:sldIdLst>
  <p:sldSz cx="9144000" cy="6858000" type="screen4x3"/>
  <p:notesSz cx="6858000" cy="9144000"/>
  <p:defaultTextStyle>
    <a:defPPr>
      <a:defRPr lang="ru-RU"/>
    </a:defPPr>
    <a:lvl1pPr marL="0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6633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>
        <p:scale>
          <a:sx n="76" d="100"/>
          <a:sy n="76" d="100"/>
        </p:scale>
        <p:origin x="-118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4FD0D-8D55-428A-BD2A-B1095898A66F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354D-6BDF-493C-8946-7811406742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495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Дети находят лишнее число и составляют самостоятельно подобное</a:t>
            </a:r>
            <a:r>
              <a:rPr lang="ru-RU" baseline="0" dirty="0" smtClean="0"/>
              <a:t> задание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5354D-6BDF-493C-8946-7811406742B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995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5354D-6BDF-493C-8946-7811406742B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765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02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91402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91402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91402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91402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png"/><Relationship Id="rId4" Type="http://schemas.openxmlformats.org/officeDocument/2006/relationships/oleObject" Target="../embeddings/Microsoft_Excel_97-2003_Worksheet4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png"/><Relationship Id="rId4" Type="http://schemas.openxmlformats.org/officeDocument/2006/relationships/oleObject" Target="../embeddings/Microsoft_Excel_97-2003_Worksheet5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5.png"/><Relationship Id="rId4" Type="http://schemas.openxmlformats.org/officeDocument/2006/relationships/oleObject" Target="../embeddings/Microsoft_Excel_97-2003_Worksheet6.xls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vk.com/away.php?to=https%3A%2F%2Fyoutu.be%2FqNYkGZlTJZ8&amp;post=-206723189_1005&amp;cc_key=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oleObject" Target="../embeddings/Microsoft_Excel_97-2003_Worksheet1.xls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oleObject" Target="../embeddings/Microsoft_Excel_97-2003_Worksheet3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7244" y="2206550"/>
            <a:ext cx="184649" cy="523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 rtlCol="0">
            <a:spAutoFit/>
          </a:bodyPr>
          <a:lstStyle/>
          <a:p>
            <a:pPr algn="ctr"/>
            <a:endParaRPr lang="ru-RU" sz="2800" i="1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823" b="79948" l="32870" r="49268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2993" t="26260" r="51107" b="19969"/>
          <a:stretch/>
        </p:blipFill>
        <p:spPr>
          <a:xfrm>
            <a:off x="323528" y="-675452"/>
            <a:ext cx="2276570" cy="43285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40038" t="20469" r="25096" b="45078"/>
          <a:stretch/>
        </p:blipFill>
        <p:spPr>
          <a:xfrm rot="21278751">
            <a:off x="467544" y="4326651"/>
            <a:ext cx="3744417" cy="20802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55576" y="240584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kern="0" dirty="0" smtClean="0">
                <a:solidFill>
                  <a:srgbClr val="C00000"/>
                </a:solidFill>
                <a:latin typeface="Arial"/>
                <a:cs typeface="Arial" charset="0"/>
              </a:rPr>
              <a:t>4 класс Полякова Е.В. Математика 21.09.2022</a:t>
            </a:r>
          </a:p>
          <a:p>
            <a:pPr algn="ctr">
              <a:defRPr/>
            </a:pPr>
            <a:r>
              <a:rPr lang="ru-RU" altLang="ru-RU" sz="2800" b="1" kern="0" dirty="0" smtClean="0">
                <a:solidFill>
                  <a:srgbClr val="C00000"/>
                </a:solidFill>
                <a:latin typeface="Arial"/>
                <a:cs typeface="Arial" charset="0"/>
              </a:rPr>
              <a:t>Тема№1         Урок №12</a:t>
            </a:r>
          </a:p>
          <a:p>
            <a:pPr algn="ctr">
              <a:defRPr/>
            </a:pPr>
            <a:r>
              <a:rPr lang="ru-RU" altLang="ru-RU" sz="2800" b="1" kern="0" dirty="0" smtClean="0">
                <a:solidFill>
                  <a:srgbClr val="C00000"/>
                </a:solidFill>
                <a:latin typeface="Arial"/>
                <a:cs typeface="Arial" charset="0"/>
              </a:rPr>
              <a:t>Тема: Диаграммы</a:t>
            </a:r>
          </a:p>
          <a:p>
            <a:pPr algn="ctr">
              <a:defRPr/>
            </a:pPr>
            <a:r>
              <a:rPr lang="ru-RU" altLang="ru-RU" sz="2800" b="1" kern="0" dirty="0">
                <a:solidFill>
                  <a:srgbClr val="C00000"/>
                </a:solidFill>
                <a:latin typeface="Arial"/>
                <a:cs typeface="Arial" charset="0"/>
              </a:rPr>
              <a:t>Цель: познакомить со столбчатой диаграммой, формировать умение читать  диаграммы переводить их в таблицы.</a:t>
            </a:r>
            <a:endParaRPr lang="ru-RU" altLang="ru-RU" sz="2800" b="1" kern="0" dirty="0">
              <a:solidFill>
                <a:srgbClr val="C00000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41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Диаграмма 3"/>
          <p:cNvGraphicFramePr>
            <a:graphicFrameLocks/>
          </p:cNvGraphicFramePr>
          <p:nvPr/>
        </p:nvGraphicFramePr>
        <p:xfrm>
          <a:off x="214560" y="1499200"/>
          <a:ext cx="8714880" cy="521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r:id="rId4" imgW="8718036" imgH="5218628" progId="Excel.Chart.8">
                  <p:embed/>
                </p:oleObj>
              </mc:Choice>
              <mc:Fallback>
                <p:oleObj r:id="rId4" imgW="8718036" imgH="5218628" progId="Excel.Chart.8">
                  <p:embed/>
                  <p:pic>
                    <p:nvPicPr>
                      <p:cNvPr id="0" name="Picture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560" y="1499200"/>
                        <a:ext cx="8714880" cy="5214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214560" y="1143482"/>
            <a:ext cx="3143520" cy="34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/>
          <a:p>
            <a:pPr defTabSz="40744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Количество учащихся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00103" y="228109"/>
            <a:ext cx="6068406" cy="611661"/>
          </a:xfrm>
          <a:prstGeom prst="rect">
            <a:avLst/>
          </a:prstGeom>
          <a:noFill/>
          <a:ln>
            <a:noFill/>
          </a:ln>
          <a:extLst/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4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Столбчатая диаграмма.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241946"/>
            <a:ext cx="9144000" cy="1418549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Количество учащихся в школе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338879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5"/>
          <p:cNvSpPr txBox="1">
            <a:spLocks noChangeArrowheads="1"/>
          </p:cNvSpPr>
          <p:nvPr/>
        </p:nvSpPr>
        <p:spPr bwMode="auto">
          <a:xfrm>
            <a:off x="214560" y="1143482"/>
            <a:ext cx="3143520" cy="34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>
            <a:spAutoFit/>
          </a:bodyPr>
          <a:lstStyle/>
          <a:p>
            <a:pPr defTabSz="40744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Количество учащихся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00103" y="228109"/>
            <a:ext cx="6068406" cy="611661"/>
          </a:xfrm>
          <a:prstGeom prst="rect">
            <a:avLst/>
          </a:prstGeom>
          <a:noFill/>
          <a:ln>
            <a:noFill/>
          </a:ln>
          <a:extLst/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4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Линейная диаграмма.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241946"/>
            <a:ext cx="9144000" cy="1418549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Количество учащихся в школе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098" name="Объект 1"/>
          <p:cNvGraphicFramePr>
            <a:graphicFrameLocks/>
          </p:cNvGraphicFramePr>
          <p:nvPr/>
        </p:nvGraphicFramePr>
        <p:xfrm>
          <a:off x="-59038" y="1468954"/>
          <a:ext cx="8714881" cy="521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r:id="rId4" imgW="8718036" imgH="5218628" progId="Excel.Sheet.8">
                  <p:embed/>
                </p:oleObj>
              </mc:Choice>
              <mc:Fallback>
                <p:oleObj r:id="rId4" imgW="8718036" imgH="5218628" progId="Excel.Sheet.8">
                  <p:embed/>
                  <p:pic>
                    <p:nvPicPr>
                      <p:cNvPr id="0" name="Picture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9038" y="1468954"/>
                        <a:ext cx="8714881" cy="5214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5400000">
            <a:off x="2511172" y="3813521"/>
            <a:ext cx="3573016" cy="1440"/>
          </a:xfrm>
          <a:prstGeom prst="line">
            <a:avLst/>
          </a:prstGeom>
          <a:ln w="63500">
            <a:solidFill>
              <a:srgbClr val="5AA5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79921" y="4106592"/>
            <a:ext cx="3073283" cy="144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1358863" y="3500288"/>
            <a:ext cx="4288770" cy="1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5" name="TextBox 1"/>
          <p:cNvSpPr txBox="1">
            <a:spLocks noChangeArrowheads="1"/>
          </p:cNvSpPr>
          <p:nvPr/>
        </p:nvSpPr>
        <p:spPr bwMode="auto">
          <a:xfrm>
            <a:off x="285122" y="1356622"/>
            <a:ext cx="643680" cy="428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/>
          <a:lstStyle/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450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400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350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300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250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150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100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50</a:t>
            </a:r>
          </a:p>
          <a:p>
            <a:pPr defTabSz="407442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19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0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786242" y="2072378"/>
            <a:ext cx="3500640" cy="1440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66080" y="2498663"/>
            <a:ext cx="1071360" cy="1440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28801" y="4715057"/>
            <a:ext cx="6072480" cy="1441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81142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Объект 3"/>
          <p:cNvGraphicFramePr>
            <a:graphicFrameLocks noGrp="1"/>
          </p:cNvGraphicFramePr>
          <p:nvPr>
            <p:ph idx="1"/>
          </p:nvPr>
        </p:nvGraphicFramePr>
        <p:xfrm>
          <a:off x="490539" y="1600201"/>
          <a:ext cx="8161337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r:id="rId4" imgW="9169179" imgH="5084505" progId="Excel.Sheet.8">
                  <p:embed/>
                </p:oleObj>
              </mc:Choice>
              <mc:Fallback>
                <p:oleObj r:id="rId4" imgW="9169179" imgH="5084505" progId="Excel.Sheet.8">
                  <p:embed/>
                  <p:pic>
                    <p:nvPicPr>
                      <p:cNvPr id="0" name="Picture 1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539" y="1600201"/>
                        <a:ext cx="8161337" cy="452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22315" y="228109"/>
            <a:ext cx="6466432" cy="1343203"/>
          </a:xfrm>
          <a:prstGeom prst="rect">
            <a:avLst/>
          </a:prstGeom>
        </p:spPr>
        <p:txBody>
          <a:bodyPr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Количество учащихся </a:t>
            </a:r>
            <a:b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начальной  школе.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7080" y="3886270"/>
            <a:ext cx="734592" cy="603092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25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11174" y="3886269"/>
            <a:ext cx="734592" cy="603092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17080" y="3878223"/>
            <a:ext cx="734592" cy="603092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34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21625" y="4708076"/>
            <a:ext cx="734592" cy="603092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16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90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Работа по учебнику: стр. 16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40038" t="20469" r="25096" b="45078"/>
          <a:stretch/>
        </p:blipFill>
        <p:spPr>
          <a:xfrm>
            <a:off x="539555" y="1196752"/>
            <a:ext cx="8165707" cy="45365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92091" y="2420888"/>
            <a:ext cx="1094010" cy="59894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 кг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1821945"/>
            <a:ext cx="1094010" cy="59894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 кг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922116"/>
            <a:ext cx="1094010" cy="59894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8 кг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18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90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Работа по учебнику: стр. 16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7824" t="26337" r="22882" b="27088"/>
          <a:stretch/>
        </p:blipFill>
        <p:spPr>
          <a:xfrm>
            <a:off x="501292" y="1052736"/>
            <a:ext cx="8064896" cy="5374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4" y="2564904"/>
            <a:ext cx="34015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/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19870" y="2871289"/>
            <a:ext cx="182453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6 х 4 = 24 уч.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75659" y="2247255"/>
            <a:ext cx="34015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/>
              <a:t>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283" y="3462592"/>
            <a:ext cx="182453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>
                <a:solidFill>
                  <a:srgbClr val="663300"/>
                </a:solidFill>
              </a:rPr>
              <a:t>7 х 4 = 28 уч.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3851" y="2564904"/>
            <a:ext cx="34015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63531" y="4025667"/>
            <a:ext cx="182453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6 х 4 = 24 уч.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2895327"/>
            <a:ext cx="34015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19870" y="4582879"/>
            <a:ext cx="182453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5 х 4 = 20 уч.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00376" y="5115549"/>
            <a:ext cx="375424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97596" y="5115549"/>
            <a:ext cx="2802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9BBB59">
                    <a:lumMod val="50000"/>
                  </a:srgbClr>
                </a:solidFill>
              </a:rPr>
              <a:t>24+28+24+20=96 уч.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0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3" grpId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90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Работа по учебнику: стр. 17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3435" t="22097" r="37824" b="27645"/>
          <a:stretch/>
        </p:blipFill>
        <p:spPr>
          <a:xfrm>
            <a:off x="645308" y="1052736"/>
            <a:ext cx="7776864" cy="56723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0725" y="4983563"/>
            <a:ext cx="340158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3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636529" y="357301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08" y="4187081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36528" y="464874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0487" y="521439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99015" y="5322117"/>
            <a:ext cx="12057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 ч.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97634" y="3803848"/>
            <a:ext cx="1824458" cy="461628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3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х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5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=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15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уч.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464775" y="5801724"/>
            <a:ext cx="10983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1-4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7714" y="4287033"/>
            <a:ext cx="1824458" cy="461628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3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х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6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=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18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уч.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97634" y="4860489"/>
            <a:ext cx="1824458" cy="461628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3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х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7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=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21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уч.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3648" y="6030003"/>
            <a:ext cx="2802289" cy="461628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15+18+21+12=69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уч.</a:t>
            </a:r>
          </a:p>
        </p:txBody>
      </p:sp>
    </p:spTree>
    <p:extLst>
      <p:ext uri="{BB962C8B-B14F-4D97-AF65-F5344CB8AC3E}">
        <p14:creationId xmlns:p14="http://schemas.microsoft.com/office/powerpoint/2010/main" val="82865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90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Работа по учебнику: стр. 17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4542" t="15355" r="37272" b="31756"/>
          <a:stretch/>
        </p:blipFill>
        <p:spPr>
          <a:xfrm>
            <a:off x="395536" y="1196752"/>
            <a:ext cx="6768752" cy="5270763"/>
          </a:xfrm>
          <a:prstGeom prst="rect">
            <a:avLst/>
          </a:prstGeom>
        </p:spPr>
      </p:pic>
      <p:pic>
        <p:nvPicPr>
          <p:cNvPr id="4" name="Рисунок 50" descr="http://img1.liveinternet.ru/images/attach/c/2/69/490/69490747_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920" y="1664817"/>
            <a:ext cx="1638720" cy="256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1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90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Работа по учебнику: стр. 17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4542" t="15355" r="37272" b="31756"/>
          <a:stretch/>
        </p:blipFill>
        <p:spPr>
          <a:xfrm>
            <a:off x="251519" y="1196752"/>
            <a:ext cx="4161294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6756" t="59880" r="45593" b="38042"/>
          <a:stretch/>
        </p:blipFill>
        <p:spPr>
          <a:xfrm>
            <a:off x="3419872" y="1916832"/>
            <a:ext cx="5112569" cy="216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6756" t="62651" r="43891" b="34828"/>
          <a:stretch/>
        </p:blipFill>
        <p:spPr>
          <a:xfrm>
            <a:off x="3249323" y="3383026"/>
            <a:ext cx="5427134" cy="2619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6756" t="65232" r="38378" b="28344"/>
          <a:stretch/>
        </p:blipFill>
        <p:spPr>
          <a:xfrm>
            <a:off x="1547668" y="4825920"/>
            <a:ext cx="6446611" cy="6677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70969" y="2564904"/>
            <a:ext cx="2684774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1 место - Олег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49327" y="4068361"/>
            <a:ext cx="5554341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Рома – 110 см, а Юра – 100 см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6940" y="5590126"/>
            <a:ext cx="2983509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120 – 90 = 30 см</a:t>
            </a:r>
          </a:p>
        </p:txBody>
      </p:sp>
    </p:spTree>
    <p:extLst>
      <p:ext uri="{BB962C8B-B14F-4D97-AF65-F5344CB8AC3E}">
        <p14:creationId xmlns:p14="http://schemas.microsoft.com/office/powerpoint/2010/main" val="233298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6164" t="23872" r="33397" b="28756"/>
          <a:stretch/>
        </p:blipFill>
        <p:spPr>
          <a:xfrm>
            <a:off x="971602" y="188640"/>
            <a:ext cx="7406537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5589240"/>
            <a:ext cx="788036" cy="523220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Оля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4208" y="5589240"/>
            <a:ext cx="965329" cy="523220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Лена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9787" y="5614426"/>
            <a:ext cx="874598" cy="523220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Юля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26976" y="5586717"/>
            <a:ext cx="880434" cy="523220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Катя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8887" y="6109934"/>
            <a:ext cx="601447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18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43664" y="6084587"/>
            <a:ext cx="601447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16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39752" y="6137643"/>
            <a:ext cx="601447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14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34322" y="6151498"/>
            <a:ext cx="601447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6350" y="242366"/>
            <a:ext cx="8345730" cy="6462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Работа </a:t>
            </a:r>
            <a:r>
              <a:rPr lang="ru-RU" sz="3600" b="1" dirty="0" smtClean="0">
                <a:solidFill>
                  <a:srgbClr val="0000CC"/>
                </a:solidFill>
              </a:rPr>
              <a:t>в рабочей тетради: </a:t>
            </a:r>
            <a:r>
              <a:rPr lang="ru-RU" sz="3600" b="1" dirty="0">
                <a:solidFill>
                  <a:srgbClr val="0000CC"/>
                </a:solidFill>
              </a:rPr>
              <a:t>стр. </a:t>
            </a:r>
            <a:r>
              <a:rPr lang="ru-RU" sz="3600" b="1" dirty="0" smtClean="0">
                <a:solidFill>
                  <a:srgbClr val="0000CC"/>
                </a:solidFill>
              </a:rPr>
              <a:t>14 № 39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12" name="Рисунок 50" descr="http://img1.liveinternet.ru/images/attach/c/2/69/490/69490747_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920" y="1664817"/>
            <a:ext cx="1638720" cy="256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82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>
            <a:cxnSpLocks noChangeShapeType="1"/>
          </p:cNvCxnSpPr>
          <p:nvPr/>
        </p:nvCxnSpPr>
        <p:spPr bwMode="auto">
          <a:xfrm flipH="1">
            <a:off x="1306080" y="881375"/>
            <a:ext cx="11520" cy="4703534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Прямая соединительная линия 7"/>
          <p:cNvCxnSpPr>
            <a:cxnSpLocks noChangeShapeType="1"/>
          </p:cNvCxnSpPr>
          <p:nvPr/>
        </p:nvCxnSpPr>
        <p:spPr bwMode="auto">
          <a:xfrm flipH="1">
            <a:off x="1306081" y="5561864"/>
            <a:ext cx="6988320" cy="23042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1045440" y="5322799"/>
            <a:ext cx="52128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1032480" y="4997325"/>
            <a:ext cx="52272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1045440" y="4670411"/>
            <a:ext cx="52128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045440" y="4366538"/>
            <a:ext cx="52128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1032480" y="4030984"/>
            <a:ext cx="52272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1032480" y="3715590"/>
            <a:ext cx="52272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1045440" y="3102086"/>
            <a:ext cx="52128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Прямая соединительная линия 19"/>
          <p:cNvCxnSpPr>
            <a:cxnSpLocks noChangeShapeType="1"/>
          </p:cNvCxnSpPr>
          <p:nvPr/>
        </p:nvCxnSpPr>
        <p:spPr bwMode="auto">
          <a:xfrm>
            <a:off x="1032480" y="2775172"/>
            <a:ext cx="52272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1045440" y="3429000"/>
            <a:ext cx="52128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1045440" y="2449698"/>
            <a:ext cx="52128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Прямая соединительная линия 22"/>
          <p:cNvCxnSpPr>
            <a:cxnSpLocks noChangeShapeType="1"/>
          </p:cNvCxnSpPr>
          <p:nvPr/>
        </p:nvCxnSpPr>
        <p:spPr bwMode="auto">
          <a:xfrm>
            <a:off x="1056962" y="2122783"/>
            <a:ext cx="52272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1056962" y="1836193"/>
            <a:ext cx="52272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Прямая соединительная линия 26"/>
          <p:cNvCxnSpPr>
            <a:cxnSpLocks noChangeShapeType="1"/>
          </p:cNvCxnSpPr>
          <p:nvPr/>
        </p:nvCxnSpPr>
        <p:spPr bwMode="auto">
          <a:xfrm flipV="1">
            <a:off x="7577280" y="5285357"/>
            <a:ext cx="0" cy="652389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Прямая соединительная линия 28"/>
          <p:cNvCxnSpPr>
            <a:cxnSpLocks noChangeShapeType="1"/>
          </p:cNvCxnSpPr>
          <p:nvPr/>
        </p:nvCxnSpPr>
        <p:spPr bwMode="auto">
          <a:xfrm flipV="1">
            <a:off x="2874240" y="5322801"/>
            <a:ext cx="0" cy="577501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Прямая соединительная линия 29"/>
          <p:cNvCxnSpPr>
            <a:cxnSpLocks noChangeShapeType="1"/>
          </p:cNvCxnSpPr>
          <p:nvPr/>
        </p:nvCxnSpPr>
        <p:spPr bwMode="auto">
          <a:xfrm flipV="1">
            <a:off x="4440960" y="5322801"/>
            <a:ext cx="0" cy="577501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Прямая соединительная линия 32"/>
          <p:cNvCxnSpPr>
            <a:cxnSpLocks noChangeShapeType="1"/>
          </p:cNvCxnSpPr>
          <p:nvPr/>
        </p:nvCxnSpPr>
        <p:spPr bwMode="auto">
          <a:xfrm flipV="1">
            <a:off x="6009120" y="5322801"/>
            <a:ext cx="0" cy="577501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Прямоугольник 33"/>
          <p:cNvSpPr/>
          <p:nvPr/>
        </p:nvSpPr>
        <p:spPr>
          <a:xfrm>
            <a:off x="523758" y="4825072"/>
            <a:ext cx="449621" cy="34138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63237" y="4194111"/>
            <a:ext cx="449621" cy="34138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3237" y="3563150"/>
            <a:ext cx="449621" cy="34138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93794" y="2928281"/>
            <a:ext cx="449621" cy="34138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3427" y="2293329"/>
            <a:ext cx="449621" cy="34138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40929" y="1664557"/>
            <a:ext cx="449621" cy="34138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9346" y="5573549"/>
            <a:ext cx="1190226" cy="556065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Лена</a:t>
            </a:r>
            <a:endParaRPr lang="ru-RU" sz="3300" dirty="0">
              <a:solidFill>
                <a:srgbClr val="FFFF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077697" y="5564908"/>
            <a:ext cx="1162087" cy="551148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ysClr val="windowText" lastClr="000000"/>
                  </a:solidFill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Коля</a:t>
            </a:r>
            <a:endParaRPr lang="ru-RU" sz="3300" dirty="0">
              <a:solidFill>
                <a:srgbClr val="FF00FF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702634" y="5564907"/>
            <a:ext cx="1092292" cy="551148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Вася</a:t>
            </a:r>
            <a:endParaRPr lang="ru-RU" sz="3300" dirty="0">
              <a:solidFill>
                <a:srgbClr val="00B0F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139619" y="5562392"/>
            <a:ext cx="1301677" cy="551148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Света</a:t>
            </a:r>
            <a:endParaRPr lang="ru-RU" sz="3300" dirty="0">
              <a:solidFill>
                <a:srgbClr val="00FF00"/>
              </a:solidFill>
            </a:endParaRPr>
          </a:p>
        </p:txBody>
      </p:sp>
      <p:sp>
        <p:nvSpPr>
          <p:cNvPr id="44" name="Минус 43"/>
          <p:cNvSpPr/>
          <p:nvPr/>
        </p:nvSpPr>
        <p:spPr bwMode="auto">
          <a:xfrm>
            <a:off x="5019840" y="3310911"/>
            <a:ext cx="457920" cy="2583631"/>
          </a:xfrm>
          <a:prstGeom prst="mathMinus">
            <a:avLst>
              <a:gd name="adj1" fmla="val 72351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2927" tIns="41464" rIns="82927" bIns="41464"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5" name="Минус 44"/>
          <p:cNvSpPr/>
          <p:nvPr/>
        </p:nvSpPr>
        <p:spPr bwMode="auto">
          <a:xfrm>
            <a:off x="1915200" y="2636917"/>
            <a:ext cx="457920" cy="3358433"/>
          </a:xfrm>
          <a:prstGeom prst="mathMinus">
            <a:avLst>
              <a:gd name="adj1" fmla="val 72351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27" tIns="41464" rIns="82927" bIns="41464"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6" name="Минус 45"/>
          <p:cNvSpPr/>
          <p:nvPr/>
        </p:nvSpPr>
        <p:spPr bwMode="auto">
          <a:xfrm>
            <a:off x="3430080" y="4824507"/>
            <a:ext cx="457920" cy="858330"/>
          </a:xfrm>
          <a:prstGeom prst="mathMinus">
            <a:avLst>
              <a:gd name="adj1" fmla="val 72351"/>
            </a:avLst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27" tIns="41464" rIns="82927" bIns="41464"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7" name="Минус 46"/>
          <p:cNvSpPr/>
          <p:nvPr/>
        </p:nvSpPr>
        <p:spPr bwMode="auto">
          <a:xfrm>
            <a:off x="6562081" y="3715590"/>
            <a:ext cx="456480" cy="2104061"/>
          </a:xfrm>
          <a:prstGeom prst="mathMinus">
            <a:avLst>
              <a:gd name="adj1" fmla="val 72351"/>
            </a:avLst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27" tIns="41464" rIns="82927" bIns="41464"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79372" y="506073"/>
            <a:ext cx="7172947" cy="2420687"/>
          </a:xfrm>
          <a:prstGeom prst="rect">
            <a:avLst/>
          </a:prstGeom>
        </p:spPr>
        <p:txBody>
          <a:bodyPr lIns="82927" tIns="41464" rIns="82927" bIns="41464">
            <a:spAutoFit/>
          </a:bodyPr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дорогу до школы дети тратят разное время. Лена тратит 40 минут, Коля – 10 минут, Вася – 30 минут, Света – 25 минут. Построй диаграмму.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0000CC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6200000">
            <a:off x="34383" y="803340"/>
            <a:ext cx="1223287" cy="499151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29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время</a:t>
            </a:r>
            <a:endParaRPr lang="ru-RU" sz="2900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742911" y="5584706"/>
            <a:ext cx="1009411" cy="499203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algn="ctr"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29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дети</a:t>
            </a:r>
            <a:endParaRPr lang="ru-RU" sz="2900" dirty="0">
              <a:solidFill>
                <a:srgbClr val="FF0000"/>
              </a:solidFill>
            </a:endParaRPr>
          </a:p>
        </p:txBody>
      </p:sp>
      <p:pic>
        <p:nvPicPr>
          <p:cNvPr id="16421" name="Рисунок 50" descr="http://img1.liveinternet.ru/images/attach/c/2/69/490/69490747_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920" y="1664817"/>
            <a:ext cx="1638720" cy="256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52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0327" y="0"/>
            <a:ext cx="5463355" cy="2308324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pPr algn="ctr"/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Propisi" panose="02000508030000020003" pitchFamily="2" charset="0"/>
              </a:rPr>
              <a:t> … с</a:t>
            </a:r>
            <a:r>
              <a:rPr lang="ru-RU" sz="7200" b="1" dirty="0">
                <a:solidFill>
                  <a:srgbClr val="C00000"/>
                </a:solidFill>
                <a:latin typeface="Propisi" panose="02000508030000020003" pitchFamily="2" charset="0"/>
              </a:rPr>
              <a:t>е</a:t>
            </a:r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Propisi" panose="02000508030000020003" pitchFamily="2" charset="0"/>
              </a:rPr>
              <a:t>нт</a:t>
            </a:r>
            <a:r>
              <a:rPr lang="ru-RU" sz="7200" b="1" dirty="0">
                <a:solidFill>
                  <a:srgbClr val="C00000"/>
                </a:solidFill>
                <a:latin typeface="Propisi" panose="02000508030000020003" pitchFamily="2" charset="0"/>
              </a:rPr>
              <a:t>я</a:t>
            </a:r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Propisi" panose="02000508030000020003" pitchFamily="2" charset="0"/>
              </a:rPr>
              <a:t>бря</a:t>
            </a:r>
          </a:p>
          <a:p>
            <a:pPr algn="ctr"/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Propisi" panose="02000508030000020003" pitchFamily="2" charset="0"/>
              </a:rPr>
              <a:t>Кла</a:t>
            </a:r>
            <a:r>
              <a:rPr lang="ru-RU" sz="7200" b="1" u="sng" dirty="0">
                <a:solidFill>
                  <a:srgbClr val="FF0000"/>
                </a:solidFill>
                <a:latin typeface="Propisi" panose="02000508030000020003" pitchFamily="2" charset="0"/>
              </a:rPr>
              <a:t>сс</a:t>
            </a:r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Propisi" panose="02000508030000020003" pitchFamily="2" charset="0"/>
              </a:rPr>
              <a:t>ная работа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3" y="2564904"/>
            <a:ext cx="8712968" cy="954107"/>
          </a:xfrm>
          <a:prstGeom prst="rect">
            <a:avLst/>
          </a:prstGeom>
          <a:noFill/>
        </p:spPr>
        <p:txBody>
          <a:bodyPr wrap="square" lIns="91400" tIns="45702" rIns="91400" bIns="45702" rtlCol="0">
            <a:spAutoFit/>
          </a:bodyPr>
          <a:lstStyle/>
          <a:p>
            <a:r>
              <a:rPr lang="ru-RU" sz="2400" i="1" dirty="0"/>
              <a:t>Задание на смекалку: </a:t>
            </a:r>
            <a:r>
              <a:rPr lang="ru-RU" sz="2800" b="1" dirty="0"/>
              <a:t>Переставь одну палочку так, чтобы равенства стали верными.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772713"/>
            <a:ext cx="3857146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00" tIns="45702" rIns="91400" bIns="45702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8000" b="1" dirty="0">
                <a:ln/>
                <a:solidFill>
                  <a:schemeClr val="accent4"/>
                </a:solidFill>
              </a:rPr>
              <a:t>X – I = IV</a:t>
            </a:r>
            <a:endParaRPr lang="ru-RU" sz="8000" b="1" dirty="0">
              <a:ln/>
              <a:solidFill>
                <a:schemeClr val="accent4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3452" y="3773525"/>
            <a:ext cx="3897222" cy="132343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00" tIns="45702" rIns="91400" bIns="45702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8000" b="1" dirty="0">
                <a:ln/>
                <a:solidFill>
                  <a:schemeClr val="accent4">
                    <a:lumMod val="20000"/>
                    <a:lumOff val="80000"/>
                  </a:schemeClr>
                </a:solidFill>
              </a:rPr>
              <a:t>V – I = IV</a:t>
            </a:r>
            <a:endParaRPr lang="ru-RU" sz="8000" b="1" dirty="0">
              <a:ln/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3772712"/>
            <a:ext cx="378180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00" tIns="45702" rIns="91400" bIns="45702">
            <a:spAutoFit/>
          </a:bodyPr>
          <a:lstStyle/>
          <a:p>
            <a:pPr algn="ctr"/>
            <a:r>
              <a:rPr lang="en-US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I – III = II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3789044"/>
            <a:ext cx="3781806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00" tIns="45702" rIns="91400" bIns="45702">
            <a:spAutoFit/>
          </a:bodyPr>
          <a:lstStyle/>
          <a:p>
            <a:pPr algn="ctr"/>
            <a:r>
              <a:rPr lang="en-US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</a:rPr>
              <a:t>I = III - II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Рисунок 50" descr="http://img1.liveinternet.ru/images/attach/c/2/69/490/69490747_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699" y="4855693"/>
            <a:ext cx="1270596" cy="198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86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315" y="293432"/>
            <a:ext cx="8215370" cy="2948643"/>
          </a:xfrm>
          <a:prstGeom prst="rect">
            <a:avLst/>
          </a:prstGeom>
          <a:noFill/>
        </p:spPr>
        <p:txBody>
          <a:bodyPr lIns="91420" tIns="45711" rIns="91420" bIns="45711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407484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ru-RU" sz="20000" b="1" dirty="0">
                <a:ln>
                  <a:solidFill>
                    <a:srgbClr val="FFFF00"/>
                  </a:solidFill>
                </a:ln>
                <a:solidFill>
                  <a:srgbClr val="0000CC"/>
                </a:solidFill>
              </a:rPr>
              <a:t>ТЕСТ</a:t>
            </a:r>
          </a:p>
        </p:txBody>
      </p:sp>
      <p:pic>
        <p:nvPicPr>
          <p:cNvPr id="17411" name="i-main-pic" descr="&amp;Kcy;&amp;acy;&amp;rcy;&amp;tcy;&amp;icy;&amp;ncy;&amp;kcy;&amp;acy; 468 &amp;icy;&amp;zcy; 15319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440" y="2514505"/>
            <a:ext cx="4572000" cy="40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8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642940" y="500064"/>
            <a:ext cx="7786687" cy="663605"/>
          </a:xfrm>
          <a:prstGeom prst="rect">
            <a:avLst/>
          </a:prstGeom>
          <a:noFill/>
          <a:ln>
            <a:noFill/>
          </a:ln>
          <a:extLst/>
        </p:spPr>
        <p:txBody>
          <a:bodyPr lIns="91420" tIns="45711" rIns="91420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CC"/>
                </a:solidFill>
                <a:latin typeface="Comic Sans MS" pitchFamily="66" charset="0"/>
              </a:rPr>
              <a:t>Выбери правильный 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00CC"/>
                </a:solidFill>
                <a:latin typeface="Comic Sans MS" pitchFamily="66" charset="0"/>
              </a:rPr>
              <a:t>ответ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456998" y="1469270"/>
            <a:ext cx="8501062" cy="3390085"/>
          </a:xfrm>
          <a:prstGeom prst="rect">
            <a:avLst/>
          </a:prstGeom>
          <a:noFill/>
          <a:ln>
            <a:noFill/>
          </a:ln>
          <a:extLst/>
        </p:spPr>
        <p:txBody>
          <a:bodyPr lIns="91420" tIns="45711" rIns="91420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№ 1.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Calibri" pitchFamily="34" charset="0"/>
              </a:rPr>
              <a:t>    </a:t>
            </a:r>
            <a:r>
              <a:rPr lang="ru-RU" sz="49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Диаграмма - это ….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36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" pitchFamily="34" charset="0"/>
              </a:rPr>
              <a:t>    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А)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картинка 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 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Б)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чертёж или схема   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 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В)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краткая запись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 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Г)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иллюстрация</a:t>
            </a:r>
          </a:p>
        </p:txBody>
      </p:sp>
      <p:pic>
        <p:nvPicPr>
          <p:cNvPr id="18436" name="Рисунок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162" y="3493807"/>
            <a:ext cx="2872800" cy="304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531122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642940" y="500064"/>
            <a:ext cx="7786687" cy="663605"/>
          </a:xfrm>
          <a:prstGeom prst="rect">
            <a:avLst/>
          </a:prstGeom>
          <a:noFill/>
          <a:ln>
            <a:noFill/>
          </a:ln>
          <a:extLst/>
        </p:spPr>
        <p:txBody>
          <a:bodyPr lIns="91420" tIns="45711" rIns="91420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CC"/>
                </a:solidFill>
                <a:latin typeface="Comic Sans MS" pitchFamily="66" charset="0"/>
              </a:rPr>
              <a:t>Выбери правильный 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00CC"/>
                </a:solidFill>
                <a:latin typeface="Comic Sans MS" pitchFamily="66" charset="0"/>
              </a:rPr>
              <a:t>ответ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431007" y="1273296"/>
            <a:ext cx="8501062" cy="3519858"/>
          </a:xfrm>
          <a:prstGeom prst="rect">
            <a:avLst/>
          </a:prstGeom>
          <a:noFill/>
          <a:ln>
            <a:noFill/>
          </a:ln>
          <a:extLst/>
        </p:spPr>
        <p:txBody>
          <a:bodyPr lIns="91420" tIns="45711" rIns="91420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00FF00"/>
                </a:solidFill>
                <a:latin typeface="Comic Sans MS" pitchFamily="66" charset="0"/>
              </a:rPr>
              <a:t>№ 2.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Какие бывают виды     диаграмм?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3600" b="1" dirty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А)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овальная, круговая, треугольная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Б)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цифровая, линейная, симметричная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В)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кривая, столбчатая, волнистая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Г)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линейная, круговая, столбчатая</a:t>
            </a:r>
          </a:p>
        </p:txBody>
      </p:sp>
      <p:pic>
        <p:nvPicPr>
          <p:cNvPr id="19460" name="Рисунок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522" y="4212443"/>
            <a:ext cx="2089440" cy="2328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425767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642940" y="500064"/>
            <a:ext cx="7786687" cy="663605"/>
          </a:xfrm>
          <a:prstGeom prst="rect">
            <a:avLst/>
          </a:prstGeom>
          <a:noFill/>
          <a:ln>
            <a:noFill/>
          </a:ln>
          <a:extLst/>
        </p:spPr>
        <p:txBody>
          <a:bodyPr lIns="91420" tIns="45711" rIns="91420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CC"/>
                </a:solidFill>
                <a:latin typeface="Comic Sans MS" pitchFamily="66" charset="0"/>
              </a:rPr>
              <a:t>Выбери правильный 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00CC"/>
                </a:solidFill>
                <a:latin typeface="Comic Sans MS" pitchFamily="66" charset="0"/>
              </a:rPr>
              <a:t>ответ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431007" y="1481234"/>
            <a:ext cx="8501062" cy="2926176"/>
          </a:xfrm>
          <a:prstGeom prst="rect">
            <a:avLst/>
          </a:prstGeom>
          <a:noFill/>
          <a:ln>
            <a:noFill/>
          </a:ln>
          <a:extLst/>
        </p:spPr>
        <p:txBody>
          <a:bodyPr lIns="91420" tIns="45711" rIns="91420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00FF00"/>
                </a:solidFill>
                <a:latin typeface="Comic Sans MS" pitchFamily="66" charset="0"/>
              </a:rPr>
              <a:t>№3.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Определи вид диаграммы: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3300" b="1" dirty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А)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столбчатая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Б)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круговая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В)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линейная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Г) </a:t>
            </a:r>
            <a:r>
              <a:rPr lang="ru-RU" sz="33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конусная</a:t>
            </a:r>
          </a:p>
        </p:txBody>
      </p:sp>
      <p:pic>
        <p:nvPicPr>
          <p:cNvPr id="20484" name="Picture 2" descr="C:\Users\MaZaHacKa_13\Desktop\Безымянный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39D"/>
              </a:clrFrom>
              <a:clrTo>
                <a:srgbClr val="FFF39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240" y="2400732"/>
            <a:ext cx="4665600" cy="3564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182199"/>
            <a:ext cx="2181600" cy="251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27319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428606"/>
            <a:ext cx="7929618" cy="1351682"/>
          </a:xfrm>
          <a:prstGeom prst="rect">
            <a:avLst/>
          </a:prstGeom>
          <a:noFill/>
        </p:spPr>
        <p:txBody>
          <a:bodyPr lIns="91420" tIns="45711" rIns="91420" bIns="45711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407484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ru-RU" sz="8800" b="1" dirty="0">
                <a:ln>
                  <a:solidFill>
                    <a:schemeClr val="tx1"/>
                  </a:solidFill>
                </a:ln>
                <a:solidFill>
                  <a:srgbClr val="0000CC"/>
                </a:solidFill>
              </a:rPr>
              <a:t>Проверка</a:t>
            </a:r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595006" y="1780288"/>
            <a:ext cx="4429125" cy="3987301"/>
          </a:xfrm>
          <a:prstGeom prst="rect">
            <a:avLst/>
          </a:prstGeom>
          <a:noFill/>
          <a:ln>
            <a:noFill/>
          </a:ln>
          <a:extLst/>
        </p:spPr>
        <p:txBody>
          <a:bodyPr lIns="91420" tIns="45711" rIns="91420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5400" b="1" dirty="0">
                <a:ln>
                  <a:solidFill>
                    <a:srgbClr val="000000"/>
                  </a:solidFill>
                </a:ln>
                <a:solidFill>
                  <a:srgbClr val="00FF00"/>
                </a:solidFill>
                <a:latin typeface="Calibri" pitchFamily="34" charset="0"/>
              </a:rPr>
              <a:t>№1.</a:t>
            </a:r>
            <a:r>
              <a:rPr lang="ru-RU" sz="5400" b="1" dirty="0">
                <a:solidFill>
                  <a:srgbClr val="000000"/>
                </a:solidFill>
                <a:latin typeface="Calibri" pitchFamily="34" charset="0"/>
              </a:rPr>
              <a:t>   </a:t>
            </a:r>
            <a:r>
              <a:rPr lang="ru-RU" sz="5400" b="1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  <a:latin typeface="Calibri" pitchFamily="34" charset="0"/>
              </a:rPr>
              <a:t>Б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54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5400" b="1" dirty="0">
                <a:ln>
                  <a:solidFill>
                    <a:srgbClr val="000000"/>
                  </a:solidFill>
                </a:ln>
                <a:solidFill>
                  <a:srgbClr val="00FF00"/>
                </a:solidFill>
                <a:latin typeface="Calibri" pitchFamily="34" charset="0"/>
              </a:rPr>
              <a:t>№2.</a:t>
            </a:r>
            <a:r>
              <a:rPr lang="ru-RU" sz="5400" b="1" dirty="0">
                <a:solidFill>
                  <a:srgbClr val="000000"/>
                </a:solidFill>
                <a:latin typeface="Calibri" pitchFamily="34" charset="0"/>
              </a:rPr>
              <a:t>   </a:t>
            </a:r>
            <a:r>
              <a:rPr lang="ru-RU" sz="5400" b="1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  <a:latin typeface="Calibri" pitchFamily="34" charset="0"/>
              </a:rPr>
              <a:t>Г</a:t>
            </a: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54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407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5400" b="1" dirty="0">
                <a:ln>
                  <a:solidFill>
                    <a:srgbClr val="000000"/>
                  </a:solidFill>
                </a:ln>
                <a:solidFill>
                  <a:srgbClr val="00FF00"/>
                </a:solidFill>
                <a:latin typeface="Calibri" pitchFamily="34" charset="0"/>
              </a:rPr>
              <a:t>№3.</a:t>
            </a:r>
            <a:r>
              <a:rPr lang="ru-RU" sz="5400" b="1" dirty="0">
                <a:solidFill>
                  <a:srgbClr val="000000"/>
                </a:solidFill>
                <a:latin typeface="Calibri" pitchFamily="34" charset="0"/>
              </a:rPr>
              <a:t>   </a:t>
            </a:r>
            <a:r>
              <a:rPr lang="ru-RU" sz="5400" b="1" dirty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  <a:latin typeface="Calibri" pitchFamily="34" charset="0"/>
              </a:rPr>
              <a:t>В</a:t>
            </a:r>
          </a:p>
        </p:txBody>
      </p:sp>
      <p:pic>
        <p:nvPicPr>
          <p:cNvPr id="21508" name="Рисунок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280" y="1404149"/>
            <a:ext cx="4942080" cy="519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84187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3950" t="65840" r="35611" b="16188"/>
          <a:stretch/>
        </p:blipFill>
        <p:spPr>
          <a:xfrm>
            <a:off x="326978" y="1196755"/>
            <a:ext cx="8676755" cy="28803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186275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00" tIns="45702" rIns="91400" bIns="45702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Рефлексия</a:t>
            </a:r>
            <a:endParaRPr lang="ru-RU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182199"/>
            <a:ext cx="2181600" cy="251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59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6"/>
            <a:ext cx="7926785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1</a:t>
            </a:r>
            <a:r>
              <a:rPr lang="ru-RU" sz="3200" dirty="0">
                <a:solidFill>
                  <a:srgbClr val="002060"/>
                </a:solidFill>
              </a:rPr>
              <a:t>. Если 960 разделить на 3, то получится 320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6" y="1552623"/>
            <a:ext cx="5953040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2.  240 меньше, чем 720, в 3 раза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5795" y="2268526"/>
            <a:ext cx="7418826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3. Произведение чисел 450 и 2 равно 800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2984433"/>
            <a:ext cx="8108502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4. Если 300 увеличить в 3 раза, получится 600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794" y="3700340"/>
            <a:ext cx="6264472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5. Частное чисел 910 и 7 равно 130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6" y="4416247"/>
            <a:ext cx="4618957" cy="58477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6. 900 больше 30 в 3 раза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5799" y="5132151"/>
            <a:ext cx="8352928" cy="1077218"/>
          </a:xfrm>
          <a:prstGeom prst="rect">
            <a:avLst/>
          </a:prstGeom>
          <a:noFill/>
        </p:spPr>
        <p:txBody>
          <a:bodyPr wrap="square" lIns="91400" tIns="45702" rIns="91400" bIns="45702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7. Если сумму чисел 23 и 17 увеличить в 2 раза,</a:t>
            </a:r>
          </a:p>
          <a:p>
            <a:r>
              <a:rPr lang="ru-RU" sz="3200" dirty="0">
                <a:solidFill>
                  <a:srgbClr val="002060"/>
                </a:solidFill>
              </a:rPr>
              <a:t>     получится 800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0574"/>
            <a:ext cx="8547468" cy="830997"/>
          </a:xfrm>
          <a:prstGeom prst="rect">
            <a:avLst/>
          </a:prstGeom>
          <a:noFill/>
        </p:spPr>
        <p:txBody>
          <a:bodyPr wrap="none" lIns="91400" tIns="45702" rIns="91400" bIns="45702">
            <a:spAutoFit/>
          </a:bodyPr>
          <a:lstStyle/>
          <a:p>
            <a:pPr algn="ctr"/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Математический диктант: </a:t>
            </a:r>
            <a:r>
              <a:rPr lang="ru-RU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да </a:t>
            </a:r>
            <a:r>
              <a:rPr lang="ru-RU" sz="4800" b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+</a:t>
            </a:r>
            <a:r>
              <a:rPr lang="ru-RU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нет </a:t>
            </a:r>
            <a:r>
              <a:rPr lang="ru-RU" sz="4800" b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08387" y="5750004"/>
            <a:ext cx="6535956" cy="1107996"/>
          </a:xfrm>
          <a:prstGeom prst="rect">
            <a:avLst/>
          </a:prstGeom>
          <a:noFill/>
        </p:spPr>
        <p:txBody>
          <a:bodyPr wrap="none" lIns="91400" tIns="45702" rIns="91400" bIns="45702">
            <a:spAutoFit/>
          </a:bodyPr>
          <a:lstStyle/>
          <a:p>
            <a:pPr algn="ctr"/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Проверка: </a:t>
            </a:r>
            <a:r>
              <a:rPr lang="ru-RU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+ + - - + - -</a:t>
            </a:r>
          </a:p>
        </p:txBody>
      </p:sp>
    </p:spTree>
    <p:extLst>
      <p:ext uri="{BB962C8B-B14F-4D97-AF65-F5344CB8AC3E}">
        <p14:creationId xmlns:p14="http://schemas.microsoft.com/office/powerpoint/2010/main" val="28136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3397" t="65227" r="35611" b="21184"/>
          <a:stretch/>
        </p:blipFill>
        <p:spPr>
          <a:xfrm>
            <a:off x="372526" y="836712"/>
            <a:ext cx="8470958" cy="2088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2934" t="34991" r="35226" b="56261"/>
          <a:stretch/>
        </p:blipFill>
        <p:spPr>
          <a:xfrm>
            <a:off x="179516" y="3429000"/>
            <a:ext cx="8856985" cy="1368152"/>
          </a:xfrm>
          <a:prstGeom prst="rect">
            <a:avLst/>
          </a:prstGeom>
        </p:spPr>
      </p:pic>
      <p:pic>
        <p:nvPicPr>
          <p:cNvPr id="7" name="Рисунок 50" descr="http://img1.liveinternet.ru/images/attach/c/2/69/490/69490747_0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097" y="4509120"/>
            <a:ext cx="1385403" cy="216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81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242" y="1356623"/>
            <a:ext cx="7187040" cy="2429536"/>
          </a:xfrm>
        </p:spPr>
        <p:txBody>
          <a:bodyPr>
            <a:normAutofit fontScale="90000"/>
          </a:bodyPr>
          <a:lstStyle/>
          <a:p>
            <a:pPr eaLnBrk="1">
              <a:buFont typeface="Times New Roman" pitchFamily="16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6см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2 см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6805" y="1214050"/>
            <a:ext cx="4858560" cy="1929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522725" y="3571575"/>
            <a:ext cx="112032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dirty="0">
                <a:solidFill>
                  <a:srgbClr val="000000"/>
                </a:solidFill>
              </a:rPr>
              <a:t>Р= 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1643045" y="3571575"/>
            <a:ext cx="364320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dirty="0">
                <a:solidFill>
                  <a:srgbClr val="000000"/>
                </a:solidFill>
              </a:rPr>
              <a:t>6ˑ2+2ˑ2=16(см) </a:t>
            </a:r>
          </a:p>
        </p:txBody>
      </p:sp>
      <p:sp>
        <p:nvSpPr>
          <p:cNvPr id="9" name="Загнутый угол 8"/>
          <p:cNvSpPr/>
          <p:nvPr/>
        </p:nvSpPr>
        <p:spPr>
          <a:xfrm>
            <a:off x="522725" y="5000205"/>
            <a:ext cx="112032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US" sz="3600" dirty="0">
                <a:solidFill>
                  <a:srgbClr val="000000"/>
                </a:solidFill>
              </a:rPr>
              <a:t>S</a:t>
            </a:r>
            <a:r>
              <a:rPr lang="ru-RU" sz="3600" dirty="0">
                <a:solidFill>
                  <a:srgbClr val="000000"/>
                </a:solidFill>
              </a:rPr>
              <a:t>= </a:t>
            </a:r>
          </a:p>
        </p:txBody>
      </p:sp>
      <p:sp>
        <p:nvSpPr>
          <p:cNvPr id="10" name="Загнутый угол 9"/>
          <p:cNvSpPr/>
          <p:nvPr/>
        </p:nvSpPr>
        <p:spPr>
          <a:xfrm>
            <a:off x="1643041" y="5000205"/>
            <a:ext cx="271440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dirty="0">
                <a:solidFill>
                  <a:srgbClr val="000000"/>
                </a:solidFill>
              </a:rPr>
              <a:t>6ˑ2=1</a:t>
            </a:r>
            <a:r>
              <a:rPr lang="en-US" sz="3600" dirty="0">
                <a:solidFill>
                  <a:srgbClr val="000000"/>
                </a:solidFill>
              </a:rPr>
              <a:t>2</a:t>
            </a:r>
            <a:r>
              <a:rPr lang="ru-RU" sz="3600" dirty="0">
                <a:solidFill>
                  <a:srgbClr val="000000"/>
                </a:solidFill>
              </a:rPr>
              <a:t>(см ) </a:t>
            </a:r>
          </a:p>
        </p:txBody>
      </p:sp>
      <p:sp>
        <p:nvSpPr>
          <p:cNvPr id="11272" name="Прямоугольник 2"/>
          <p:cNvSpPr>
            <a:spLocks noChangeArrowheads="1"/>
          </p:cNvSpPr>
          <p:nvPr/>
        </p:nvSpPr>
        <p:spPr bwMode="auto">
          <a:xfrm>
            <a:off x="3705574" y="5230561"/>
            <a:ext cx="295732" cy="34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10" tIns="41455" rIns="82910" bIns="41455">
            <a:spAutoFit/>
          </a:bodyPr>
          <a:lstStyle/>
          <a:p>
            <a:pPr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ru-RU" dirty="0" smtClean="0">
                <a:solidFill>
                  <a:srgbClr val="000000"/>
                </a:solidFill>
              </a:rPr>
              <a:t>2</a:t>
            </a:r>
            <a:endParaRPr lang="ru-RU" altLang="ru-RU" dirty="0" smtClean="0">
              <a:solidFill>
                <a:srgbClr val="FFFFFF"/>
              </a:solidFill>
            </a:endParaRPr>
          </a:p>
        </p:txBody>
      </p:sp>
      <p:pic>
        <p:nvPicPr>
          <p:cNvPr id="11273" name="i-main-pic" descr="&amp;Kcy;&amp;acy;&amp;rcy;&amp;tcy;&amp;icy;&amp;ncy;&amp;kcy;&amp;acy; 26 &amp;icy;&amp;zcy; 518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365" y="3037284"/>
            <a:ext cx="3193920" cy="371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250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2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242" y="1356622"/>
            <a:ext cx="7187040" cy="43766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Посмотрите видео урок, перейдя по ссылке</a:t>
            </a:r>
            <a:r>
              <a:rPr lang="en-US" dirty="0">
                <a:hlinkClick r:id="rId2"/>
              </a:rPr>
              <a:t>https://youtu.be/qNYkGZlTJZ8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7" name="Загнутый угол 6"/>
          <p:cNvSpPr/>
          <p:nvPr/>
        </p:nvSpPr>
        <p:spPr>
          <a:xfrm>
            <a:off x="522725" y="3571575"/>
            <a:ext cx="112032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dirty="0" smtClean="0">
                <a:solidFill>
                  <a:srgbClr val="000000"/>
                </a:solidFill>
              </a:rPr>
              <a:t> 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1643045" y="3571575"/>
            <a:ext cx="364320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522725" y="5000205"/>
            <a:ext cx="112032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dirty="0" smtClean="0">
                <a:solidFill>
                  <a:srgbClr val="000000"/>
                </a:solidFill>
              </a:rPr>
              <a:t> 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1643041" y="5000205"/>
            <a:ext cx="2714400" cy="114348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anchor="ctr"/>
          <a:lstStyle/>
          <a:p>
            <a:pPr algn="ctr" defTabSz="40735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dirty="0" smtClean="0">
                <a:solidFill>
                  <a:srgbClr val="000000"/>
                </a:solidFill>
              </a:rPr>
              <a:t> </a:t>
            </a:r>
            <a:endParaRPr lang="ru-RU" sz="3600" dirty="0">
              <a:solidFill>
                <a:srgbClr val="000000"/>
              </a:solidFill>
            </a:endParaRPr>
          </a:p>
        </p:txBody>
      </p:sp>
      <p:pic>
        <p:nvPicPr>
          <p:cNvPr id="11273" name="i-main-pic" descr="&amp;Kcy;&amp;acy;&amp;rcy;&amp;tcy;&amp;icy;&amp;ncy;&amp;kcy;&amp;acy; 26 &amp;icy;&amp;zcy; 518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365" y="3037284"/>
            <a:ext cx="3193920" cy="371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17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5"/>
            <a:ext cx="8786874" cy="1520487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algn="ctr" defTabSz="407399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ru-RU" sz="10000" b="1" dirty="0">
                <a:ln w="1905">
                  <a:solidFill>
                    <a:schemeClr val="tx1"/>
                  </a:solidFill>
                </a:ln>
                <a:solidFill>
                  <a:srgbClr val="00CC99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ДИАГРАММА </a:t>
            </a:r>
            <a:r>
              <a:rPr lang="ru-RU" sz="10000" b="1" dirty="0">
                <a:ln w="1905"/>
                <a:gradFill>
                  <a:gsLst>
                    <a:gs pos="0">
                      <a:srgbClr val="2D2DB9">
                        <a:shade val="20000"/>
                        <a:satMod val="200000"/>
                      </a:srgbClr>
                    </a:gs>
                    <a:gs pos="78000">
                      <a:srgbClr val="2D2DB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B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7633" y="2232096"/>
            <a:ext cx="8230004" cy="2870813"/>
          </a:xfrm>
          <a:prstGeom prst="rect">
            <a:avLst/>
          </a:prstGeom>
          <a:noFill/>
          <a:ln>
            <a:noFill/>
          </a:ln>
          <a:extLst/>
        </p:spPr>
        <p:txBody>
          <a:bodyPr lIns="91400" tIns="45702" rIns="91400" bIns="457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399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5000" b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  </a:t>
            </a: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omic Sans MS" pitchFamily="66" charset="0"/>
                <a:ea typeface="BatangChe" pitchFamily="49" charset="-127"/>
              </a:rPr>
              <a:t>Это </a:t>
            </a:r>
            <a:r>
              <a:rPr lang="ru-RU" sz="4800" b="1" u="sng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Che" pitchFamily="49" charset="-127"/>
              </a:rPr>
              <a:t>чертёж</a:t>
            </a: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omic Sans MS" pitchFamily="66" charset="0"/>
                <a:ea typeface="BatangChe" pitchFamily="49" charset="-127"/>
              </a:rPr>
              <a:t> или </a:t>
            </a:r>
            <a:r>
              <a:rPr lang="ru-RU" sz="4800" b="1" u="sng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Che" pitchFamily="49" charset="-127"/>
              </a:rPr>
              <a:t>схема</a:t>
            </a: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omic Sans MS" pitchFamily="66" charset="0"/>
                <a:ea typeface="BatangChe" pitchFamily="49" charset="-127"/>
              </a:rPr>
              <a:t>, которая  показывает соотношения между        различными величинами. </a:t>
            </a:r>
          </a:p>
        </p:txBody>
      </p:sp>
    </p:spTree>
    <p:extLst>
      <p:ext uri="{BB962C8B-B14F-4D97-AF65-F5344CB8AC3E}">
        <p14:creationId xmlns:p14="http://schemas.microsoft.com/office/powerpoint/2010/main" val="27048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161"/>
          <p:cNvGraphicFramePr>
            <a:graphicFrameLocks/>
          </p:cNvGraphicFramePr>
          <p:nvPr/>
        </p:nvGraphicFramePr>
        <p:xfrm>
          <a:off x="849602" y="946182"/>
          <a:ext cx="3356640" cy="2357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r:id="rId4" imgW="3353091" imgH="2359356" progId="Excel.Chart.8">
                  <p:embed/>
                </p:oleObj>
              </mc:Choice>
              <mc:Fallback>
                <p:oleObj r:id="rId4" imgW="3353091" imgH="2359356" progId="Excel.Chart.8">
                  <p:embed/>
                  <p:pic>
                    <p:nvPicPr>
                      <p:cNvPr id="0" name="Picture 2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602" y="946182"/>
                        <a:ext cx="3356640" cy="23575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Диаграмма 162"/>
          <p:cNvGraphicFramePr>
            <a:graphicFrameLocks/>
          </p:cNvGraphicFramePr>
          <p:nvPr/>
        </p:nvGraphicFramePr>
        <p:xfrm>
          <a:off x="4311360" y="1355183"/>
          <a:ext cx="4142880" cy="185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r:id="rId7" imgW="4145639" imgH="1853345" progId="Excel.Chart.8">
                  <p:embed/>
                </p:oleObj>
              </mc:Choice>
              <mc:Fallback>
                <p:oleObj r:id="rId7" imgW="4145639" imgH="1853345" progId="Excel.Chart.8">
                  <p:embed/>
                  <p:pic>
                    <p:nvPicPr>
                      <p:cNvPr id="0" name="Picture 2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1360" y="1355183"/>
                        <a:ext cx="4142880" cy="18563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" name="TextBox 165"/>
          <p:cNvSpPr txBox="1">
            <a:spLocks noChangeArrowheads="1"/>
          </p:cNvSpPr>
          <p:nvPr/>
        </p:nvSpPr>
        <p:spPr bwMode="auto">
          <a:xfrm>
            <a:off x="285750" y="2906407"/>
            <a:ext cx="3214688" cy="611661"/>
          </a:xfrm>
          <a:prstGeom prst="rect">
            <a:avLst/>
          </a:prstGeom>
          <a:noFill/>
          <a:ln>
            <a:noFill/>
          </a:ln>
          <a:extLst/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4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круговая</a:t>
            </a:r>
          </a:p>
        </p:txBody>
      </p:sp>
      <p:sp>
        <p:nvSpPr>
          <p:cNvPr id="167" name="TextBox 166"/>
          <p:cNvSpPr txBox="1">
            <a:spLocks noChangeArrowheads="1"/>
          </p:cNvSpPr>
          <p:nvPr/>
        </p:nvSpPr>
        <p:spPr bwMode="auto">
          <a:xfrm>
            <a:off x="4607719" y="3043462"/>
            <a:ext cx="4000500" cy="611661"/>
          </a:xfrm>
          <a:prstGeom prst="rect">
            <a:avLst/>
          </a:prstGeom>
          <a:noFill/>
          <a:ln>
            <a:noFill/>
          </a:ln>
          <a:extLst/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4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столбчатая</a:t>
            </a:r>
          </a:p>
        </p:txBody>
      </p:sp>
      <p:sp>
        <p:nvSpPr>
          <p:cNvPr id="168" name="TextBox 167"/>
          <p:cNvSpPr txBox="1">
            <a:spLocks noChangeArrowheads="1"/>
          </p:cNvSpPr>
          <p:nvPr/>
        </p:nvSpPr>
        <p:spPr bwMode="auto">
          <a:xfrm>
            <a:off x="587633" y="5780679"/>
            <a:ext cx="3200557" cy="611661"/>
          </a:xfrm>
          <a:prstGeom prst="rect">
            <a:avLst/>
          </a:prstGeom>
          <a:noFill/>
          <a:ln>
            <a:noFill/>
          </a:ln>
          <a:extLst/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4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линейная</a:t>
            </a:r>
          </a:p>
        </p:txBody>
      </p:sp>
      <p:sp>
        <p:nvSpPr>
          <p:cNvPr id="4103" name="TextBox 168"/>
          <p:cNvSpPr txBox="1">
            <a:spLocks noChangeArrowheads="1"/>
          </p:cNvSpPr>
          <p:nvPr/>
        </p:nvSpPr>
        <p:spPr bwMode="auto">
          <a:xfrm>
            <a:off x="285753" y="2"/>
            <a:ext cx="8643938" cy="1234880"/>
          </a:xfrm>
          <a:prstGeom prst="rect">
            <a:avLst/>
          </a:prstGeom>
          <a:noFill/>
          <a:ln>
            <a:noFill/>
          </a:ln>
          <a:extLst/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4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80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alibri" pitchFamily="34" charset="0"/>
              </a:rPr>
              <a:t>Виды диаграмм:</a:t>
            </a:r>
          </a:p>
        </p:txBody>
      </p:sp>
      <p:pic>
        <p:nvPicPr>
          <p:cNvPr id="1032" name="Picture 2" descr="C:\Users\MaZaHacKa_13\Desktop\Безымянный.gif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D566"/>
              </a:clrFrom>
              <a:clrTo>
                <a:srgbClr val="FFD56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20" y="3755917"/>
            <a:ext cx="3286080" cy="206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Рисунок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21" y="3043042"/>
            <a:ext cx="3906720" cy="37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82127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6240" y="553020"/>
            <a:ext cx="9144000" cy="1417109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Количество учащихся в школе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2050" name="Диаграмма 3"/>
          <p:cNvGraphicFramePr>
            <a:graphicFrameLocks/>
          </p:cNvGraphicFramePr>
          <p:nvPr/>
        </p:nvGraphicFramePr>
        <p:xfrm>
          <a:off x="642240" y="1571206"/>
          <a:ext cx="8359200" cy="4857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r:id="rId4" imgW="8364437" imgH="4858933" progId="Excel.Chart.8">
                  <p:embed/>
                </p:oleObj>
              </mc:Choice>
              <mc:Fallback>
                <p:oleObj r:id="rId4" imgW="8364437" imgH="4858933" progId="Excel.Chart.8">
                  <p:embed/>
                  <p:pic>
                    <p:nvPicPr>
                      <p:cNvPr id="0" name="Picture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240" y="1571206"/>
                        <a:ext cx="8359200" cy="48576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500643" y="2999837"/>
            <a:ext cx="1143360" cy="57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/>
          <a:lstStyle/>
          <a:p>
            <a:pPr defTabSz="40744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40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356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000160" y="2000373"/>
            <a:ext cx="1071360" cy="57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/>
          <a:lstStyle/>
          <a:p>
            <a:pPr defTabSz="40744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40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102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857600" y="4215323"/>
            <a:ext cx="1143360" cy="5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6" rIns="91410" bIns="45706"/>
          <a:lstStyle/>
          <a:p>
            <a:pPr defTabSz="40744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40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399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00104" y="358758"/>
            <a:ext cx="5486669" cy="611661"/>
          </a:xfrm>
          <a:prstGeom prst="rect">
            <a:avLst/>
          </a:prstGeom>
          <a:noFill/>
          <a:ln>
            <a:noFill/>
          </a:ln>
          <a:extLst/>
        </p:spPr>
        <p:txBody>
          <a:bodyPr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40744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Круговая диаграмма.</a:t>
            </a:r>
          </a:p>
        </p:txBody>
      </p:sp>
    </p:spTree>
    <p:extLst>
      <p:ext uri="{BB962C8B-B14F-4D97-AF65-F5344CB8AC3E}">
        <p14:creationId xmlns:p14="http://schemas.microsoft.com/office/powerpoint/2010/main" val="1163244614"/>
      </p:ext>
    </p:extLst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5622</TotalTime>
  <Words>548</Words>
  <Application>Microsoft Office PowerPoint</Application>
  <PresentationFormat>Экран (4:3)</PresentationFormat>
  <Paragraphs>149</Paragraphs>
  <Slides>25</Slides>
  <Notes>2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 Office</vt:lpstr>
      <vt:lpstr>Диаграмма Microsoft Excel</vt:lpstr>
      <vt:lpstr>Лист Microsoft Excel 97-2003</vt:lpstr>
      <vt:lpstr>Презентация PowerPoint</vt:lpstr>
      <vt:lpstr>Презентация PowerPoint</vt:lpstr>
      <vt:lpstr>Презентация PowerPoint</vt:lpstr>
      <vt:lpstr>Презентация PowerPoint</vt:lpstr>
      <vt:lpstr>    6см                                      2 см       </vt:lpstr>
      <vt:lpstr>      Посмотрите видео урок, перейдя по ссылкеhttps://youtu.be/qNYkGZlTJZ8        </vt:lpstr>
      <vt:lpstr>Презентация PowerPoint</vt:lpstr>
      <vt:lpstr>Презентация PowerPoint</vt:lpstr>
      <vt:lpstr>Количество учащихся в школе</vt:lpstr>
      <vt:lpstr>Количество учащихся в школе</vt:lpstr>
      <vt:lpstr>Количество учащихся в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Admin</cp:lastModifiedBy>
  <cp:revision>350</cp:revision>
  <dcterms:created xsi:type="dcterms:W3CDTF">2017-09-10T09:54:46Z</dcterms:created>
  <dcterms:modified xsi:type="dcterms:W3CDTF">2022-09-20T17:59:07Z</dcterms:modified>
</cp:coreProperties>
</file>