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9" r:id="rId3"/>
    <p:sldId id="261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5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E9F6E-4C6A-426C-873C-2F47ADED8857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8ED8C-9A40-49EE-89CF-65863803A6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5F76D-CAA1-4785-B888-E480A1702049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F6182-BC80-4CEC-B088-F1EE10D183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33606-FFB3-4A62-94B4-82FDF648FD10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380E8-C83B-46CC-BDBC-C5911C2868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9D63D-6864-430F-A617-E28BC3B1D900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EF15E-C967-4C9E-9592-016555309F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6EC3F-910A-4F8A-9F79-F8CC8366A72C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E7B6A-E6F5-461B-BBC9-95F02220CE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1CE9B-B723-4390-A07A-A8A2AD61B30D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D4537-0956-496C-AAC7-6B0382D3BE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59D09-9A84-4826-BD34-4833F79FEDB9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7ACFB-89A9-4B25-A21F-807682BA6D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A870C-4412-47C5-96B2-6F20BD0CA492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03F99-AC3D-45C2-8DCF-EA4688BBBD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3E019-ABD5-493B-9791-DAB9DB29A105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CD164-485D-4820-B39C-4B0743EB6E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A5091-AA52-42F1-8A9E-807B72B0F821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7DBFF-120E-4113-8454-DBE72675F8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DE0A1-B642-4E37-8DC5-6F0C3162E83D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F4A66-46D2-4B51-B1A9-692684D64F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screen">
              <a:grayscl/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C7D29E-E70E-4058-9229-6E5F01BE9B79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E693C1-4EB4-4B58-B461-FBD6F1F2F8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179512" y="188640"/>
            <a:ext cx="8784976" cy="6480720"/>
          </a:xfrm>
          <a:prstGeom prst="roundRect">
            <a:avLst/>
          </a:prstGeom>
          <a:blipFill>
            <a:blip r:embed="rId1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4.png"/><Relationship Id="rId7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://i005.radikal.ru/0712/f1/2ff6d991b094.png" TargetMode="External"/><Relationship Id="rId7" Type="http://schemas.openxmlformats.org/officeDocument/2006/relationships/image" Target="../media/image3.jpeg"/><Relationship Id="rId2" Type="http://schemas.openxmlformats.org/officeDocument/2006/relationships/hyperlink" Target="http://obninskdf4.narod.ru/ershov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rafomanam.net/poems_images/271056.jpg" TargetMode="External"/><Relationship Id="rId5" Type="http://schemas.openxmlformats.org/officeDocument/2006/relationships/hyperlink" Target="http://img-fotki.yandex.ru/get/4414/89635038.61a/0_6fb55_5207f097_L" TargetMode="External"/><Relationship Id="rId10" Type="http://schemas.openxmlformats.org/officeDocument/2006/relationships/image" Target="../media/image5.jpeg"/><Relationship Id="rId4" Type="http://schemas.openxmlformats.org/officeDocument/2006/relationships/hyperlink" Target="http://baby-scool.narod.ru/media/book/img/foto/pisateli_19_03.jpg" TargetMode="External"/><Relationship Id="rId9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4.png"/><Relationship Id="rId7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4.png"/><Relationship Id="rId7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audio" Target="../media/audio1.wav"/><Relationship Id="rId4" Type="http://schemas.openxmlformats.org/officeDocument/2006/relationships/audio" Target="../media/audio2.wav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4.png"/><Relationship Id="rId7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audio" Target="../media/audio1.wav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4.png"/><Relationship Id="rId7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audio" Target="../media/audio1.wav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4.png"/><Relationship Id="rId7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audio" Target="../media/audio1.wav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4.png"/><Relationship Id="rId7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audio" Target="../media/audio1.wav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88350" y="6381750"/>
            <a:ext cx="576263" cy="360363"/>
          </a:xfrm>
          <a:prstGeom prst="actionButtonForwardNex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567723" y="980728"/>
            <a:ext cx="810875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Полякова Е.В.    4 класс       Литературное чтение</a:t>
            </a:r>
          </a:p>
          <a:p>
            <a:r>
              <a:rPr lang="ru-RU" dirty="0" smtClean="0"/>
              <a:t>21.09.2022</a:t>
            </a:r>
          </a:p>
          <a:p>
            <a:r>
              <a:rPr lang="ru-RU" dirty="0" smtClean="0"/>
              <a:t>Тема2   Урок№12</a:t>
            </a:r>
          </a:p>
          <a:p>
            <a:r>
              <a:rPr lang="ru-RU" dirty="0"/>
              <a:t>Тема</a:t>
            </a:r>
            <a:r>
              <a:rPr lang="ru-RU" dirty="0" smtClean="0"/>
              <a:t>: Урок – обобщение</a:t>
            </a:r>
            <a:r>
              <a:rPr lang="ru-RU" dirty="0"/>
              <a:t> </a:t>
            </a:r>
            <a:r>
              <a:rPr lang="ru-RU" dirty="0" smtClean="0"/>
              <a:t>по </a:t>
            </a:r>
            <a:r>
              <a:rPr lang="ru-RU" dirty="0"/>
              <a:t>теме: «Волшебные сказки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П. П. Ершов «Конек Горбунок»» </a:t>
            </a:r>
            <a:endParaRPr lang="ru-RU" dirty="0" smtClean="0"/>
          </a:p>
          <a:p>
            <a:r>
              <a:rPr lang="ru-RU" dirty="0"/>
              <a:t>Цель урока:</a:t>
            </a:r>
          </a:p>
          <a:p>
            <a:r>
              <a:rPr lang="ru-RU" dirty="0"/>
              <a:t>1)	Совершенствование навыков чтения, работа над выразительностью чтения</a:t>
            </a:r>
          </a:p>
          <a:p>
            <a:r>
              <a:rPr lang="ru-RU" dirty="0"/>
              <a:t>2)	Воспитание милосердия и доброты, способности души к отрицанию зла</a:t>
            </a:r>
          </a:p>
          <a:p>
            <a:r>
              <a:rPr lang="ru-RU" dirty="0"/>
              <a:t>3)	Развитие воображения и фантазии ребенка</a:t>
            </a:r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Группа 1"/>
          <p:cNvGrpSpPr>
            <a:grpSpLocks/>
          </p:cNvGrpSpPr>
          <p:nvPr/>
        </p:nvGrpSpPr>
        <p:grpSpPr bwMode="auto">
          <a:xfrm>
            <a:off x="7235825" y="404813"/>
            <a:ext cx="1512888" cy="1800225"/>
            <a:chOff x="1979712" y="-315416"/>
            <a:chExt cx="4824536" cy="5045410"/>
          </a:xfrm>
        </p:grpSpPr>
        <p:pic>
          <p:nvPicPr>
            <p:cNvPr id="10253" name="Рисунок 2" descr="pisateli_19_03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31840" y="476672"/>
              <a:ext cx="2592288" cy="3082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54" name="Рисунок 3" descr="2ff6d991b094.png"/>
            <p:cNvPicPr>
              <a:picLocks noChangeAspect="1"/>
            </p:cNvPicPr>
            <p:nvPr/>
          </p:nvPicPr>
          <p:blipFill>
            <a:blip r:embed="rId3" cstate="print">
              <a:grayscl/>
            </a:blip>
            <a:srcRect/>
            <a:stretch>
              <a:fillRect/>
            </a:stretch>
          </p:blipFill>
          <p:spPr bwMode="auto">
            <a:xfrm>
              <a:off x="1979712" y="-315416"/>
              <a:ext cx="4824536" cy="5045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" name="Прямоугольник 5"/>
          <p:cNvSpPr/>
          <p:nvPr/>
        </p:nvSpPr>
        <p:spPr>
          <a:xfrm>
            <a:off x="323528" y="620688"/>
            <a:ext cx="6881117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Выбери правильный ответ:</a:t>
            </a:r>
          </a:p>
        </p:txBody>
      </p:sp>
      <p:sp>
        <p:nvSpPr>
          <p:cNvPr id="10244" name="TextBox 6"/>
          <p:cNvSpPr txBox="1">
            <a:spLocks noChangeArrowheads="1"/>
          </p:cNvSpPr>
          <p:nvPr/>
        </p:nvSpPr>
        <p:spPr bwMode="auto">
          <a:xfrm>
            <a:off x="395288" y="1196975"/>
            <a:ext cx="669766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/>
              <a:t>7. Сколько лет рыба-кит не мог</a:t>
            </a:r>
          </a:p>
          <a:p>
            <a:pPr algn="ctr">
              <a:lnSpc>
                <a:spcPct val="150000"/>
              </a:lnSpc>
            </a:pPr>
            <a:r>
              <a:rPr lang="ru-RU" sz="2800"/>
              <a:t>получить прощение?</a:t>
            </a:r>
          </a:p>
        </p:txBody>
      </p:sp>
      <p:sp>
        <p:nvSpPr>
          <p:cNvPr id="10245" name="Прямоугольник 8"/>
          <p:cNvSpPr>
            <a:spLocks noChangeArrowheads="1"/>
          </p:cNvSpPr>
          <p:nvPr/>
        </p:nvSpPr>
        <p:spPr bwMode="auto">
          <a:xfrm>
            <a:off x="2771775" y="2565400"/>
            <a:ext cx="298608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>
                <a:hlinkClick r:id="" action="ppaction://hlinkshowjump?jump=nextslide">
                  <a:snd r:embed="rId4" name="chimes.wav"/>
                </a:hlinkClick>
              </a:rPr>
              <a:t>а) 10</a:t>
            </a:r>
            <a:endParaRPr lang="ru-RU" sz="2800"/>
          </a:p>
        </p:txBody>
      </p:sp>
      <p:sp>
        <p:nvSpPr>
          <p:cNvPr id="10246" name="Прямоугольник 9"/>
          <p:cNvSpPr>
            <a:spLocks noChangeArrowheads="1"/>
          </p:cNvSpPr>
          <p:nvPr/>
        </p:nvSpPr>
        <p:spPr bwMode="auto">
          <a:xfrm>
            <a:off x="2771775" y="3500438"/>
            <a:ext cx="3887788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>
                <a:hlinkClick r:id="" action="ppaction://noaction">
                  <a:snd r:embed="rId5" name="drumroll.wav"/>
                </a:hlinkClick>
              </a:rPr>
              <a:t>б) 20</a:t>
            </a:r>
            <a:endParaRPr lang="ru-RU" sz="2800"/>
          </a:p>
        </p:txBody>
      </p:sp>
      <p:sp>
        <p:nvSpPr>
          <p:cNvPr id="10247" name="Прямоугольник 10"/>
          <p:cNvSpPr>
            <a:spLocks noChangeArrowheads="1"/>
          </p:cNvSpPr>
          <p:nvPr/>
        </p:nvSpPr>
        <p:spPr bwMode="auto">
          <a:xfrm>
            <a:off x="2771775" y="4437063"/>
            <a:ext cx="3313113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>
                <a:hlinkClick r:id="" action="ppaction://noaction">
                  <a:snd r:embed="rId5" name="drumroll.wav"/>
                </a:hlinkClick>
              </a:rPr>
              <a:t>в) 100</a:t>
            </a:r>
            <a:endParaRPr lang="ru-RU" sz="2800"/>
          </a:p>
        </p:txBody>
      </p:sp>
      <p:pic>
        <p:nvPicPr>
          <p:cNvPr id="10248" name="Рисунок 11" descr="0_6fb55_5207f097_L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950" y="3284538"/>
            <a:ext cx="244792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Рисунок 12" descr="271056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063" y="2276475"/>
            <a:ext cx="2855912" cy="42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5364088" y="5949280"/>
            <a:ext cx="2808312" cy="648072"/>
          </a:xfrm>
          <a:prstGeom prst="rect">
            <a:avLst/>
          </a:prstGeom>
          <a:blipFill>
            <a:blip r:embed="rId8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 descr="27105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4663" y="2060575"/>
            <a:ext cx="2855912" cy="42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Рисунок 2" descr="0_6fb55_5207f097_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050" y="2636838"/>
            <a:ext cx="2449513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339752" y="548680"/>
            <a:ext cx="4320480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Молодец!</a:t>
            </a:r>
          </a:p>
        </p:txBody>
      </p:sp>
      <p:grpSp>
        <p:nvGrpSpPr>
          <p:cNvPr id="11269" name="Группа 4"/>
          <p:cNvGrpSpPr>
            <a:grpSpLocks/>
          </p:cNvGrpSpPr>
          <p:nvPr/>
        </p:nvGrpSpPr>
        <p:grpSpPr bwMode="auto">
          <a:xfrm>
            <a:off x="7235825" y="404813"/>
            <a:ext cx="1512888" cy="1800225"/>
            <a:chOff x="1979712" y="-315416"/>
            <a:chExt cx="4824536" cy="5045410"/>
          </a:xfrm>
        </p:grpSpPr>
        <p:pic>
          <p:nvPicPr>
            <p:cNvPr id="11271" name="Рисунок 5" descr="pisateli_19_03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31840" y="476672"/>
              <a:ext cx="2592288" cy="3082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2" name="Рисунок 6" descr="2ff6d991b094.png"/>
            <p:cNvPicPr>
              <a:picLocks noChangeAspect="1"/>
            </p:cNvPicPr>
            <p:nvPr/>
          </p:nvPicPr>
          <p:blipFill>
            <a:blip r:embed="rId5" cstate="print">
              <a:grayscl/>
            </a:blip>
            <a:srcRect/>
            <a:stretch>
              <a:fillRect/>
            </a:stretch>
          </p:blipFill>
          <p:spPr bwMode="auto">
            <a:xfrm>
              <a:off x="1979712" y="-315416"/>
              <a:ext cx="4824536" cy="5045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7451725" y="5949950"/>
            <a:ext cx="1081088" cy="358775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ВЫХОД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6477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Используемые источники: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000" smtClean="0">
                <a:latin typeface="Monotype Corsiva" pitchFamily="66" charset="0"/>
              </a:rPr>
              <a:t>Викторина </a:t>
            </a:r>
          </a:p>
          <a:p>
            <a:pPr algn="ctr" eaLnBrk="1" hangingPunct="1">
              <a:buFont typeface="Arial" charset="0"/>
              <a:buNone/>
            </a:pPr>
            <a:r>
              <a:rPr lang="en-US" sz="2000" smtClean="0">
                <a:latin typeface="Monotype Corsiva" pitchFamily="66" charset="0"/>
                <a:hlinkClick r:id="rId2"/>
              </a:rPr>
              <a:t>http://obninskdf4.narod.ru/ershov.html</a:t>
            </a:r>
            <a:endParaRPr lang="ru-RU" sz="2000" smtClean="0">
              <a:latin typeface="Monotype Corsiva" pitchFamily="66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2000" smtClean="0">
                <a:latin typeface="Monotype Corsiva" pitchFamily="66" charset="0"/>
              </a:rPr>
              <a:t>Виньетка </a:t>
            </a:r>
          </a:p>
          <a:p>
            <a:pPr algn="ctr" eaLnBrk="1" hangingPunct="1">
              <a:buFont typeface="Arial" charset="0"/>
              <a:buNone/>
            </a:pPr>
            <a:r>
              <a:rPr lang="en-US" sz="2000" smtClean="0">
                <a:latin typeface="Monotype Corsiva" pitchFamily="66" charset="0"/>
                <a:hlinkClick r:id="rId3"/>
              </a:rPr>
              <a:t>http://i005.radikal.ru/0712/f1/2ff6d991b094.png</a:t>
            </a:r>
            <a:endParaRPr lang="ru-RU" sz="2000" smtClean="0">
              <a:latin typeface="Monotype Corsiva" pitchFamily="66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2000" smtClean="0">
                <a:latin typeface="Monotype Corsiva" pitchFamily="66" charset="0"/>
              </a:rPr>
              <a:t>П. П. Ершов </a:t>
            </a:r>
          </a:p>
          <a:p>
            <a:pPr algn="ctr" eaLnBrk="1" hangingPunct="1">
              <a:buFont typeface="Arial" charset="0"/>
              <a:buNone/>
            </a:pPr>
            <a:r>
              <a:rPr lang="en-US" sz="2000" smtClean="0">
                <a:latin typeface="Monotype Corsiva" pitchFamily="66" charset="0"/>
                <a:hlinkClick r:id="rId4"/>
              </a:rPr>
              <a:t>http://baby-scool.narod.ru/media/book/img/foto/pisateli_19_03.jpg</a:t>
            </a:r>
            <a:endParaRPr lang="ru-RU" sz="2000" smtClean="0">
              <a:latin typeface="Monotype Corsiva" pitchFamily="66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2000" smtClean="0">
                <a:latin typeface="Monotype Corsiva" pitchFamily="66" charset="0"/>
              </a:rPr>
              <a:t>Конёк-Горбунок </a:t>
            </a:r>
          </a:p>
          <a:p>
            <a:pPr algn="ctr" eaLnBrk="1" hangingPunct="1">
              <a:buFont typeface="Arial" charset="0"/>
              <a:buNone/>
            </a:pPr>
            <a:r>
              <a:rPr lang="en-US" sz="2000" smtClean="0">
                <a:latin typeface="Monotype Corsiva" pitchFamily="66" charset="0"/>
                <a:hlinkClick r:id="rId5"/>
              </a:rPr>
              <a:t>http://img-fotki.yandex.ru/get/4414/89635038.61a/0_6fb55_5207f097_L</a:t>
            </a:r>
            <a:endParaRPr lang="ru-RU" sz="2000" smtClean="0">
              <a:latin typeface="Monotype Corsiva" pitchFamily="66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2000" smtClean="0">
                <a:latin typeface="Monotype Corsiva" pitchFamily="66" charset="0"/>
              </a:rPr>
              <a:t>Иванушка </a:t>
            </a:r>
          </a:p>
          <a:p>
            <a:pPr algn="ctr" eaLnBrk="1" hangingPunct="1">
              <a:buFont typeface="Arial" charset="0"/>
              <a:buNone/>
            </a:pPr>
            <a:r>
              <a:rPr lang="en-US" sz="2000" smtClean="0">
                <a:latin typeface="Monotype Corsiva" pitchFamily="66" charset="0"/>
                <a:hlinkClick r:id="rId6"/>
              </a:rPr>
              <a:t>http://www.grafomanam.net/poems_images/271056.jpg</a:t>
            </a:r>
            <a:endParaRPr lang="ru-RU" sz="2000" smtClean="0">
              <a:latin typeface="Monotype Corsiva" pitchFamily="66" charset="0"/>
            </a:endParaRPr>
          </a:p>
        </p:txBody>
      </p:sp>
      <p:grpSp>
        <p:nvGrpSpPr>
          <p:cNvPr id="12292" name="Группа 3"/>
          <p:cNvGrpSpPr>
            <a:grpSpLocks/>
          </p:cNvGrpSpPr>
          <p:nvPr/>
        </p:nvGrpSpPr>
        <p:grpSpPr bwMode="auto">
          <a:xfrm>
            <a:off x="7235825" y="404813"/>
            <a:ext cx="1512888" cy="1800225"/>
            <a:chOff x="1979712" y="-315416"/>
            <a:chExt cx="4824536" cy="5045410"/>
          </a:xfrm>
        </p:grpSpPr>
        <p:pic>
          <p:nvPicPr>
            <p:cNvPr id="12297" name="Рисунок 4" descr="pisateli_19_03.jpg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131840" y="476672"/>
              <a:ext cx="2592288" cy="3082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8" name="Рисунок 5" descr="2ff6d991b094.png"/>
            <p:cNvPicPr>
              <a:picLocks noChangeAspect="1"/>
            </p:cNvPicPr>
            <p:nvPr/>
          </p:nvPicPr>
          <p:blipFill>
            <a:blip r:embed="rId8" cstate="print">
              <a:grayscl/>
            </a:blip>
            <a:srcRect/>
            <a:stretch>
              <a:fillRect/>
            </a:stretch>
          </p:blipFill>
          <p:spPr bwMode="auto">
            <a:xfrm>
              <a:off x="1979712" y="-315416"/>
              <a:ext cx="4824536" cy="5045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293" name="Рисунок 6" descr="0_6fb55_5207f097_L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9750" y="4292600"/>
            <a:ext cx="1514475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Рисунок 7" descr="271056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5825" y="3968750"/>
            <a:ext cx="1704975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3851275" y="6092825"/>
            <a:ext cx="1081088" cy="360363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ВЫХОД</a:t>
            </a:r>
          </a:p>
        </p:txBody>
      </p:sp>
      <p:sp>
        <p:nvSpPr>
          <p:cNvPr id="10" name="Управляющая кнопка: домой 9">
            <a:hlinkClick r:id="" action="ppaction://hlinkshowjump?jump=firstslide" highlightClick="1"/>
          </p:cNvPr>
          <p:cNvSpPr/>
          <p:nvPr/>
        </p:nvSpPr>
        <p:spPr>
          <a:xfrm>
            <a:off x="8675688" y="6381750"/>
            <a:ext cx="360362" cy="360363"/>
          </a:xfrm>
          <a:prstGeom prst="actionButtonHom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2" descr="0_6fb55_5207f097_L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4300" y="2852738"/>
            <a:ext cx="11525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51" name="Группа 3"/>
          <p:cNvGrpSpPr>
            <a:grpSpLocks/>
          </p:cNvGrpSpPr>
          <p:nvPr/>
        </p:nvGrpSpPr>
        <p:grpSpPr bwMode="auto">
          <a:xfrm>
            <a:off x="3779838" y="333375"/>
            <a:ext cx="1512887" cy="1800225"/>
            <a:chOff x="1979712" y="-315416"/>
            <a:chExt cx="4824536" cy="5045410"/>
          </a:xfrm>
        </p:grpSpPr>
        <p:pic>
          <p:nvPicPr>
            <p:cNvPr id="2059" name="Рисунок 4" descr="pisateli_19_03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31840" y="476672"/>
              <a:ext cx="2592288" cy="3082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0" name="Рисунок 5" descr="2ff6d991b094.png"/>
            <p:cNvPicPr>
              <a:picLocks noChangeAspect="1"/>
            </p:cNvPicPr>
            <p:nvPr/>
          </p:nvPicPr>
          <p:blipFill>
            <a:blip r:embed="rId4" cstate="print">
              <a:grayscl/>
            </a:blip>
            <a:srcRect/>
            <a:stretch>
              <a:fillRect/>
            </a:stretch>
          </p:blipFill>
          <p:spPr bwMode="auto">
            <a:xfrm>
              <a:off x="1979712" y="-315416"/>
              <a:ext cx="4824536" cy="5045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Прямоугольник 6"/>
          <p:cNvSpPr/>
          <p:nvPr/>
        </p:nvSpPr>
        <p:spPr>
          <a:xfrm>
            <a:off x="1187624" y="2492896"/>
            <a:ext cx="6794168" cy="2232248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Пётр Павлович Ершов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3068961"/>
            <a:ext cx="5727851" cy="1944216"/>
          </a:xfrm>
          <a:prstGeom prst="rect">
            <a:avLst/>
          </a:prstGeom>
          <a:noFill/>
        </p:spPr>
        <p:txBody>
          <a:bodyPr spcFirstLastPara="1" wrap="none">
            <a:prstTxWarp prst="textArchDow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«</a:t>
            </a:r>
            <a:r>
              <a:rPr lang="ru-R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Конёк-Горбунок</a:t>
            </a:r>
            <a:r>
              <a:rPr lang="ru-R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347864" y="5301209"/>
            <a:ext cx="2335255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Викторина</a:t>
            </a: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88350" y="6381750"/>
            <a:ext cx="576263" cy="360363"/>
          </a:xfrm>
          <a:prstGeom prst="actionButtonForwardNex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Управляющая кнопка: документ 11">
            <a:hlinkClick r:id="" action="ppaction://hlinkshowjump?jump=lastslide" highlightClick="1"/>
          </p:cNvPr>
          <p:cNvSpPr/>
          <p:nvPr/>
        </p:nvSpPr>
        <p:spPr>
          <a:xfrm>
            <a:off x="107950" y="115888"/>
            <a:ext cx="360363" cy="433387"/>
          </a:xfrm>
          <a:prstGeom prst="actionButtonDocumen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73869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188" y="1125538"/>
            <a:ext cx="7694612" cy="4522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Дорогой друг!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Arial" pitchFamily="34" charset="0"/>
                <a:cs typeface="Arial" pitchFamily="34" charset="0"/>
              </a:rPr>
              <a:t>Внимательно прочитай вопрос и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Arial" pitchFamily="34" charset="0"/>
                <a:cs typeface="Arial" pitchFamily="34" charset="0"/>
              </a:rPr>
              <a:t>выбери правильный ответ.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Arial" pitchFamily="34" charset="0"/>
                <a:cs typeface="Arial" pitchFamily="34" charset="0"/>
              </a:rPr>
              <a:t>Если ты ответишь правильно,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Arial" pitchFamily="34" charset="0"/>
                <a:cs typeface="Arial" pitchFamily="34" charset="0"/>
              </a:rPr>
              <a:t>то перейдёшь к следующему вопросу.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Желаю удачи! </a:t>
            </a:r>
          </a:p>
        </p:txBody>
      </p:sp>
      <p:grpSp>
        <p:nvGrpSpPr>
          <p:cNvPr id="3075" name="Группа 2"/>
          <p:cNvGrpSpPr>
            <a:grpSpLocks/>
          </p:cNvGrpSpPr>
          <p:nvPr/>
        </p:nvGrpSpPr>
        <p:grpSpPr bwMode="auto">
          <a:xfrm>
            <a:off x="7235825" y="404813"/>
            <a:ext cx="1512888" cy="1800225"/>
            <a:chOff x="1979712" y="-315416"/>
            <a:chExt cx="4824536" cy="5045410"/>
          </a:xfrm>
        </p:grpSpPr>
        <p:pic>
          <p:nvPicPr>
            <p:cNvPr id="3078" name="Рисунок 3" descr="pisateli_19_03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31840" y="476672"/>
              <a:ext cx="2592288" cy="3082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9" name="Рисунок 4" descr="2ff6d991b094.png"/>
            <p:cNvPicPr>
              <a:picLocks noChangeAspect="1"/>
            </p:cNvPicPr>
            <p:nvPr/>
          </p:nvPicPr>
          <p:blipFill>
            <a:blip r:embed="rId3" cstate="print">
              <a:grayscl/>
            </a:blip>
            <a:srcRect/>
            <a:stretch>
              <a:fillRect/>
            </a:stretch>
          </p:blipFill>
          <p:spPr bwMode="auto">
            <a:xfrm>
              <a:off x="1979712" y="-315416"/>
              <a:ext cx="4824536" cy="5045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76" name="Рисунок 5" descr="0_6fb55_5207f097_L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950" y="5084763"/>
            <a:ext cx="115093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388350" y="6381750"/>
            <a:ext cx="576263" cy="360363"/>
          </a:xfrm>
          <a:prstGeom prst="actionButtonForwardNex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Группа 1"/>
          <p:cNvGrpSpPr>
            <a:grpSpLocks/>
          </p:cNvGrpSpPr>
          <p:nvPr/>
        </p:nvGrpSpPr>
        <p:grpSpPr bwMode="auto">
          <a:xfrm>
            <a:off x="7235825" y="404813"/>
            <a:ext cx="1512888" cy="1800225"/>
            <a:chOff x="1979712" y="-315416"/>
            <a:chExt cx="4824536" cy="5045410"/>
          </a:xfrm>
        </p:grpSpPr>
        <p:pic>
          <p:nvPicPr>
            <p:cNvPr id="4127" name="Рисунок 2" descr="pisateli_19_03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31840" y="476672"/>
              <a:ext cx="2592288" cy="3082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28" name="Рисунок 3" descr="2ff6d991b094.png"/>
            <p:cNvPicPr>
              <a:picLocks noChangeAspect="1"/>
            </p:cNvPicPr>
            <p:nvPr/>
          </p:nvPicPr>
          <p:blipFill>
            <a:blip r:embed="rId3" cstate="print">
              <a:grayscl/>
            </a:blip>
            <a:srcRect/>
            <a:stretch>
              <a:fillRect/>
            </a:stretch>
          </p:blipFill>
          <p:spPr bwMode="auto">
            <a:xfrm>
              <a:off x="1979712" y="-315416"/>
              <a:ext cx="4824536" cy="5045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099" name="Рисунок 4" descr="0_6fb55_5207f097_L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950" y="3284538"/>
            <a:ext cx="244792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3528" y="620688"/>
            <a:ext cx="6881117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Выбери правильный ответ:</a:t>
            </a:r>
          </a:p>
        </p:txBody>
      </p:sp>
      <p:sp>
        <p:nvSpPr>
          <p:cNvPr id="4101" name="TextBox 6"/>
          <p:cNvSpPr txBox="1">
            <a:spLocks noChangeArrowheads="1"/>
          </p:cNvSpPr>
          <p:nvPr/>
        </p:nvSpPr>
        <p:spPr bwMode="auto">
          <a:xfrm>
            <a:off x="323850" y="1484313"/>
            <a:ext cx="69294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1. Сколько сказок написал П. П. Ершов?</a:t>
            </a:r>
          </a:p>
        </p:txBody>
      </p:sp>
      <p:sp>
        <p:nvSpPr>
          <p:cNvPr id="4102" name="Прямоугольник 8"/>
          <p:cNvSpPr>
            <a:spLocks noChangeArrowheads="1"/>
          </p:cNvSpPr>
          <p:nvPr/>
        </p:nvSpPr>
        <p:spPr bwMode="auto">
          <a:xfrm>
            <a:off x="2987675" y="2420938"/>
            <a:ext cx="1385888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>
                <a:hlinkClick r:id="" action="ppaction://hlinkshowjump?jump=nextslide">
                  <a:snd r:embed="rId5" name="chimes.wav"/>
                </a:hlinkClick>
              </a:rPr>
              <a:t>а) одну</a:t>
            </a:r>
            <a:endParaRPr lang="ru-RU" sz="2800"/>
          </a:p>
        </p:txBody>
      </p:sp>
      <p:sp>
        <p:nvSpPr>
          <p:cNvPr id="4103" name="Прямоугольник 9"/>
          <p:cNvSpPr>
            <a:spLocks noChangeArrowheads="1"/>
          </p:cNvSpPr>
          <p:nvPr/>
        </p:nvSpPr>
        <p:spPr bwMode="auto">
          <a:xfrm>
            <a:off x="2987675" y="3357563"/>
            <a:ext cx="1319213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>
                <a:hlinkClick r:id="" action="ppaction://noaction">
                  <a:snd r:embed="rId6" name="drumroll.wav"/>
                </a:hlinkClick>
              </a:rPr>
              <a:t>б) три</a:t>
            </a:r>
            <a:endParaRPr lang="ru-RU" sz="2800"/>
          </a:p>
        </p:txBody>
      </p:sp>
      <p:sp>
        <p:nvSpPr>
          <p:cNvPr id="4104" name="Прямоугольник 10"/>
          <p:cNvSpPr>
            <a:spLocks noChangeArrowheads="1"/>
          </p:cNvSpPr>
          <p:nvPr/>
        </p:nvSpPr>
        <p:spPr bwMode="auto">
          <a:xfrm>
            <a:off x="2987675" y="4221163"/>
            <a:ext cx="2305050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>
                <a:hlinkClick r:id="" action="ppaction://noaction">
                  <a:snd r:embed="rId6" name="drumroll.wav"/>
                </a:hlinkClick>
              </a:rPr>
              <a:t>в) много</a:t>
            </a:r>
            <a:endParaRPr lang="ru-RU" sz="2800"/>
          </a:p>
        </p:txBody>
      </p:sp>
      <p:pic>
        <p:nvPicPr>
          <p:cNvPr id="4105" name="Рисунок 11" descr="271056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063" y="2276475"/>
            <a:ext cx="2855912" cy="42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5364088" y="5949280"/>
            <a:ext cx="2808312" cy="648072"/>
          </a:xfrm>
          <a:prstGeom prst="rect">
            <a:avLst/>
          </a:prstGeom>
          <a:blipFill>
            <a:blip r:embed="rId8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508104" y="5301208"/>
            <a:ext cx="2808312" cy="648072"/>
          </a:xfrm>
          <a:prstGeom prst="rect">
            <a:avLst/>
          </a:prstGeom>
          <a:blipFill>
            <a:blip r:embed="rId8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652120" y="4653136"/>
            <a:ext cx="2808312" cy="648072"/>
          </a:xfrm>
          <a:prstGeom prst="rect">
            <a:avLst/>
          </a:prstGeom>
          <a:blipFill>
            <a:blip r:embed="rId8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868144" y="4005064"/>
            <a:ext cx="2808312" cy="648072"/>
          </a:xfrm>
          <a:prstGeom prst="rect">
            <a:avLst/>
          </a:prstGeom>
          <a:blipFill>
            <a:blip r:embed="rId8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940152" y="3356992"/>
            <a:ext cx="2808312" cy="648072"/>
          </a:xfrm>
          <a:prstGeom prst="rect">
            <a:avLst/>
          </a:prstGeom>
          <a:blipFill>
            <a:blip r:embed="rId8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796136" y="2780928"/>
            <a:ext cx="2808312" cy="648072"/>
          </a:xfrm>
          <a:prstGeom prst="rect">
            <a:avLst/>
          </a:prstGeom>
          <a:blipFill>
            <a:blip r:embed="rId8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724128" y="2276872"/>
            <a:ext cx="2808312" cy="576064"/>
          </a:xfrm>
          <a:prstGeom prst="rect">
            <a:avLst/>
          </a:prstGeom>
          <a:blipFill>
            <a:blip r:embed="rId8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Группа 1"/>
          <p:cNvGrpSpPr>
            <a:grpSpLocks/>
          </p:cNvGrpSpPr>
          <p:nvPr/>
        </p:nvGrpSpPr>
        <p:grpSpPr bwMode="auto">
          <a:xfrm>
            <a:off x="7235825" y="404813"/>
            <a:ext cx="1512888" cy="1800225"/>
            <a:chOff x="1979712" y="-315416"/>
            <a:chExt cx="4824536" cy="5045410"/>
          </a:xfrm>
        </p:grpSpPr>
        <p:pic>
          <p:nvPicPr>
            <p:cNvPr id="5148" name="Рисунок 2" descr="pisateli_19_03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31840" y="476672"/>
              <a:ext cx="2592288" cy="3082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49" name="Рисунок 3" descr="2ff6d991b094.png"/>
            <p:cNvPicPr>
              <a:picLocks noChangeAspect="1"/>
            </p:cNvPicPr>
            <p:nvPr/>
          </p:nvPicPr>
          <p:blipFill>
            <a:blip r:embed="rId3" cstate="print">
              <a:grayscl/>
            </a:blip>
            <a:srcRect/>
            <a:stretch>
              <a:fillRect/>
            </a:stretch>
          </p:blipFill>
          <p:spPr bwMode="auto">
            <a:xfrm>
              <a:off x="1979712" y="-315416"/>
              <a:ext cx="4824536" cy="5045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" name="Прямоугольник 5"/>
          <p:cNvSpPr/>
          <p:nvPr/>
        </p:nvSpPr>
        <p:spPr>
          <a:xfrm>
            <a:off x="323528" y="620688"/>
            <a:ext cx="6881117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Выбери правильный ответ:</a:t>
            </a:r>
          </a:p>
        </p:txBody>
      </p:sp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323850" y="1484313"/>
            <a:ext cx="67691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/>
              <a:t>2. Где родился П. П. Ершов?</a:t>
            </a:r>
          </a:p>
        </p:txBody>
      </p:sp>
      <p:sp>
        <p:nvSpPr>
          <p:cNvPr id="5125" name="Прямоугольник 8"/>
          <p:cNvSpPr>
            <a:spLocks noChangeArrowheads="1"/>
          </p:cNvSpPr>
          <p:nvPr/>
        </p:nvSpPr>
        <p:spPr bwMode="auto">
          <a:xfrm>
            <a:off x="2771775" y="2420938"/>
            <a:ext cx="2986088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>
                <a:hlinkClick r:id="" action="ppaction://noaction">
                  <a:snd r:embed="rId4" name="drumroll.wav"/>
                </a:hlinkClick>
              </a:rPr>
              <a:t>а) в Москве</a:t>
            </a:r>
            <a:endParaRPr lang="ru-RU" sz="2800"/>
          </a:p>
        </p:txBody>
      </p:sp>
      <p:sp>
        <p:nvSpPr>
          <p:cNvPr id="5126" name="Прямоугольник 9"/>
          <p:cNvSpPr>
            <a:spLocks noChangeArrowheads="1"/>
          </p:cNvSpPr>
          <p:nvPr/>
        </p:nvSpPr>
        <p:spPr bwMode="auto">
          <a:xfrm>
            <a:off x="2771775" y="3357563"/>
            <a:ext cx="3887788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>
                <a:hlinkClick r:id="" action="ppaction://noaction">
                  <a:snd r:embed="rId4" name="drumroll.wav"/>
                </a:hlinkClick>
              </a:rPr>
              <a:t>б) в Петербурге</a:t>
            </a:r>
            <a:endParaRPr lang="ru-RU" sz="2800"/>
          </a:p>
        </p:txBody>
      </p:sp>
      <p:sp>
        <p:nvSpPr>
          <p:cNvPr id="5127" name="Прямоугольник 10"/>
          <p:cNvSpPr>
            <a:spLocks noChangeArrowheads="1"/>
          </p:cNvSpPr>
          <p:nvPr/>
        </p:nvSpPr>
        <p:spPr bwMode="auto">
          <a:xfrm>
            <a:off x="2771775" y="4221163"/>
            <a:ext cx="3313113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>
                <a:hlinkClick r:id="" action="ppaction://hlinkshowjump?jump=nextslide">
                  <a:snd r:embed="rId5" name="chimes.wav"/>
                </a:hlinkClick>
              </a:rPr>
              <a:t>в) в Сибири</a:t>
            </a:r>
            <a:endParaRPr lang="ru-RU" sz="2800"/>
          </a:p>
        </p:txBody>
      </p:sp>
      <p:pic>
        <p:nvPicPr>
          <p:cNvPr id="5128" name="Рисунок 11" descr="0_6fb55_5207f097_L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950" y="3284538"/>
            <a:ext cx="244792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Рисунок 12" descr="271056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063" y="2276475"/>
            <a:ext cx="2855912" cy="42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5364088" y="5949280"/>
            <a:ext cx="2808312" cy="648072"/>
          </a:xfrm>
          <a:prstGeom prst="rect">
            <a:avLst/>
          </a:prstGeom>
          <a:blipFill>
            <a:blip r:embed="rId8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508104" y="5301208"/>
            <a:ext cx="2808312" cy="648072"/>
          </a:xfrm>
          <a:prstGeom prst="rect">
            <a:avLst/>
          </a:prstGeom>
          <a:blipFill>
            <a:blip r:embed="rId8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652120" y="4653136"/>
            <a:ext cx="2808312" cy="648072"/>
          </a:xfrm>
          <a:prstGeom prst="rect">
            <a:avLst/>
          </a:prstGeom>
          <a:blipFill>
            <a:blip r:embed="rId8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868144" y="4005064"/>
            <a:ext cx="2808312" cy="648072"/>
          </a:xfrm>
          <a:prstGeom prst="rect">
            <a:avLst/>
          </a:prstGeom>
          <a:blipFill>
            <a:blip r:embed="rId8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940152" y="3356992"/>
            <a:ext cx="2808312" cy="648072"/>
          </a:xfrm>
          <a:prstGeom prst="rect">
            <a:avLst/>
          </a:prstGeom>
          <a:blipFill>
            <a:blip r:embed="rId8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796136" y="2780928"/>
            <a:ext cx="2808312" cy="648072"/>
          </a:xfrm>
          <a:prstGeom prst="rect">
            <a:avLst/>
          </a:prstGeom>
          <a:blipFill>
            <a:blip r:embed="rId8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Группа 1"/>
          <p:cNvGrpSpPr>
            <a:grpSpLocks/>
          </p:cNvGrpSpPr>
          <p:nvPr/>
        </p:nvGrpSpPr>
        <p:grpSpPr bwMode="auto">
          <a:xfrm>
            <a:off x="7235825" y="404813"/>
            <a:ext cx="1512888" cy="1800225"/>
            <a:chOff x="1979712" y="-315416"/>
            <a:chExt cx="4824536" cy="5045410"/>
          </a:xfrm>
        </p:grpSpPr>
        <p:pic>
          <p:nvPicPr>
            <p:cNvPr id="6169" name="Рисунок 2" descr="pisateli_19_03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31840" y="476672"/>
              <a:ext cx="2592288" cy="3082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70" name="Рисунок 3" descr="2ff6d991b094.png"/>
            <p:cNvPicPr>
              <a:picLocks noChangeAspect="1"/>
            </p:cNvPicPr>
            <p:nvPr/>
          </p:nvPicPr>
          <p:blipFill>
            <a:blip r:embed="rId3" cstate="print">
              <a:grayscl/>
            </a:blip>
            <a:srcRect/>
            <a:stretch>
              <a:fillRect/>
            </a:stretch>
          </p:blipFill>
          <p:spPr bwMode="auto">
            <a:xfrm>
              <a:off x="1979712" y="-315416"/>
              <a:ext cx="4824536" cy="5045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" name="Прямоугольник 5"/>
          <p:cNvSpPr/>
          <p:nvPr/>
        </p:nvSpPr>
        <p:spPr>
          <a:xfrm>
            <a:off x="323528" y="620688"/>
            <a:ext cx="6881117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Выбери правильный ответ:</a:t>
            </a:r>
          </a:p>
        </p:txBody>
      </p:sp>
      <p:sp>
        <p:nvSpPr>
          <p:cNvPr id="6148" name="TextBox 6"/>
          <p:cNvSpPr txBox="1">
            <a:spLocks noChangeArrowheads="1"/>
          </p:cNvSpPr>
          <p:nvPr/>
        </p:nvSpPr>
        <p:spPr bwMode="auto">
          <a:xfrm>
            <a:off x="395288" y="1196975"/>
            <a:ext cx="669766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/>
              <a:t>3. Какой срок царь дал Ивану,</a:t>
            </a:r>
          </a:p>
          <a:p>
            <a:pPr algn="ctr">
              <a:lnSpc>
                <a:spcPct val="150000"/>
              </a:lnSpc>
            </a:pPr>
            <a:r>
              <a:rPr lang="ru-RU" sz="2800"/>
              <a:t>чтобы он добыл жар-птицу?</a:t>
            </a:r>
          </a:p>
        </p:txBody>
      </p:sp>
      <p:sp>
        <p:nvSpPr>
          <p:cNvPr id="6149" name="Прямоугольник 8"/>
          <p:cNvSpPr>
            <a:spLocks noChangeArrowheads="1"/>
          </p:cNvSpPr>
          <p:nvPr/>
        </p:nvSpPr>
        <p:spPr bwMode="auto">
          <a:xfrm>
            <a:off x="2771775" y="2565400"/>
            <a:ext cx="298608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>
                <a:hlinkClick r:id="" action="ppaction://noaction">
                  <a:snd r:embed="rId4" name="drumroll.wav"/>
                </a:hlinkClick>
              </a:rPr>
              <a:t>а) 3 дня</a:t>
            </a:r>
            <a:endParaRPr lang="ru-RU" sz="2800"/>
          </a:p>
        </p:txBody>
      </p:sp>
      <p:sp>
        <p:nvSpPr>
          <p:cNvPr id="6150" name="Прямоугольник 9"/>
          <p:cNvSpPr>
            <a:spLocks noChangeArrowheads="1"/>
          </p:cNvSpPr>
          <p:nvPr/>
        </p:nvSpPr>
        <p:spPr bwMode="auto">
          <a:xfrm>
            <a:off x="2771775" y="3500438"/>
            <a:ext cx="3887788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>
                <a:hlinkClick r:id="" action="ppaction://hlinkshowjump?jump=nextslide">
                  <a:snd r:embed="rId5" name="chimes.wav"/>
                </a:hlinkClick>
              </a:rPr>
              <a:t>б) 3 недели</a:t>
            </a:r>
            <a:endParaRPr lang="ru-RU" sz="2800"/>
          </a:p>
        </p:txBody>
      </p:sp>
      <p:sp>
        <p:nvSpPr>
          <p:cNvPr id="6151" name="Прямоугольник 10"/>
          <p:cNvSpPr>
            <a:spLocks noChangeArrowheads="1"/>
          </p:cNvSpPr>
          <p:nvPr/>
        </p:nvSpPr>
        <p:spPr bwMode="auto">
          <a:xfrm>
            <a:off x="2771775" y="4437063"/>
            <a:ext cx="3313113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>
                <a:hlinkClick r:id="" action="ppaction://noaction">
                  <a:snd r:embed="rId4" name="drumroll.wav"/>
                </a:hlinkClick>
              </a:rPr>
              <a:t>в) 3 месяца</a:t>
            </a:r>
            <a:endParaRPr lang="ru-RU" sz="2800"/>
          </a:p>
        </p:txBody>
      </p:sp>
      <p:pic>
        <p:nvPicPr>
          <p:cNvPr id="6152" name="Рисунок 11" descr="0_6fb55_5207f097_L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950" y="3284538"/>
            <a:ext cx="244792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Рисунок 12" descr="271056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063" y="2276475"/>
            <a:ext cx="2855912" cy="42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5364088" y="5949280"/>
            <a:ext cx="2808312" cy="648072"/>
          </a:xfrm>
          <a:prstGeom prst="rect">
            <a:avLst/>
          </a:prstGeom>
          <a:blipFill>
            <a:blip r:embed="rId8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508104" y="5301208"/>
            <a:ext cx="2808312" cy="648072"/>
          </a:xfrm>
          <a:prstGeom prst="rect">
            <a:avLst/>
          </a:prstGeom>
          <a:blipFill>
            <a:blip r:embed="rId8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652120" y="4653136"/>
            <a:ext cx="2808312" cy="648072"/>
          </a:xfrm>
          <a:prstGeom prst="rect">
            <a:avLst/>
          </a:prstGeom>
          <a:blipFill>
            <a:blip r:embed="rId8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868144" y="4005064"/>
            <a:ext cx="2808312" cy="648072"/>
          </a:xfrm>
          <a:prstGeom prst="rect">
            <a:avLst/>
          </a:prstGeom>
          <a:blipFill>
            <a:blip r:embed="rId8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940152" y="3356992"/>
            <a:ext cx="2808312" cy="648072"/>
          </a:xfrm>
          <a:prstGeom prst="rect">
            <a:avLst/>
          </a:prstGeom>
          <a:blipFill>
            <a:blip r:embed="rId8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Группа 1"/>
          <p:cNvGrpSpPr>
            <a:grpSpLocks/>
          </p:cNvGrpSpPr>
          <p:nvPr/>
        </p:nvGrpSpPr>
        <p:grpSpPr bwMode="auto">
          <a:xfrm>
            <a:off x="7235825" y="404813"/>
            <a:ext cx="1512888" cy="1800225"/>
            <a:chOff x="1979712" y="-315416"/>
            <a:chExt cx="4824536" cy="5045410"/>
          </a:xfrm>
        </p:grpSpPr>
        <p:pic>
          <p:nvPicPr>
            <p:cNvPr id="7190" name="Рисунок 2" descr="pisateli_19_03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31840" y="476672"/>
              <a:ext cx="2592288" cy="3082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91" name="Рисунок 3" descr="2ff6d991b094.png"/>
            <p:cNvPicPr>
              <a:picLocks noChangeAspect="1"/>
            </p:cNvPicPr>
            <p:nvPr/>
          </p:nvPicPr>
          <p:blipFill>
            <a:blip r:embed="rId3" cstate="print">
              <a:grayscl/>
            </a:blip>
            <a:srcRect/>
            <a:stretch>
              <a:fillRect/>
            </a:stretch>
          </p:blipFill>
          <p:spPr bwMode="auto">
            <a:xfrm>
              <a:off x="1979712" y="-315416"/>
              <a:ext cx="4824536" cy="5045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" name="Прямоугольник 5"/>
          <p:cNvSpPr/>
          <p:nvPr/>
        </p:nvSpPr>
        <p:spPr>
          <a:xfrm>
            <a:off x="323528" y="620688"/>
            <a:ext cx="6881117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Выбери правильный ответ:</a:t>
            </a:r>
          </a:p>
        </p:txBody>
      </p:sp>
      <p:sp>
        <p:nvSpPr>
          <p:cNvPr id="7172" name="TextBox 6"/>
          <p:cNvSpPr txBox="1">
            <a:spLocks noChangeArrowheads="1"/>
          </p:cNvSpPr>
          <p:nvPr/>
        </p:nvSpPr>
        <p:spPr bwMode="auto">
          <a:xfrm>
            <a:off x="395288" y="1196975"/>
            <a:ext cx="669766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/>
              <a:t>4. Какого цвета были златогривые кони, сыновья кобылицы?</a:t>
            </a:r>
          </a:p>
        </p:txBody>
      </p:sp>
      <p:sp>
        <p:nvSpPr>
          <p:cNvPr id="7173" name="Прямоугольник 8"/>
          <p:cNvSpPr>
            <a:spLocks noChangeArrowheads="1"/>
          </p:cNvSpPr>
          <p:nvPr/>
        </p:nvSpPr>
        <p:spPr bwMode="auto">
          <a:xfrm>
            <a:off x="2771775" y="2565400"/>
            <a:ext cx="298608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>
                <a:hlinkClick r:id="" action="ppaction://noaction">
                  <a:snd r:embed="rId4" name="drumroll.wav"/>
                </a:hlinkClick>
              </a:rPr>
              <a:t>а) белого</a:t>
            </a:r>
            <a:endParaRPr lang="ru-RU" sz="2800"/>
          </a:p>
        </p:txBody>
      </p:sp>
      <p:sp>
        <p:nvSpPr>
          <p:cNvPr id="7174" name="Прямоугольник 9"/>
          <p:cNvSpPr>
            <a:spLocks noChangeArrowheads="1"/>
          </p:cNvSpPr>
          <p:nvPr/>
        </p:nvSpPr>
        <p:spPr bwMode="auto">
          <a:xfrm>
            <a:off x="2771775" y="3500438"/>
            <a:ext cx="3887788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>
                <a:hlinkClick r:id="" action="ppaction://hlinkshowjump?jump=nextslide">
                  <a:snd r:embed="rId5" name="chimes.wav"/>
                </a:hlinkClick>
              </a:rPr>
              <a:t>б) вороного</a:t>
            </a:r>
            <a:endParaRPr lang="ru-RU" sz="2800"/>
          </a:p>
        </p:txBody>
      </p:sp>
      <p:sp>
        <p:nvSpPr>
          <p:cNvPr id="7175" name="Прямоугольник 10"/>
          <p:cNvSpPr>
            <a:spLocks noChangeArrowheads="1"/>
          </p:cNvSpPr>
          <p:nvPr/>
        </p:nvSpPr>
        <p:spPr bwMode="auto">
          <a:xfrm>
            <a:off x="2771775" y="4437063"/>
            <a:ext cx="3313113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>
                <a:hlinkClick r:id="" action="ppaction://noaction">
                  <a:snd r:embed="rId4" name="drumroll.wav"/>
                </a:hlinkClick>
              </a:rPr>
              <a:t>в) серого</a:t>
            </a:r>
            <a:endParaRPr lang="ru-RU" sz="2800"/>
          </a:p>
        </p:txBody>
      </p:sp>
      <p:pic>
        <p:nvPicPr>
          <p:cNvPr id="7176" name="Рисунок 11" descr="0_6fb55_5207f097_L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950" y="3284538"/>
            <a:ext cx="244792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Рисунок 12" descr="271056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063" y="2276475"/>
            <a:ext cx="2855912" cy="42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5364088" y="5949280"/>
            <a:ext cx="2808312" cy="648072"/>
          </a:xfrm>
          <a:prstGeom prst="rect">
            <a:avLst/>
          </a:prstGeom>
          <a:blipFill>
            <a:blip r:embed="rId8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508104" y="5301208"/>
            <a:ext cx="2808312" cy="648072"/>
          </a:xfrm>
          <a:prstGeom prst="rect">
            <a:avLst/>
          </a:prstGeom>
          <a:blipFill>
            <a:blip r:embed="rId8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652120" y="4653136"/>
            <a:ext cx="2808312" cy="648072"/>
          </a:xfrm>
          <a:prstGeom prst="rect">
            <a:avLst/>
          </a:prstGeom>
          <a:blipFill>
            <a:blip r:embed="rId8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868144" y="4005064"/>
            <a:ext cx="2808312" cy="648072"/>
          </a:xfrm>
          <a:prstGeom prst="rect">
            <a:avLst/>
          </a:prstGeom>
          <a:blipFill>
            <a:blip r:embed="rId8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Группа 1"/>
          <p:cNvGrpSpPr>
            <a:grpSpLocks/>
          </p:cNvGrpSpPr>
          <p:nvPr/>
        </p:nvGrpSpPr>
        <p:grpSpPr bwMode="auto">
          <a:xfrm>
            <a:off x="7235825" y="404813"/>
            <a:ext cx="1512888" cy="1800225"/>
            <a:chOff x="1979712" y="-315416"/>
            <a:chExt cx="4824536" cy="5045410"/>
          </a:xfrm>
        </p:grpSpPr>
        <p:pic>
          <p:nvPicPr>
            <p:cNvPr id="8211" name="Рисунок 2" descr="pisateli_19_03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31840" y="476672"/>
              <a:ext cx="2592288" cy="3082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12" name="Рисунок 3" descr="2ff6d991b094.png"/>
            <p:cNvPicPr>
              <a:picLocks noChangeAspect="1"/>
            </p:cNvPicPr>
            <p:nvPr/>
          </p:nvPicPr>
          <p:blipFill>
            <a:blip r:embed="rId3" cstate="print">
              <a:grayscl/>
            </a:blip>
            <a:srcRect/>
            <a:stretch>
              <a:fillRect/>
            </a:stretch>
          </p:blipFill>
          <p:spPr bwMode="auto">
            <a:xfrm>
              <a:off x="1979712" y="-315416"/>
              <a:ext cx="4824536" cy="5045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" name="Прямоугольник 5"/>
          <p:cNvSpPr/>
          <p:nvPr/>
        </p:nvSpPr>
        <p:spPr>
          <a:xfrm>
            <a:off x="323528" y="620688"/>
            <a:ext cx="6881117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Выбери правильный ответ:</a:t>
            </a:r>
          </a:p>
        </p:txBody>
      </p:sp>
      <p:sp>
        <p:nvSpPr>
          <p:cNvPr id="8196" name="TextBox 6"/>
          <p:cNvSpPr txBox="1">
            <a:spLocks noChangeArrowheads="1"/>
          </p:cNvSpPr>
          <p:nvPr/>
        </p:nvSpPr>
        <p:spPr bwMode="auto">
          <a:xfrm>
            <a:off x="395288" y="1196975"/>
            <a:ext cx="669766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/>
              <a:t>5. Сколько раз в году Царь-девица</a:t>
            </a:r>
          </a:p>
          <a:p>
            <a:pPr algn="ctr">
              <a:lnSpc>
                <a:spcPct val="150000"/>
              </a:lnSpc>
            </a:pPr>
            <a:r>
              <a:rPr lang="ru-RU" sz="2800"/>
              <a:t>сходила с «окияна» на землю?</a:t>
            </a:r>
          </a:p>
        </p:txBody>
      </p:sp>
      <p:sp>
        <p:nvSpPr>
          <p:cNvPr id="8197" name="Прямоугольник 8"/>
          <p:cNvSpPr>
            <a:spLocks noChangeArrowheads="1"/>
          </p:cNvSpPr>
          <p:nvPr/>
        </p:nvSpPr>
        <p:spPr bwMode="auto">
          <a:xfrm>
            <a:off x="2771775" y="2565400"/>
            <a:ext cx="298608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>
                <a:hlinkClick r:id="" action="ppaction://noaction">
                  <a:snd r:embed="rId4" name="drumroll.wav"/>
                </a:hlinkClick>
              </a:rPr>
              <a:t>а) 1 раз</a:t>
            </a:r>
            <a:endParaRPr lang="ru-RU" sz="2800"/>
          </a:p>
        </p:txBody>
      </p:sp>
      <p:sp>
        <p:nvSpPr>
          <p:cNvPr id="8198" name="Прямоугольник 9"/>
          <p:cNvSpPr>
            <a:spLocks noChangeArrowheads="1"/>
          </p:cNvSpPr>
          <p:nvPr/>
        </p:nvSpPr>
        <p:spPr bwMode="auto">
          <a:xfrm>
            <a:off x="2771775" y="3500438"/>
            <a:ext cx="3887788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>
                <a:hlinkClick r:id="" action="ppaction://hlinkshowjump?jump=nextslide">
                  <a:snd r:embed="rId5" name="chimes.wav"/>
                </a:hlinkClick>
              </a:rPr>
              <a:t>б) 2 раза</a:t>
            </a:r>
            <a:endParaRPr lang="ru-RU" sz="2800"/>
          </a:p>
        </p:txBody>
      </p:sp>
      <p:sp>
        <p:nvSpPr>
          <p:cNvPr id="8199" name="Прямоугольник 10"/>
          <p:cNvSpPr>
            <a:spLocks noChangeArrowheads="1"/>
          </p:cNvSpPr>
          <p:nvPr/>
        </p:nvSpPr>
        <p:spPr bwMode="auto">
          <a:xfrm>
            <a:off x="2771775" y="4437063"/>
            <a:ext cx="3313113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>
                <a:hlinkClick r:id="" action="ppaction://noaction">
                  <a:snd r:embed="rId4" name="drumroll.wav"/>
                </a:hlinkClick>
              </a:rPr>
              <a:t>в) 3 раза</a:t>
            </a:r>
            <a:endParaRPr lang="ru-RU" sz="2800"/>
          </a:p>
        </p:txBody>
      </p:sp>
      <p:pic>
        <p:nvPicPr>
          <p:cNvPr id="8200" name="Рисунок 11" descr="0_6fb55_5207f097_L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950" y="3284538"/>
            <a:ext cx="244792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Рисунок 14" descr="271056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063" y="2276475"/>
            <a:ext cx="2855912" cy="42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5364088" y="5949280"/>
            <a:ext cx="2808312" cy="648072"/>
          </a:xfrm>
          <a:prstGeom prst="rect">
            <a:avLst/>
          </a:prstGeom>
          <a:blipFill>
            <a:blip r:embed="rId8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508104" y="5301208"/>
            <a:ext cx="2808312" cy="648072"/>
          </a:xfrm>
          <a:prstGeom prst="rect">
            <a:avLst/>
          </a:prstGeom>
          <a:blipFill>
            <a:blip r:embed="rId8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652120" y="4653136"/>
            <a:ext cx="2808312" cy="648072"/>
          </a:xfrm>
          <a:prstGeom prst="rect">
            <a:avLst/>
          </a:prstGeom>
          <a:blipFill>
            <a:blip r:embed="rId8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Группа 1"/>
          <p:cNvGrpSpPr>
            <a:grpSpLocks/>
          </p:cNvGrpSpPr>
          <p:nvPr/>
        </p:nvGrpSpPr>
        <p:grpSpPr bwMode="auto">
          <a:xfrm>
            <a:off x="7235825" y="404813"/>
            <a:ext cx="1512888" cy="1800225"/>
            <a:chOff x="1979712" y="-315416"/>
            <a:chExt cx="4824536" cy="5045410"/>
          </a:xfrm>
        </p:grpSpPr>
        <p:pic>
          <p:nvPicPr>
            <p:cNvPr id="9232" name="Рисунок 2" descr="pisateli_19_03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31840" y="476672"/>
              <a:ext cx="2592288" cy="3082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33" name="Рисунок 3" descr="2ff6d991b094.png"/>
            <p:cNvPicPr>
              <a:picLocks noChangeAspect="1"/>
            </p:cNvPicPr>
            <p:nvPr/>
          </p:nvPicPr>
          <p:blipFill>
            <a:blip r:embed="rId3" cstate="print">
              <a:grayscl/>
            </a:blip>
            <a:srcRect/>
            <a:stretch>
              <a:fillRect/>
            </a:stretch>
          </p:blipFill>
          <p:spPr bwMode="auto">
            <a:xfrm>
              <a:off x="1979712" y="-315416"/>
              <a:ext cx="4824536" cy="5045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" name="Прямоугольник 5"/>
          <p:cNvSpPr/>
          <p:nvPr/>
        </p:nvSpPr>
        <p:spPr>
          <a:xfrm>
            <a:off x="323528" y="620688"/>
            <a:ext cx="6881117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Выбери правильный ответ:</a:t>
            </a:r>
          </a:p>
        </p:txBody>
      </p:sp>
      <p:sp>
        <p:nvSpPr>
          <p:cNvPr id="9220" name="TextBox 6"/>
          <p:cNvSpPr txBox="1">
            <a:spLocks noChangeArrowheads="1"/>
          </p:cNvSpPr>
          <p:nvPr/>
        </p:nvSpPr>
        <p:spPr bwMode="auto">
          <a:xfrm>
            <a:off x="395288" y="1196975"/>
            <a:ext cx="669766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/>
              <a:t>6. Кто нашёл сундучок с перстнем</a:t>
            </a:r>
          </a:p>
          <a:p>
            <a:pPr algn="ctr">
              <a:lnSpc>
                <a:spcPct val="150000"/>
              </a:lnSpc>
            </a:pPr>
            <a:r>
              <a:rPr lang="ru-RU" sz="2800"/>
              <a:t>Царь-девицы?</a:t>
            </a:r>
          </a:p>
        </p:txBody>
      </p:sp>
      <p:sp>
        <p:nvSpPr>
          <p:cNvPr id="9221" name="Прямоугольник 8"/>
          <p:cNvSpPr>
            <a:spLocks noChangeArrowheads="1"/>
          </p:cNvSpPr>
          <p:nvPr/>
        </p:nvSpPr>
        <p:spPr bwMode="auto">
          <a:xfrm>
            <a:off x="2771775" y="2565400"/>
            <a:ext cx="298608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>
                <a:hlinkClick r:id="" action="ppaction://noaction">
                  <a:snd r:embed="rId4" name="drumroll.wav"/>
                </a:hlinkClick>
              </a:rPr>
              <a:t>а) осетры</a:t>
            </a:r>
            <a:endParaRPr lang="ru-RU" sz="2800"/>
          </a:p>
        </p:txBody>
      </p:sp>
      <p:sp>
        <p:nvSpPr>
          <p:cNvPr id="9222" name="Прямоугольник 9"/>
          <p:cNvSpPr>
            <a:spLocks noChangeArrowheads="1"/>
          </p:cNvSpPr>
          <p:nvPr/>
        </p:nvSpPr>
        <p:spPr bwMode="auto">
          <a:xfrm>
            <a:off x="2771775" y="3500438"/>
            <a:ext cx="3887788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>
                <a:hlinkClick r:id="" action="ppaction://noaction">
                  <a:snd r:embed="rId4" name="drumroll.wav"/>
                </a:hlinkClick>
              </a:rPr>
              <a:t>б) дельфины</a:t>
            </a:r>
            <a:endParaRPr lang="ru-RU" sz="2800"/>
          </a:p>
        </p:txBody>
      </p:sp>
      <p:sp>
        <p:nvSpPr>
          <p:cNvPr id="9223" name="Прямоугольник 10"/>
          <p:cNvSpPr>
            <a:spLocks noChangeArrowheads="1"/>
          </p:cNvSpPr>
          <p:nvPr/>
        </p:nvSpPr>
        <p:spPr bwMode="auto">
          <a:xfrm>
            <a:off x="2771775" y="4437063"/>
            <a:ext cx="3313113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>
                <a:hlinkClick r:id="" action="ppaction://hlinkshowjump?jump=nextslide">
                  <a:snd r:embed="rId5" name="chimes.wav"/>
                </a:hlinkClick>
              </a:rPr>
              <a:t>в) ёрш</a:t>
            </a:r>
            <a:endParaRPr lang="ru-RU" sz="2800"/>
          </a:p>
        </p:txBody>
      </p:sp>
      <p:pic>
        <p:nvPicPr>
          <p:cNvPr id="9224" name="Рисунок 11" descr="0_6fb55_5207f097_L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950" y="3284538"/>
            <a:ext cx="244792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Рисунок 12" descr="271056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063" y="2276475"/>
            <a:ext cx="2855912" cy="42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5364088" y="5949280"/>
            <a:ext cx="2808312" cy="648072"/>
          </a:xfrm>
          <a:prstGeom prst="rect">
            <a:avLst/>
          </a:prstGeom>
          <a:blipFill>
            <a:blip r:embed="rId8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508104" y="5301208"/>
            <a:ext cx="2808312" cy="648072"/>
          </a:xfrm>
          <a:prstGeom prst="rect">
            <a:avLst/>
          </a:prstGeom>
          <a:blipFill>
            <a:blip r:embed="rId8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281</Words>
  <Application>Microsoft Office PowerPoint</Application>
  <PresentationFormat>Экран (4:3)</PresentationFormat>
  <Paragraphs>71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Используемые источники: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Admin</cp:lastModifiedBy>
  <cp:revision>22</cp:revision>
  <dcterms:created xsi:type="dcterms:W3CDTF">2012-09-17T14:40:01Z</dcterms:created>
  <dcterms:modified xsi:type="dcterms:W3CDTF">2022-09-21T17:24:04Z</dcterms:modified>
</cp:coreProperties>
</file>