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sldIdLst>
    <p:sldId id="281" r:id="rId2"/>
    <p:sldId id="282" r:id="rId3"/>
    <p:sldId id="257" r:id="rId4"/>
    <p:sldId id="277" r:id="rId5"/>
    <p:sldId id="259" r:id="rId6"/>
    <p:sldId id="261" r:id="rId7"/>
    <p:sldId id="262" r:id="rId8"/>
    <p:sldId id="263" r:id="rId9"/>
    <p:sldId id="264" r:id="rId10"/>
    <p:sldId id="265" r:id="rId11"/>
    <p:sldId id="279" r:id="rId12"/>
    <p:sldId id="280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1FB3B-27D3-4C44-8008-F9D39B0B387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8315A-5F0F-407A-8735-76979335D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03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3BD50C-858D-475A-953D-63A95711DE5F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1A8FEB-07F9-4439-BB75-84A78498C8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58200" cy="1782690"/>
          </a:xfrm>
        </p:spPr>
        <p:txBody>
          <a:bodyPr>
            <a:noAutofit/>
          </a:bodyPr>
          <a:lstStyle/>
          <a:p>
            <a:r>
              <a:rPr lang="ru-RU" b="1" dirty="0" smtClean="0"/>
              <a:t>4 Класс П</a:t>
            </a:r>
            <a:r>
              <a:rPr lang="ru-RU" b="1" cap="none" dirty="0" smtClean="0"/>
              <a:t>олякова Е.В. Основы религиозных культур </a:t>
            </a:r>
            <a:r>
              <a:rPr lang="ru-RU" b="1" cap="none" dirty="0"/>
              <a:t>и светской этики 21..09.2022</a:t>
            </a:r>
            <a:br>
              <a:rPr lang="ru-RU" b="1" cap="none" dirty="0"/>
            </a:br>
            <a:r>
              <a:rPr lang="ru-RU" b="1" cap="none" dirty="0"/>
              <a:t>Тема2      Урок №3</a:t>
            </a:r>
            <a:br>
              <a:rPr lang="ru-RU" b="1" cap="none" dirty="0"/>
            </a:br>
            <a:r>
              <a:rPr lang="ru-RU" b="1" cap="none" dirty="0"/>
              <a:t>Тема</a:t>
            </a:r>
            <a:r>
              <a:rPr lang="ru-RU" b="1" cap="none" dirty="0" smtClean="0"/>
              <a:t>: Культура </a:t>
            </a:r>
            <a:r>
              <a:rPr lang="ru-RU" b="1" cap="none" dirty="0"/>
              <a:t>и мораль.</a:t>
            </a:r>
            <a:br>
              <a:rPr lang="ru-RU" b="1" cap="none" dirty="0"/>
            </a:br>
            <a:r>
              <a:rPr lang="ru-RU" b="1" cap="none" dirty="0"/>
              <a:t>ЦЕЛЬ:   Создание условий для формирования активной жизненной позиции учащихся</a:t>
            </a:r>
            <a:endParaRPr lang="ru-RU" cap="none" dirty="0"/>
          </a:p>
        </p:txBody>
      </p:sp>
    </p:spTree>
    <p:extLst>
      <p:ext uri="{BB962C8B-B14F-4D97-AF65-F5344CB8AC3E}">
        <p14:creationId xmlns:p14="http://schemas.microsoft.com/office/powerpoint/2010/main" val="38710915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/>
              <a:t>И всегда, во все времена, осуждались:</a:t>
            </a:r>
          </a:p>
        </p:txBody>
      </p:sp>
      <p:sp>
        <p:nvSpPr>
          <p:cNvPr id="15364" name="Содержимое 4"/>
          <p:cNvSpPr>
            <a:spLocks noGrp="1"/>
          </p:cNvSpPr>
          <p:nvPr>
            <p:ph sz="half" idx="4294967295"/>
          </p:nvPr>
        </p:nvSpPr>
        <p:spPr>
          <a:xfrm>
            <a:off x="6096000" y="2133600"/>
            <a:ext cx="3048000" cy="38862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Трусость</a:t>
            </a:r>
          </a:p>
          <a:p>
            <a:pPr eaLnBrk="1" hangingPunct="1">
              <a:defRPr/>
            </a:pPr>
            <a:r>
              <a:rPr lang="ru-RU" sz="2800" smtClean="0"/>
              <a:t>Предательство</a:t>
            </a:r>
          </a:p>
          <a:p>
            <a:pPr eaLnBrk="1" hangingPunct="1">
              <a:defRPr/>
            </a:pPr>
            <a:r>
              <a:rPr lang="ru-RU" sz="2800" smtClean="0"/>
              <a:t>Жадность</a:t>
            </a:r>
          </a:p>
          <a:p>
            <a:pPr eaLnBrk="1" hangingPunct="1">
              <a:defRPr/>
            </a:pPr>
            <a:r>
              <a:rPr lang="ru-RU" sz="2800" smtClean="0"/>
              <a:t>Жестокость</a:t>
            </a:r>
          </a:p>
          <a:p>
            <a:pPr eaLnBrk="1" hangingPunct="1">
              <a:defRPr/>
            </a:pPr>
            <a:r>
              <a:rPr lang="ru-RU" sz="2800" smtClean="0"/>
              <a:t>Клевета</a:t>
            </a:r>
          </a:p>
          <a:p>
            <a:pPr eaLnBrk="1" hangingPunct="1">
              <a:defRPr/>
            </a:pPr>
            <a:r>
              <a:rPr lang="ru-RU" sz="2800" smtClean="0"/>
              <a:t>Лицемерие</a:t>
            </a:r>
          </a:p>
          <a:p>
            <a:pPr eaLnBrk="1" hangingPunct="1">
              <a:buFontTx/>
              <a:buNone/>
              <a:defRPr/>
            </a:pPr>
            <a:endParaRPr lang="ru-RU" sz="2800" smtClean="0"/>
          </a:p>
        </p:txBody>
      </p:sp>
      <p:pic>
        <p:nvPicPr>
          <p:cNvPr id="17412" name="Picture 10" descr="72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55626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золотое правило морали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92088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 smtClean="0">
                <a:latin typeface="Monotype Corsiva" pitchFamily="66" charset="0"/>
              </a:rPr>
              <a:t>Поступай по отношению к другим так, как ты бы хотел, чтобы другие поступали по отношению к тебе.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916113"/>
            <a:ext cx="72009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51520" y="877849"/>
            <a:ext cx="8568952" cy="6694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2700" marR="876300" indent="203200" algn="ctr" fontAlgn="auto">
              <a:lnSpc>
                <a:spcPts val="1535"/>
              </a:lnSpc>
              <a:spcBef>
                <a:spcPts val="900"/>
              </a:spcBef>
              <a:spcAft>
                <a:spcPts val="595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Franklin Gothic Medium"/>
                <a:cs typeface="Franklin Gothic Medium"/>
              </a:rPr>
              <a:t>Какие из этих поступков соответствуют </a:t>
            </a:r>
          </a:p>
          <a:p>
            <a:pPr marL="12700" marR="876300" indent="203200" algn="ctr" fontAlgn="auto">
              <a:lnSpc>
                <a:spcPts val="1535"/>
              </a:lnSpc>
              <a:spcBef>
                <a:spcPts val="900"/>
              </a:spcBef>
              <a:spcAft>
                <a:spcPts val="595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Franklin Gothic Medium"/>
                <a:cs typeface="Franklin Gothic Medium"/>
              </a:rPr>
              <a:t>золотому правилу морали, а какие нет?</a:t>
            </a:r>
          </a:p>
        </p:txBody>
      </p:sp>
      <p:sp>
        <p:nvSpPr>
          <p:cNvPr id="4100" name="TextBox 2"/>
          <p:cNvSpPr txBox="1">
            <a:spLocks noChangeArrowheads="1"/>
          </p:cNvSpPr>
          <p:nvPr/>
        </p:nvSpPr>
        <p:spPr bwMode="auto">
          <a:xfrm>
            <a:off x="971550" y="1916113"/>
            <a:ext cx="1079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</a:t>
            </a:r>
          </a:p>
        </p:txBody>
      </p:sp>
      <p:sp>
        <p:nvSpPr>
          <p:cNvPr id="4101" name="TextBox 3"/>
          <p:cNvSpPr txBox="1">
            <a:spLocks noChangeArrowheads="1"/>
          </p:cNvSpPr>
          <p:nvPr/>
        </p:nvSpPr>
        <p:spPr bwMode="auto">
          <a:xfrm>
            <a:off x="4035425" y="1916113"/>
            <a:ext cx="392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</a:t>
            </a:r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1417638" y="42116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4</a:t>
            </a:r>
          </a:p>
        </p:txBody>
      </p: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3481388" y="4197350"/>
            <a:ext cx="554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5</a:t>
            </a:r>
          </a:p>
        </p:txBody>
      </p:sp>
      <p:sp>
        <p:nvSpPr>
          <p:cNvPr id="4104" name="TextBox 7"/>
          <p:cNvSpPr txBox="1">
            <a:spLocks noChangeArrowheads="1"/>
          </p:cNvSpPr>
          <p:nvPr/>
        </p:nvSpPr>
        <p:spPr bwMode="auto">
          <a:xfrm>
            <a:off x="5867400" y="4197350"/>
            <a:ext cx="411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6</a:t>
            </a:r>
          </a:p>
        </p:txBody>
      </p:sp>
      <p:sp>
        <p:nvSpPr>
          <p:cNvPr id="4105" name="TextBox 8"/>
          <p:cNvSpPr txBox="1">
            <a:spLocks noChangeArrowheads="1"/>
          </p:cNvSpPr>
          <p:nvPr/>
        </p:nvSpPr>
        <p:spPr bwMode="auto">
          <a:xfrm>
            <a:off x="7077075" y="1916113"/>
            <a:ext cx="6619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3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1295400"/>
          </a:xfrm>
        </p:spPr>
        <p:txBody>
          <a:bodyPr>
            <a:normAutofit fontScale="90000"/>
          </a:bodyPr>
          <a:lstStyle/>
          <a:p>
            <a:pPr algn="just" eaLnBrk="1" hangingPunct="1">
              <a:defRPr/>
            </a:pPr>
            <a:r>
              <a:rPr lang="ru-RU" sz="2000" dirty="0" smtClean="0"/>
              <a:t>Понятие </a:t>
            </a:r>
            <a:r>
              <a:rPr lang="ru-RU" sz="2000" b="1" dirty="0" smtClean="0"/>
              <a:t>культура</a:t>
            </a:r>
            <a:r>
              <a:rPr lang="ru-RU" sz="2000" dirty="0" smtClean="0"/>
              <a:t> появилось в Древней Греции и в переводе с латинского означало «возделывание земли». Предполагалось, что уход за полем – это не просто обработка земли, но и заботливое отношение к ней.</a:t>
            </a:r>
          </a:p>
        </p:txBody>
      </p:sp>
      <p:pic>
        <p:nvPicPr>
          <p:cNvPr id="5123" name="Picture 5" descr="375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52600"/>
            <a:ext cx="2705100" cy="2028825"/>
          </a:xfrm>
          <a:noFill/>
        </p:spPr>
      </p:pic>
      <p:pic>
        <p:nvPicPr>
          <p:cNvPr id="5124" name="Picture 6" descr="6a8626613558f1d37ba9effff9e1cd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752600"/>
            <a:ext cx="3048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16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75260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8" descr="18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4038600"/>
            <a:ext cx="344805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9" descr="1251837141_agriculture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4114800"/>
            <a:ext cx="2266950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0" descr="hand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4038600"/>
            <a:ext cx="152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58200" cy="1782690"/>
          </a:xfrm>
        </p:spPr>
        <p:txBody>
          <a:bodyPr>
            <a:noAutofit/>
          </a:bodyPr>
          <a:lstStyle/>
          <a:p>
            <a:r>
              <a:rPr lang="ru-RU" cap="none" dirty="0"/>
              <a:t>Культура и мораль</a:t>
            </a:r>
            <a:endParaRPr lang="ru-RU" cap="non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063" y="1457325"/>
            <a:ext cx="4078287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74504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alyshok21.ru/pics/goods/4607025420057_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128167"/>
            <a:ext cx="3579377" cy="57298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19872" y="1268760"/>
            <a:ext cx="56166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за  игрушка?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так назвали? 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толкнуть, что произойдет?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Погладь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ее, она подставит другую сторону. Облей ее водой, стечет. Обзови ее- она смолчит.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представьте, что у вас такой друг. Удобно, правда? А почему?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628800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называется внешний контроль поведения , если внутренний контроль называется совесть, а государственный контроль называется право?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Мораль</a:t>
            </a:r>
            <a:endParaRPr kumimoji="0" lang="ru-RU" sz="5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>
            <a:noAutofit/>
          </a:bodyPr>
          <a:lstStyle/>
          <a:p>
            <a:r>
              <a:rPr lang="ru-RU" sz="5400" dirty="0" smtClean="0"/>
              <a:t>Мораль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115328" cy="5045216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rgbClr val="0070C0"/>
                </a:solidFill>
              </a:rPr>
              <a:t>Мораль</a:t>
            </a:r>
            <a:r>
              <a:rPr lang="ru-RU" sz="2800" b="1" dirty="0" smtClean="0"/>
              <a:t> </a:t>
            </a:r>
            <a:r>
              <a:rPr lang="ru-RU" sz="2800" dirty="0" smtClean="0"/>
              <a:t>(лат. </a:t>
            </a:r>
            <a:r>
              <a:rPr lang="ru-RU" sz="2800" dirty="0" err="1" smtClean="0"/>
              <a:t>moralis</a:t>
            </a:r>
            <a:r>
              <a:rPr lang="ru-RU" sz="2800" dirty="0" smtClean="0"/>
              <a:t> — нравственный, обычаи, нравы, поведение) </a:t>
            </a:r>
          </a:p>
          <a:p>
            <a:pPr algn="just"/>
            <a:r>
              <a:rPr lang="ru-RU" sz="2800" dirty="0" smtClean="0">
                <a:solidFill>
                  <a:srgbClr val="0070C0"/>
                </a:solidFill>
              </a:rPr>
              <a:t>Мораль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/>
              <a:t>– это правила, которые устанавливают, какое поведение является правильным, а какое неправильным.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hld0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071942"/>
            <a:ext cx="228601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hld1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4143380"/>
            <a:ext cx="228601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HLD3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3857628"/>
            <a:ext cx="257176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029200"/>
            <a:ext cx="8458200" cy="1524000"/>
          </a:xfrm>
        </p:spPr>
        <p:txBody>
          <a:bodyPr>
            <a:normAutofit fontScale="90000"/>
          </a:bodyPr>
          <a:lstStyle/>
          <a:p>
            <a:pPr algn="just" eaLnBrk="1" hangingPunct="1">
              <a:defRPr/>
            </a:pPr>
            <a:r>
              <a:rPr lang="ru-RU" sz="2000" smtClean="0"/>
              <a:t>Мораль возникла тогда, когда люди осознали, что одни поступки помогают жить, а другие мешают. Например, если помогать друг другу, то жизнь становится легче. А если лениться, ссориться, обманывать, то жизнь людей становится хуже.</a:t>
            </a:r>
          </a:p>
        </p:txBody>
      </p:sp>
      <p:pic>
        <p:nvPicPr>
          <p:cNvPr id="13315" name="Picture 5" descr="AtlAtlaW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2400"/>
            <a:ext cx="1547813" cy="2667000"/>
          </a:xfrm>
          <a:noFill/>
        </p:spPr>
      </p:pic>
      <p:pic>
        <p:nvPicPr>
          <p:cNvPr id="13316" name="Picture 6" descr="60a3bdb55dc2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0"/>
            <a:ext cx="19843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moral-y-derech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7725" y="152400"/>
            <a:ext cx="17732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rightwrong_1_1270035951_full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152400"/>
            <a:ext cx="2667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9" descr="f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2286000"/>
            <a:ext cx="20605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5373216"/>
            <a:ext cx="8458200" cy="1143000"/>
          </a:xfrm>
        </p:spPr>
        <p:txBody>
          <a:bodyPr>
            <a:normAutofit fontScale="90000"/>
          </a:bodyPr>
          <a:lstStyle/>
          <a:p>
            <a:pPr algn="just" eaLnBrk="1" hangingPunct="1">
              <a:defRPr/>
            </a:pPr>
            <a:r>
              <a:rPr lang="ru-RU" sz="2000" dirty="0" smtClean="0"/>
              <a:t>Постепенно стали складываться представления о хорошем и плохом, о добре и зле. В результате появилась потребность поддерживать (поощрять) хорошие (добрые) поступки и запрещать плохие (злые) поступки.</a:t>
            </a:r>
            <a:r>
              <a:rPr lang="ru-RU" sz="2400" dirty="0" smtClean="0"/>
              <a:t> </a:t>
            </a:r>
          </a:p>
        </p:txBody>
      </p:sp>
      <p:pic>
        <p:nvPicPr>
          <p:cNvPr id="14339" name="Picture 7" descr="1227108420_1673183_5f2500286fb6bcae59cab57d207caeee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400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5733256"/>
            <a:ext cx="8382000" cy="990600"/>
          </a:xfrm>
        </p:spPr>
        <p:txBody>
          <a:bodyPr>
            <a:normAutofit fontScale="90000"/>
          </a:bodyPr>
          <a:lstStyle/>
          <a:p>
            <a:pPr algn="just" eaLnBrk="1" hangingPunct="1">
              <a:defRPr/>
            </a:pPr>
            <a:r>
              <a:rPr lang="ru-RU" sz="2000" dirty="0" smtClean="0"/>
              <a:t>Кроме того, стало необходимо передавать знания о добре и зле следующим поколениям. Эти знания постепенно перешли в нормы поведения.</a:t>
            </a:r>
          </a:p>
        </p:txBody>
      </p:sp>
      <p:pic>
        <p:nvPicPr>
          <p:cNvPr id="15363" name="Picture 5" descr="21252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332656"/>
            <a:ext cx="7543800" cy="5330825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/>
              <a:t>Моральные нормы связаны с понятными всем требованиями: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181600" y="2209800"/>
            <a:ext cx="3962400" cy="39163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Уважать родителей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Выполнять обещания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Помогать нуждающимся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Не воровать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Не убивать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Не обманывать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/>
              <a:t>     и т.д.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/>
          </a:p>
        </p:txBody>
      </p:sp>
      <p:pic>
        <p:nvPicPr>
          <p:cNvPr id="16388" name="Picture 7" descr="д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981200"/>
            <a:ext cx="374491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339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4 Класс Полякова Е.В. Основы религиозных культур и светской этики 21..09.2022 Тема2      Урок №3 Тема: Культура и мораль. ЦЕЛЬ:   Создание условий для формирования активной жизненной позиции учащихся</vt:lpstr>
      <vt:lpstr>Культура и мораль</vt:lpstr>
      <vt:lpstr>Презентация PowerPoint</vt:lpstr>
      <vt:lpstr>Презентация PowerPoint</vt:lpstr>
      <vt:lpstr>Мораль</vt:lpstr>
      <vt:lpstr>Мораль возникла тогда, когда люди осознали, что одни поступки помогают жить, а другие мешают. Например, если помогать друг другу, то жизнь становится легче. А если лениться, ссориться, обманывать, то жизнь людей становится хуже.</vt:lpstr>
      <vt:lpstr>Постепенно стали складываться представления о хорошем и плохом, о добре и зле. В результате появилась потребность поддерживать (поощрять) хорошие (добрые) поступки и запрещать плохие (злые) поступки. </vt:lpstr>
      <vt:lpstr>Кроме того, стало необходимо передавать знания о добре и зле следующим поколениям. Эти знания постепенно перешли в нормы поведения.</vt:lpstr>
      <vt:lpstr>Моральные нормы связаны с понятными всем требованиями:</vt:lpstr>
      <vt:lpstr>И всегда, во все времена, осуждались:</vt:lpstr>
      <vt:lpstr>золотое правило морали</vt:lpstr>
      <vt:lpstr>Презентация PowerPoint</vt:lpstr>
      <vt:lpstr>Понятие культура появилось в Древней Греции и в переводе с латинского означало «возделывание земли». Предполагалось, что уход за полем – это не просто обработка земли, но и заботливое отношение к ней.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Admin</cp:lastModifiedBy>
  <cp:revision>13</cp:revision>
  <dcterms:created xsi:type="dcterms:W3CDTF">2012-09-26T19:38:46Z</dcterms:created>
  <dcterms:modified xsi:type="dcterms:W3CDTF">2022-09-21T17:36:08Z</dcterms:modified>
</cp:coreProperties>
</file>