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sldIdLst>
    <p:sldId id="261" r:id="rId2"/>
    <p:sldId id="265" r:id="rId3"/>
    <p:sldId id="266" r:id="rId4"/>
    <p:sldId id="267" r:id="rId5"/>
    <p:sldId id="268" r:id="rId6"/>
    <p:sldId id="270" r:id="rId7"/>
    <p:sldId id="271" r:id="rId8"/>
    <p:sldId id="272" r:id="rId9"/>
    <p:sldId id="273" r:id="rId10"/>
    <p:sldId id="274" r:id="rId11"/>
    <p:sldId id="275" r:id="rId12"/>
    <p:sldId id="277" r:id="rId13"/>
    <p:sldId id="278" r:id="rId14"/>
    <p:sldId id="279" r:id="rId15"/>
    <p:sldId id="276" r:id="rId16"/>
    <p:sldId id="269" r:id="rId17"/>
    <p:sldId id="280" r:id="rId18"/>
  </p:sldIdLst>
  <p:sldSz cx="9144000" cy="6858000" type="screen4x3"/>
  <p:notesSz cx="6858000" cy="9144000"/>
  <p:embeddedFontLst>
    <p:embeddedFont>
      <p:font typeface="Arial Black" panose="020B0A04020102020204" pitchFamily="34" charset="0"/>
      <p:bold r:id="rId19"/>
    </p:embeddedFont>
    <p:embeddedFont>
      <p:font typeface="Calibri" panose="020F0502020204030204" pitchFamily="34" charset="0"/>
      <p:regular r:id="rId20"/>
      <p:bold r:id="rId21"/>
      <p:italic r:id="rId22"/>
      <p:boldItalic r:id="rId23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660066"/>
    <a:srgbClr val="99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2" autoAdjust="0"/>
    <p:restoredTop sz="94660"/>
  </p:normalViewPr>
  <p:slideViewPr>
    <p:cSldViewPr>
      <p:cViewPr>
        <p:scale>
          <a:sx n="76" d="100"/>
          <a:sy n="76" d="100"/>
        </p:scale>
        <p:origin x="-118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3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5.fntdata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4.fntdata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21.09.2022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21.09.2022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21.09.2022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21.09.2022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21.09.2022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21.09.2022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21.09.2022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21.09.2022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21.09.2022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21.09.2022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21.09.2022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yandex.ru/clck/jsredir?from=yandex.ru;images/search;images;;&amp;text=&amp;etext=1933.B4Tij7_m5FVucksmYwr37eJ-GVOveeyn39ZyZfCJt7jLS9UtdzsNw7AfD4BJh7m6KIzu-2y8GD8BWblCOOl3tmpxUpXpWW1lSuWOp1bEbKvCU2XRmx_u7Em7pWWEnXlER5c8KEmBhrZjgDgqNF0izk3rBNAWaSlAGCFRE6r2riQ.809ae14412b92830904c98507476cc406d47327e&amp;uuid=&amp;state=tid_Wvm4RM28ca_MiO4Ne9osTPtpHS9wicjEF5X7fRziVPIHCd9FyQ,,&amp;data=UlNrNmk5WktYejY4cHFySjRXSWhXQ1B3NWJnYnZaeEIwZUROakw0VGhjQXJRMmJDa3lUWmRyYzQzSzFGWjZmRjk4OUlkdlB2eENnTWROazNlVzRBZkZsQlA5SkVERlRLUThnQ1JFMUs4NjczRkUyZjNCanc2d2xyRnduMHBadkNwZTdyQldtNVh6M0lLZk9sa1ZzNktjQTdnTUYzTFNVNTRGVm1ZbDZiWlNOZ0xtb3hYV3VELUEsLA,,&amp;sign=1273f890e12873a7eb94f955c48d840c&amp;keyno=0&amp;b64e=2&amp;l10n=ru" TargetMode="External"/><Relationship Id="rId2" Type="http://schemas.openxmlformats.org/officeDocument/2006/relationships/hyperlink" Target="http://linda6035.ucoz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volzsky-klass.ru/kanakina-4-klass-uchebnik-1-upr-48-s-34/" TargetMode="External"/><Relationship Id="rId5" Type="http://schemas.openxmlformats.org/officeDocument/2006/relationships/hyperlink" Target="http://yandex.ru/clck/jsredir?from=yandex.ru;images/search;images;;&amp;text=&amp;etext=9034.LtjF18wDxJev96ebxE0YAeCp1BLrJCbtIBuENV-j8VHL9ycCpGzSJLQozW_C5mPlDTy5NjDbemPL8adz7PFgug.db4d6ea27db7c9c8c17fea2697ae7a16b2d0381f&amp;uuid=&amp;state=iric5OQ0sS1mPitaa3mxJE61AVKS1Y9siPMmVFsWPIWEtrEgMmapww,,&amp;data=eEwyM2lDYU9Gd1VROE1ZMXhZYkJTWXRtY19oeHJ2NV9LSHhGZDJTM0xhWEZOQlVUWWNqNmR3eGR5aW9CQkJRT3VrSHJfeVFZWlJlY0Q1NHpJbk1YWVhDNE05b1VfczU4Tm9vWmR2VVVpQlBGeElmU3BCZlRWdW16bG04MnAtN0laQVotMXBfVVZIZyw,&amp;sign=e2ba84a3e117f5fa4fc4e0323ff92673&amp;keyno=IMGS_0&amp;b64e=2&amp;l10n=ru" TargetMode="External"/><Relationship Id="rId4" Type="http://schemas.openxmlformats.org/officeDocument/2006/relationships/hyperlink" Target="http://yandex.ru/clck/jsredir?from=yandex.ru;images/search;images;;&amp;text=&amp;etext=1720.xGAKHDcLghwp6rhnyVdP_NLGBkc3MZgnRjM-XpmXetG79tLjyN2MauDPZsR6UCWb8EDTQQjH3xXHoToKbAIaxSiQTswJ4FTMaammnCeR_bwdIP9jSLa64khk-B0wXQ18.7ed5f1461cfa840d9e62dcf144309e456b3ff907&amp;uuid=&amp;state=tid_Wvm4RM28ca_MiO4Ne9osTPtpHS9wicjEF5X7fRziVPIHCd9FyQ,,&amp;data=UlNrNmk5WktYejY4cHFySjRXSWhXSm9CQVF6WHUxSkNqTW1QMno4OFVkQWQzRXViNEhiU24xYW9RZ2tBc2ZfcHdwd1c0S1h3a29KbndWc0FBVzBfSE91XzRocnhkT05TSk10dHZ0N082U3o0TDVoYmJvYXpzT054amxld1ZYSDRsMTlsbjA0UkE2bWxlY0R6T2NsOEdTeU5kR1dBWVMwdUpfbWRGdFo2VjhHVkZjZVpMQkFrejVBaGswc2pKR3hD&amp;sign=fe3ff5b0135bd616d8854e3f73081741&amp;keyno=0&amp;b64e=2&amp;l10n=ru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3"/>
          <p:cNvSpPr txBox="1">
            <a:spLocks/>
          </p:cNvSpPr>
          <p:nvPr/>
        </p:nvSpPr>
        <p:spPr>
          <a:xfrm>
            <a:off x="913509" y="332656"/>
            <a:ext cx="82296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Русский  язык  4 класс </a:t>
            </a:r>
            <a:b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Полякова Е.В.   22.09.2022</a:t>
            </a:r>
          </a:p>
          <a:p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Тема 2  Урок№15</a:t>
            </a:r>
            <a:r>
              <a:rPr lang="ru-RU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Arial Black" panose="020B0A04020102020204" pitchFamily="34" charset="0"/>
              </a:rPr>
            </a:br>
            <a:endParaRPr lang="ru-RU" dirty="0"/>
          </a:p>
        </p:txBody>
      </p:sp>
      <p:sp>
        <p:nvSpPr>
          <p:cNvPr id="9" name="Заголовок 3"/>
          <p:cNvSpPr txBox="1">
            <a:spLocks/>
          </p:cNvSpPr>
          <p:nvPr/>
        </p:nvSpPr>
        <p:spPr>
          <a:xfrm>
            <a:off x="936371" y="1763272"/>
            <a:ext cx="7884101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Развитие  речи.  Составление  рассказа  по  репродукции  картины  И. И. Левитана  «Золотая осень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»</a:t>
            </a:r>
          </a:p>
          <a:p>
            <a:endParaRPr lang="ru-RU" sz="2800" dirty="0">
              <a:solidFill>
                <a:schemeClr val="accent6">
                  <a:lumMod val="50000"/>
                </a:schemeClr>
              </a:solidFill>
              <a:latin typeface="Arial Black" pitchFamily="34" charset="0"/>
            </a:endParaRPr>
          </a:p>
          <a:p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Цель: формирование умения    составлять описательный рассказ по пейзажной картине.</a:t>
            </a:r>
            <a:endParaRPr lang="ru-RU" sz="2800" dirty="0" smtClean="0">
              <a:solidFill>
                <a:schemeClr val="accent6">
                  <a:lumMod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10" name="Picture 2" descr="Сочинение по картине Левитан Золотая осень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8281" y="5036809"/>
            <a:ext cx="2520280" cy="162335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Сочинение по картине Левитан Золотая осен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412776"/>
            <a:ext cx="3242004" cy="208823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619672" y="522784"/>
            <a:ext cx="72728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2. Осенний 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день. 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(2 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предложения) </a:t>
            </a:r>
            <a:endParaRPr lang="ru-RU" sz="2800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619672" y="3867780"/>
            <a:ext cx="7253921" cy="70223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осенний </a:t>
            </a:r>
            <a:r>
              <a:rPr lang="ru-RU" sz="3200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солнечный </a:t>
            </a: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день;</a:t>
            </a:r>
          </a:p>
          <a:p>
            <a:pPr algn="l"/>
            <a:endParaRPr lang="ru-RU" sz="3200" dirty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  <a:p>
            <a:pPr algn="l"/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 любуемся синим  небом </a:t>
            </a:r>
            <a:r>
              <a:rPr lang="ru-RU" sz="3200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с белыми </a:t>
            </a: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облаками</a:t>
            </a:r>
            <a:endParaRPr lang="ru-RU" sz="3200" dirty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2329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Сочинение по картине Левитан Золотая осен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412776"/>
            <a:ext cx="3242004" cy="208823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403648" y="320042"/>
            <a:ext cx="727280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3. Деревья в золотом наряде. 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(2 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предложения) </a:t>
            </a:r>
            <a:endParaRPr lang="ru-RU" sz="2800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619672" y="3789040"/>
            <a:ext cx="7253921" cy="70223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Берёзки уже </a:t>
            </a:r>
            <a:r>
              <a:rPr lang="ru-RU" sz="3200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успели нарядиться в </a:t>
            </a: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золотой </a:t>
            </a:r>
            <a:r>
              <a:rPr lang="ru-RU" sz="3200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наряд. Две трепетные осинки, как подружки, притаились на краю рощи. </a:t>
            </a:r>
          </a:p>
        </p:txBody>
      </p:sp>
    </p:spTree>
    <p:extLst>
      <p:ext uri="{BB962C8B-B14F-4D97-AF65-F5344CB8AC3E}">
        <p14:creationId xmlns:p14="http://schemas.microsoft.com/office/powerpoint/2010/main" val="460844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Сочинение по картине Левитан Золотая осен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595490"/>
            <a:ext cx="3242004" cy="208823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403648" y="320042"/>
            <a:ext cx="727280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4. Лесная речка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. </a:t>
            </a:r>
          </a:p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 (2 – 3 предложения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) </a:t>
            </a:r>
            <a:endParaRPr lang="ru-RU" sz="2800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422535" y="4005064"/>
            <a:ext cx="7253921" cy="70223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Через </a:t>
            </a:r>
            <a:r>
              <a:rPr lang="ru-RU" sz="3200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рощу бежит речка. Вода в ней </a:t>
            </a: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тёмная</a:t>
            </a:r>
            <a:r>
              <a:rPr lang="ru-RU" sz="3200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, потому что холодная. </a:t>
            </a: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Река течёт </a:t>
            </a:r>
            <a:r>
              <a:rPr lang="ru-RU" sz="3200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к деревеньке, которая видна на холме. </a:t>
            </a:r>
          </a:p>
          <a:p>
            <a:pPr algn="l"/>
            <a:endParaRPr lang="ru-RU" sz="3200" dirty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6785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Сочинение по картине Левитан Золотая осен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595490"/>
            <a:ext cx="3242004" cy="208823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403648" y="320042"/>
            <a:ext cx="727280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5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. Моё впечатление о картине.</a:t>
            </a:r>
          </a:p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(1 - 2  предложения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) </a:t>
            </a:r>
            <a:endParaRPr lang="ru-RU" sz="2800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435224" y="4221088"/>
            <a:ext cx="7397937" cy="70223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 Художник помог  мне  восхищаться 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необыкновенными красками этого времени года.</a:t>
            </a:r>
          </a:p>
        </p:txBody>
      </p:sp>
    </p:spTree>
    <p:extLst>
      <p:ext uri="{BB962C8B-B14F-4D97-AF65-F5344CB8AC3E}">
        <p14:creationId xmlns:p14="http://schemas.microsoft.com/office/powerpoint/2010/main" val="1109543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Сочинение по картине Левитан Золотая осен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2060848"/>
            <a:ext cx="4320480" cy="278289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1691680" y="5589240"/>
            <a:ext cx="6912768" cy="504056"/>
          </a:xfrm>
          <a:prstGeom prst="roundRect">
            <a:avLst/>
          </a:prstGeom>
          <a:solidFill>
            <a:srgbClr val="FFFFCC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И. И. Левитан «Золотая  осень»</a:t>
            </a:r>
            <a:endParaRPr lang="ru-RU" sz="28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691680" y="404664"/>
            <a:ext cx="727280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Запишите составленный  рассказ  объёмом  10 -12  предложений.</a:t>
            </a:r>
          </a:p>
          <a:p>
            <a:pPr algn="ctr"/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Проверьте  себя!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353606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331640" y="1052736"/>
            <a:ext cx="8208912" cy="6001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anose="020B0A04020102020204" pitchFamily="34" charset="0"/>
              </a:rPr>
              <a:t>  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И. И. Левитан написал замечательную картину о поре золотой осени. Он её так и назвал  «Золотая осень».</a:t>
            </a:r>
            <a:b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</a:b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  Перед нами  предстаёт осенний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солнечный день. Мы любуемся синим с белыми облаками небом.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2400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 </a:t>
            </a:r>
            <a:r>
              <a:rPr lang="ru-RU" altLang="ru-RU" sz="24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 Берёзки 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уже успели нарядиться в </a:t>
            </a:r>
          </a:p>
          <a:p>
            <a:pPr lvl="0"/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золотой </a:t>
            </a:r>
            <a:r>
              <a:rPr lang="ru-RU" altLang="ru-RU" sz="2400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наряд. Две трепетные осинки, как подружки, притаились на краю рощи.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/>
            </a:r>
            <a:b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</a:b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    Лесная речка прозрачная и чистая. Её водная гладь холодна и неподвижна.</a:t>
            </a:r>
            <a:b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</a:br>
            <a:r>
              <a:rPr kumimoji="0" lang="ru-RU" altLang="ru-RU" sz="2400" b="0" i="0" u="none" strike="noStrike" cap="none" normalizeH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   Художник  </a:t>
            </a:r>
            <a:r>
              <a:rPr lang="ru-RU" altLang="ru-RU" sz="2400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п</a:t>
            </a:r>
            <a:r>
              <a:rPr kumimoji="0" lang="ru-RU" altLang="ru-RU" sz="2400" b="0" i="0" u="none" strike="noStrike" cap="none" normalizeH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омог  мне 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восхищаться необыкновенными красками этого</a:t>
            </a:r>
          </a:p>
          <a:p>
            <a:pPr lvl="0"/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 времени года.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</a:rPr>
              <a:t/>
            </a:r>
            <a:b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</a:rPr>
            </a:b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anose="020B0A040201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91680" y="404664"/>
            <a:ext cx="72728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Удачной  работы!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6046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274638"/>
            <a:ext cx="7067128" cy="1143000"/>
          </a:xfrm>
        </p:spPr>
        <p:txBody>
          <a:bodyPr/>
          <a:lstStyle/>
          <a:p>
            <a:r>
              <a:rPr lang="ru-RU" sz="3200" dirty="0">
                <a:solidFill>
                  <a:srgbClr val="FF0000"/>
                </a:solidFill>
                <a:latin typeface="Arial Black" pitchFamily="34" charset="0"/>
              </a:rPr>
              <a:t>Интернет  источники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19672" y="1600200"/>
            <a:ext cx="7067128" cy="4525963"/>
          </a:xfrm>
        </p:spPr>
        <p:txBody>
          <a:bodyPr/>
          <a:lstStyle/>
          <a:p>
            <a:pPr fontAlgn="b"/>
            <a:r>
              <a:rPr lang="en-US" sz="2000" b="1" dirty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  <a:hlinkClick r:id="rId2"/>
              </a:rPr>
              <a:t>http://linda6035.ucoz.ru/</a:t>
            </a: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</a:rPr>
              <a:t> </a:t>
            </a:r>
            <a:r>
              <a:rPr lang="ru-RU" sz="2000" b="1" dirty="0">
                <a:solidFill>
                  <a:srgbClr val="002060"/>
                </a:solidFill>
                <a:latin typeface="Arial Black" panose="020B0A04020102020204" pitchFamily="34" charset="0"/>
              </a:rPr>
              <a:t>(источник  шаблона)</a:t>
            </a:r>
            <a:endParaRPr lang="ru-RU" altLang="ru-RU" sz="2000" b="1" dirty="0">
              <a:solidFill>
                <a:srgbClr val="002060"/>
              </a:solidFill>
              <a:latin typeface="Arial Black" pitchFamily="34" charset="0"/>
              <a:hlinkClick r:id="rId3"/>
            </a:endParaRPr>
          </a:p>
          <a:p>
            <a:pPr fontAlgn="b"/>
            <a:r>
              <a:rPr lang="ru-RU" altLang="ru-RU" sz="2000" b="1" dirty="0" smtClean="0">
                <a:latin typeface="Arial Black" pitchFamily="34" charset="0"/>
                <a:hlinkClick r:id="rId4"/>
              </a:rPr>
              <a:t>pshop.by</a:t>
            </a:r>
            <a:endParaRPr lang="ru-RU" sz="2000" b="1" dirty="0" smtClean="0">
              <a:latin typeface="Arial Black" panose="020B0A04020102020204" pitchFamily="34" charset="0"/>
              <a:hlinkClick r:id="rId5"/>
            </a:endParaRPr>
          </a:p>
          <a:p>
            <a:r>
              <a:rPr lang="en-US" sz="2000" b="1" dirty="0" smtClean="0">
                <a:latin typeface="Arial Black" panose="020B0A04020102020204" pitchFamily="34" charset="0"/>
                <a:hlinkClick r:id="rId5"/>
              </a:rPr>
              <a:t>parusa-chg.nethouse.ru</a:t>
            </a:r>
            <a:endParaRPr lang="ru-RU" sz="2000" b="1" dirty="0" smtClean="0">
              <a:latin typeface="Arial Black" panose="020B0A04020102020204" pitchFamily="34" charset="0"/>
            </a:endParaRPr>
          </a:p>
          <a:p>
            <a:r>
              <a:rPr lang="en-US" sz="2000" dirty="0">
                <a:latin typeface="Arial Black" panose="020B0A04020102020204" pitchFamily="34" charset="0"/>
                <a:hlinkClick r:id="rId6"/>
              </a:rPr>
              <a:t>https://volzsky-klass.ru/kanakina-4-klass-uchebnik-1-upr-48-s-34/</a:t>
            </a:r>
            <a:endParaRPr lang="ru-RU" sz="2000" b="1" dirty="0" smtClean="0">
              <a:latin typeface="Arial Black" panose="020B0A04020102020204" pitchFamily="34" charset="0"/>
            </a:endParaRPr>
          </a:p>
          <a:p>
            <a:endParaRPr lang="ru-RU" sz="20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601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332656"/>
            <a:ext cx="7571184" cy="1143000"/>
          </a:xfrm>
        </p:spPr>
        <p:txBody>
          <a:bodyPr/>
          <a:lstStyle/>
          <a:p>
            <a:r>
              <a:rPr lang="ru-RU" sz="3200" dirty="0">
                <a:solidFill>
                  <a:srgbClr val="FF0000"/>
                </a:solidFill>
                <a:latin typeface="Arial Black" pitchFamily="34" charset="0"/>
              </a:rPr>
              <a:t>Использованная  литература </a:t>
            </a:r>
            <a:endParaRPr lang="ru-RU" sz="3200" dirty="0"/>
          </a:p>
        </p:txBody>
      </p:sp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1476375" y="1600200"/>
            <a:ext cx="7210425" cy="4525963"/>
          </a:xfrm>
        </p:spPr>
        <p:txBody>
          <a:bodyPr/>
          <a:lstStyle/>
          <a:p>
            <a:pPr eaLnBrk="1" hangingPunct="1"/>
            <a:r>
              <a:rPr lang="ru-RU" altLang="ru-RU" sz="2000" dirty="0" err="1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Бубнова</a:t>
            </a:r>
            <a:r>
              <a:rPr lang="ru-RU" altLang="ru-RU" sz="2000" dirty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 И.А., </a:t>
            </a:r>
            <a:r>
              <a:rPr lang="ru-RU" altLang="ru-RU" sz="2000" dirty="0" err="1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Роговцева</a:t>
            </a:r>
            <a:r>
              <a:rPr lang="ru-RU" altLang="ru-RU" sz="2000" dirty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  Н.И. ,  Федотова Е. Ю. Русский язык: Поурочные разработки: Технологические  карты  уроков: </a:t>
            </a:r>
            <a:r>
              <a:rPr lang="ru-RU" altLang="ru-RU" sz="2000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4  </a:t>
            </a:r>
            <a:r>
              <a:rPr lang="ru-RU" altLang="ru-RU" sz="2000" dirty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класс. – М., Просвещение,  2013</a:t>
            </a:r>
          </a:p>
          <a:p>
            <a:pPr eaLnBrk="1" hangingPunct="1"/>
            <a:r>
              <a:rPr lang="ru-RU" altLang="ru-RU" sz="2000" dirty="0" err="1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Канакина</a:t>
            </a:r>
            <a:r>
              <a:rPr lang="ru-RU" altLang="ru-RU" sz="2000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 </a:t>
            </a:r>
            <a:r>
              <a:rPr lang="ru-RU" altLang="ru-RU" sz="2000" dirty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В.П. Русский  язык. 4</a:t>
            </a:r>
            <a:r>
              <a:rPr lang="ru-RU" altLang="ru-RU" sz="2000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 </a:t>
            </a:r>
            <a:r>
              <a:rPr lang="ru-RU" altLang="ru-RU" sz="2000" dirty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класс. Учеб. для </a:t>
            </a:r>
            <a:r>
              <a:rPr lang="ru-RU" altLang="ru-RU" sz="2000" dirty="0" err="1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общеобразоват</a:t>
            </a:r>
            <a:r>
              <a:rPr lang="ru-RU" altLang="ru-RU" sz="2000" dirty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. организаций.    Ч. 1– М.: Просвещение, 2018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964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331640" y="404664"/>
            <a:ext cx="7543618" cy="3323987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altLang="ru-RU" sz="3200" b="1" kern="0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  <a:cs typeface="Times New Roman"/>
              </a:rPr>
              <a:t>Два</a:t>
            </a:r>
            <a:r>
              <a:rPr lang="ru-RU" altLang="ru-RU" sz="3200" b="1" kern="0" dirty="0" smtClean="0">
                <a:solidFill>
                  <a:srgbClr val="FF0000"/>
                </a:solidFill>
                <a:latin typeface="Arial Black" pitchFamily="34" charset="0"/>
                <a:cs typeface="Times New Roman"/>
              </a:rPr>
              <a:t>дц</a:t>
            </a:r>
            <a:r>
              <a:rPr lang="ru-RU" altLang="ru-RU" sz="3200" b="1" kern="0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  <a:cs typeface="Times New Roman"/>
              </a:rPr>
              <a:t>ат</a:t>
            </a:r>
            <a:r>
              <a:rPr lang="ru-RU" altLang="ru-RU" sz="3200" b="1" kern="0" dirty="0" smtClean="0">
                <a:solidFill>
                  <a:srgbClr val="FF0000"/>
                </a:solidFill>
                <a:latin typeface="Arial Black" pitchFamily="34" charset="0"/>
                <a:cs typeface="Times New Roman"/>
              </a:rPr>
              <a:t>ь</a:t>
            </a:r>
            <a:r>
              <a:rPr lang="ru-RU" altLang="ru-RU" sz="3200" b="1" kern="0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  <a:cs typeface="Times New Roman"/>
              </a:rPr>
              <a:t>  вт</a:t>
            </a:r>
            <a:r>
              <a:rPr lang="ru-RU" altLang="ru-RU" sz="3200" b="1" kern="0" dirty="0" smtClean="0">
                <a:solidFill>
                  <a:srgbClr val="FF0000"/>
                </a:solidFill>
                <a:latin typeface="Arial Black" pitchFamily="34" charset="0"/>
                <a:cs typeface="Times New Roman"/>
              </a:rPr>
              <a:t>о</a:t>
            </a:r>
            <a:r>
              <a:rPr lang="ru-RU" altLang="ru-RU" sz="3200" b="1" kern="0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  <a:cs typeface="Times New Roman"/>
              </a:rPr>
              <a:t>ро</a:t>
            </a:r>
            <a:r>
              <a:rPr lang="ru-RU" altLang="ru-RU" sz="3200" b="1" kern="0" dirty="0" smtClean="0">
                <a:solidFill>
                  <a:srgbClr val="FF0000"/>
                </a:solidFill>
                <a:latin typeface="Arial Black" pitchFamily="34" charset="0"/>
                <a:cs typeface="Times New Roman"/>
              </a:rPr>
              <a:t>е</a:t>
            </a:r>
            <a:r>
              <a:rPr lang="ru-RU" altLang="ru-RU" sz="3200" b="1" kern="0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  <a:cs typeface="Times New Roman"/>
              </a:rPr>
              <a:t>  с</a:t>
            </a:r>
            <a:r>
              <a:rPr lang="ru-RU" altLang="ru-RU" sz="3200" b="1" kern="0" dirty="0" smtClean="0">
                <a:solidFill>
                  <a:srgbClr val="FF0000"/>
                </a:solidFill>
                <a:latin typeface="Arial Black" pitchFamily="34" charset="0"/>
                <a:cs typeface="Times New Roman"/>
              </a:rPr>
              <a:t>е</a:t>
            </a:r>
            <a:r>
              <a:rPr lang="ru-RU" altLang="ru-RU" sz="3200" b="1" kern="0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  <a:cs typeface="Times New Roman"/>
              </a:rPr>
              <a:t>нт</a:t>
            </a:r>
            <a:r>
              <a:rPr lang="ru-RU" altLang="ru-RU" sz="3200" b="1" kern="0" dirty="0" smtClean="0">
                <a:solidFill>
                  <a:srgbClr val="FF0000"/>
                </a:solidFill>
                <a:latin typeface="Arial Black" pitchFamily="34" charset="0"/>
                <a:cs typeface="Times New Roman"/>
              </a:rPr>
              <a:t>я</a:t>
            </a:r>
            <a:r>
              <a:rPr lang="ru-RU" altLang="ru-RU" sz="3200" b="1" kern="0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  <a:cs typeface="Times New Roman"/>
              </a:rPr>
              <a:t>бря.</a:t>
            </a:r>
          </a:p>
          <a:p>
            <a:pPr algn="ctr"/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Ра</a:t>
            </a:r>
            <a:r>
              <a:rPr lang="ru-RU" sz="3200" dirty="0" smtClean="0">
                <a:solidFill>
                  <a:srgbClr val="FF0000"/>
                </a:solidFill>
                <a:latin typeface="Arial Black" pitchFamily="34" charset="0"/>
              </a:rPr>
              <a:t>сс</a:t>
            </a: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ка</a:t>
            </a:r>
            <a:r>
              <a:rPr lang="ru-RU" sz="3200" dirty="0" smtClean="0">
                <a:solidFill>
                  <a:srgbClr val="FF0000"/>
                </a:solidFill>
                <a:latin typeface="Arial Black" pitchFamily="34" charset="0"/>
              </a:rPr>
              <a:t>з</a:t>
            </a: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  </a:t>
            </a:r>
            <a:r>
              <a:rPr lang="ru-RU" sz="3200" dirty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по  р</a:t>
            </a:r>
            <a:r>
              <a:rPr lang="ru-RU" sz="3200" dirty="0">
                <a:solidFill>
                  <a:srgbClr val="FF0000"/>
                </a:solidFill>
                <a:latin typeface="Arial Black" pitchFamily="34" charset="0"/>
              </a:rPr>
              <a:t>е</a:t>
            </a:r>
            <a:r>
              <a:rPr lang="ru-RU" sz="3200" dirty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продукц</a:t>
            </a:r>
            <a:r>
              <a:rPr lang="ru-RU" sz="3200" dirty="0">
                <a:solidFill>
                  <a:srgbClr val="FF0000"/>
                </a:solidFill>
                <a:latin typeface="Arial Black" pitchFamily="34" charset="0"/>
              </a:rPr>
              <a:t>ии</a:t>
            </a:r>
            <a:r>
              <a:rPr lang="ru-RU" sz="3200" dirty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  к</a:t>
            </a:r>
            <a:r>
              <a:rPr lang="ru-RU" sz="3200" dirty="0">
                <a:solidFill>
                  <a:srgbClr val="FF0000"/>
                </a:solidFill>
                <a:latin typeface="Arial Black" pitchFamily="34" charset="0"/>
              </a:rPr>
              <a:t>а</a:t>
            </a:r>
            <a:r>
              <a:rPr lang="ru-RU" sz="3200" dirty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ртины  </a:t>
            </a:r>
            <a:r>
              <a:rPr lang="ru-RU" sz="3200" dirty="0">
                <a:solidFill>
                  <a:srgbClr val="FF0000"/>
                </a:solidFill>
                <a:latin typeface="Arial Black" pitchFamily="34" charset="0"/>
              </a:rPr>
              <a:t>И. И. Л</a:t>
            </a:r>
            <a:r>
              <a:rPr lang="ru-RU" sz="3200" dirty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евитана  </a:t>
            </a:r>
          </a:p>
          <a:p>
            <a:pPr algn="ctr"/>
            <a:r>
              <a:rPr lang="ru-RU" sz="3200" dirty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«Золотая осень»</a:t>
            </a:r>
          </a:p>
          <a:p>
            <a:pPr lvl="0" algn="ctr">
              <a:defRPr/>
            </a:pPr>
            <a:endParaRPr lang="ru-RU" altLang="ru-RU" sz="3200" b="1" kern="0" dirty="0">
              <a:solidFill>
                <a:schemeClr val="accent6">
                  <a:lumMod val="50000"/>
                </a:schemeClr>
              </a:solidFill>
              <a:latin typeface="Arial Black" pitchFamily="34" charset="0"/>
              <a:cs typeface="Times New Roman"/>
            </a:endParaRPr>
          </a:p>
          <a:p>
            <a:pPr lvl="0" algn="ctr">
              <a:defRPr/>
            </a:pPr>
            <a:r>
              <a:rPr lang="ru-RU" altLang="ru-RU" sz="3200" b="1" kern="0" dirty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  <a:cs typeface="Times New Roman"/>
              </a:rPr>
              <a:t/>
            </a:r>
            <a:br>
              <a:rPr lang="ru-RU" altLang="ru-RU" sz="3200" b="1" kern="0" dirty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  <a:cs typeface="Times New Roman"/>
              </a:rPr>
            </a:br>
            <a:endParaRPr lang="ru-RU" kern="0" dirty="0">
              <a:solidFill>
                <a:sysClr val="windowText" lastClr="0000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664" t="14645" b="8314"/>
          <a:stretch/>
        </p:blipFill>
        <p:spPr bwMode="auto">
          <a:xfrm>
            <a:off x="6012160" y="2753607"/>
            <a:ext cx="2664296" cy="2802415"/>
          </a:xfrm>
          <a:prstGeom prst="round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Сочинение по картине Левитан Золотая осень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896930"/>
            <a:ext cx="3905756" cy="251576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кругленный прямоугольник 5"/>
          <p:cNvSpPr/>
          <p:nvPr/>
        </p:nvSpPr>
        <p:spPr>
          <a:xfrm>
            <a:off x="2771800" y="5672644"/>
            <a:ext cx="4113477" cy="809899"/>
          </a:xfrm>
          <a:prstGeom prst="roundRect">
            <a:avLst/>
          </a:prstGeom>
          <a:solidFill>
            <a:srgbClr val="FFFFCC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 </a:t>
            </a:r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Сижу  правильно,  пишу  красиво!</a:t>
            </a:r>
            <a:endParaRPr lang="ru-RU" sz="28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3654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Сочинение по картине Левитан Золотая осен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340768"/>
            <a:ext cx="6264696" cy="403520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1691680" y="476672"/>
            <a:ext cx="6912768" cy="504056"/>
          </a:xfrm>
          <a:prstGeom prst="roundRect">
            <a:avLst/>
          </a:prstGeom>
          <a:solidFill>
            <a:srgbClr val="FFFFCC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 </a:t>
            </a:r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Картинная  галерея учебника</a:t>
            </a:r>
            <a:endParaRPr lang="ru-RU" sz="28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697151" y="5736010"/>
            <a:ext cx="6912768" cy="504056"/>
          </a:xfrm>
          <a:prstGeom prst="roundRect">
            <a:avLst/>
          </a:prstGeom>
          <a:solidFill>
            <a:srgbClr val="FFFFCC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И. И. Левитан «Золотая  осень»</a:t>
            </a:r>
            <a:endParaRPr lang="ru-RU" sz="28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3935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Сочинение по картине Левитан Золотая осен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340768"/>
            <a:ext cx="6264696" cy="403520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1583668" y="476672"/>
            <a:ext cx="6912768" cy="504056"/>
          </a:xfrm>
          <a:prstGeom prst="roundRect">
            <a:avLst/>
          </a:prstGeom>
          <a:solidFill>
            <a:srgbClr val="FFFFCC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И. И. Левитан «Золотая  осень»</a:t>
            </a:r>
            <a:endParaRPr lang="ru-RU" sz="28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403648" y="5517232"/>
            <a:ext cx="727280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Пейзаж русского художника 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И. </a:t>
            </a:r>
            <a:r>
              <a:rPr lang="ru-RU" sz="2000" dirty="0" err="1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И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.  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Левитана, написанный в 1895 году. Принадлежит Государственной Третьяковской галерее</a:t>
            </a:r>
            <a:r>
              <a:rPr lang="ru-RU" dirty="0">
                <a:solidFill>
                  <a:srgbClr val="333333"/>
                </a:solidFill>
                <a:latin typeface="Arial" panose="020B0604020202020204" pitchFamily="34" charset="0"/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67616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411769"/>
            <a:ext cx="4104456" cy="1143000"/>
          </a:xfrm>
        </p:spPr>
        <p:txBody>
          <a:bodyPr/>
          <a:lstStyle/>
          <a:p>
            <a:r>
              <a:rPr lang="ru-RU" sz="2800" dirty="0">
                <a:solidFill>
                  <a:srgbClr val="FF0000"/>
                </a:solidFill>
                <a:latin typeface="Arial Black" panose="020B0A04020102020204" pitchFamily="34" charset="0"/>
              </a:rPr>
              <a:t>И. И. </a:t>
            </a:r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Левитан</a:t>
            </a:r>
            <a:b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(1860 – 1900)</a:t>
            </a:r>
            <a:endParaRPr lang="ru-RU" sz="2800" dirty="0"/>
          </a:p>
        </p:txBody>
      </p:sp>
      <p:pic>
        <p:nvPicPr>
          <p:cNvPr id="2050" name="Picture 2" descr="https://i.pinimg.com/originals/20/95/d1/2095d190ba806db923ee6333fa4a897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9" y="-17165288"/>
            <a:ext cx="2572650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i.siteapi.org/NkAY5cp7-nuO4re_wo8Kudx3w-c=/0x0:864x900/d1cd7ba74cdbd7e.ru.s.siteapi.org/img/1uz7ziwgawkgck4c0oc844gcwc8o0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7240" y="260648"/>
            <a:ext cx="2908598" cy="3029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331640" y="2167053"/>
            <a:ext cx="525658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В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ыдающийся 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русский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художник - пейзажист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.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Левитан 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по праву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считается  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создателем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«пейзажа настроения», </a:t>
            </a:r>
            <a:endParaRPr lang="ru-RU" sz="2800" dirty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331640" y="4413822"/>
            <a:ext cx="727280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в котором 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образ природы наполнен человеческими чувствами и размышлениями.</a:t>
            </a:r>
          </a:p>
        </p:txBody>
      </p:sp>
    </p:spTree>
    <p:extLst>
      <p:ext uri="{BB962C8B-B14F-4D97-AF65-F5344CB8AC3E}">
        <p14:creationId xmlns:p14="http://schemas.microsoft.com/office/powerpoint/2010/main" val="3062302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Сочинение по картине Левитан Золотая осен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196752"/>
            <a:ext cx="4320480" cy="278289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1583668" y="476672"/>
            <a:ext cx="6912768" cy="504056"/>
          </a:xfrm>
          <a:prstGeom prst="roundRect">
            <a:avLst/>
          </a:prstGeom>
          <a:solidFill>
            <a:srgbClr val="FFFFCC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И. И. Левитан «Золотая  осень»</a:t>
            </a:r>
            <a:endParaRPr lang="ru-RU" sz="28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583668" y="4365104"/>
            <a:ext cx="727280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Почему  автор  назвал  картину «Золотая  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осень»? </a:t>
            </a:r>
            <a:endParaRPr lang="ru-RU" sz="2800" dirty="0" smtClean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Какие 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краски выбрал художник, чтобы показать «золото» осени?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025767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Сочинение по картине Левитан Золотая осен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196752"/>
            <a:ext cx="4320480" cy="278289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1583668" y="476672"/>
            <a:ext cx="6912768" cy="504056"/>
          </a:xfrm>
          <a:prstGeom prst="roundRect">
            <a:avLst/>
          </a:prstGeom>
          <a:solidFill>
            <a:srgbClr val="FFFFCC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И. И. Левитан «Золотая  осень»</a:t>
            </a:r>
            <a:endParaRPr lang="ru-RU" sz="28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583668" y="4365104"/>
            <a:ext cx="727280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К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акими 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художник изобразил осенний день, небо, реку, деревья, полянки, пригорки, деревушку, дальние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поля?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47394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Сочинение по картине Левитан Золотая осен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9892" y="1466253"/>
            <a:ext cx="2880320" cy="185526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03648" y="213737"/>
            <a:ext cx="727280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Что  нам  поможет  составить  рассказ  по  картине?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47664" y="3496816"/>
            <a:ext cx="734481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План</a:t>
            </a:r>
          </a:p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1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. Художник И. И. Левитан и его картина.</a:t>
            </a:r>
            <a:b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</a:b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2. Осенний день.</a:t>
            </a:r>
            <a:b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</a:b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3. Деревья в золотом наряде.</a:t>
            </a:r>
            <a:b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</a:b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4. Лесная речка.</a:t>
            </a:r>
            <a:b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</a:b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5. Моё впечатление о картине.</a:t>
            </a:r>
            <a:endParaRPr lang="ru-RU" sz="2800" dirty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0239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Сочинение по картине Левитан Золотая осен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060848"/>
            <a:ext cx="2880320" cy="185526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367644" y="394866"/>
            <a:ext cx="727280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AutoNum type="arabicPeriod"/>
            </a:pP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Художник 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И. И. Левитан и его картина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. </a:t>
            </a:r>
          </a:p>
          <a:p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 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             (1 – 2 предложения)</a:t>
            </a:r>
            <a:endParaRPr lang="ru-RU" sz="2800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547664" y="4265545"/>
            <a:ext cx="7253921" cy="70223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Передо  мной  к</a:t>
            </a:r>
            <a:r>
              <a:rPr lang="ru-RU" sz="32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а</a:t>
            </a: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ртина  … </a:t>
            </a:r>
            <a:r>
              <a:rPr lang="ru-RU" sz="3200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. </a:t>
            </a:r>
            <a:endParaRPr lang="ru-RU" sz="3200" dirty="0" smtClean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  <a:p>
            <a:pPr algn="l"/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Я  </a:t>
            </a:r>
            <a:r>
              <a:rPr lang="ru-RU" sz="3200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смотрю   на  к</a:t>
            </a:r>
            <a:r>
              <a:rPr lang="ru-RU" sz="3200" dirty="0">
                <a:solidFill>
                  <a:srgbClr val="FF0000"/>
                </a:solidFill>
                <a:latin typeface="Arial Black" panose="020B0A04020102020204" pitchFamily="34" charset="0"/>
              </a:rPr>
              <a:t>а</a:t>
            </a:r>
            <a:r>
              <a:rPr lang="ru-RU" sz="3200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ртину … . Это  п</a:t>
            </a:r>
            <a:r>
              <a:rPr lang="ru-RU" sz="3200" dirty="0">
                <a:solidFill>
                  <a:srgbClr val="FF0000"/>
                </a:solidFill>
                <a:latin typeface="Arial Black" panose="020B0A04020102020204" pitchFamily="34" charset="0"/>
              </a:rPr>
              <a:t>е</a:t>
            </a:r>
            <a:r>
              <a:rPr lang="ru-RU" sz="3200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йза</a:t>
            </a:r>
            <a:r>
              <a:rPr lang="ru-RU" sz="3200" dirty="0">
                <a:solidFill>
                  <a:srgbClr val="FF0000"/>
                </a:solidFill>
                <a:latin typeface="Arial Black" panose="020B0A04020102020204" pitchFamily="34" charset="0"/>
              </a:rPr>
              <a:t>ж</a:t>
            </a:r>
            <a:r>
              <a:rPr lang="ru-RU" sz="3200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485497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1_Тема Office">
  <a:themeElements>
    <a:clrScheme name="Другая 71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74806"/>
      </a:hlink>
      <a:folHlink>
        <a:srgbClr val="974806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324</TotalTime>
  <Words>471</Words>
  <Application>Microsoft Office PowerPoint</Application>
  <PresentationFormat>Экран (4:3)</PresentationFormat>
  <Paragraphs>60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Arial</vt:lpstr>
      <vt:lpstr>Arial Black</vt:lpstr>
      <vt:lpstr>Wingdings</vt:lpstr>
      <vt:lpstr>Times New Roman</vt:lpstr>
      <vt:lpstr>Calibri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И. И. Левитан (1860 – 1900)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Интернет  источники</vt:lpstr>
      <vt:lpstr>Использованная  литература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Тетрадь на спирали</dc:title>
  <dc:creator>Фокина Лидия Петровна</dc:creator>
  <cp:keywords>Шаблон презентации</cp:keywords>
  <cp:lastModifiedBy>Admin</cp:lastModifiedBy>
  <cp:revision>78</cp:revision>
  <dcterms:created xsi:type="dcterms:W3CDTF">2014-07-06T18:18:01Z</dcterms:created>
  <dcterms:modified xsi:type="dcterms:W3CDTF">2022-09-21T18:12:52Z</dcterms:modified>
</cp:coreProperties>
</file>