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6" r:id="rId12"/>
    <p:sldId id="269" r:id="rId13"/>
    <p:sldId id="270" r:id="rId14"/>
    <p:sldId id="273" r:id="rId15"/>
    <p:sldId id="274" r:id="rId16"/>
    <p:sldId id="275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00"/>
    <a:srgbClr val="FF0066"/>
    <a:srgbClr val="66FF99"/>
    <a:srgbClr val="99FF66"/>
    <a:srgbClr val="CCECFF"/>
    <a:srgbClr val="FFCCFF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939" autoAdjust="0"/>
  </p:normalViewPr>
  <p:slideViewPr>
    <p:cSldViewPr>
      <p:cViewPr>
        <p:scale>
          <a:sx n="87" d="100"/>
          <a:sy n="87" d="100"/>
        </p:scale>
        <p:origin x="-2292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95A30697-767A-4D5C-B41B-FA00185099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030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7E448B8-B724-4BA4-9E27-A3238B9CC978}" type="slidenum">
              <a:rPr lang="ru-RU" b="0" smtClean="0"/>
              <a:pPr eaLnBrk="1" hangingPunct="1"/>
              <a:t>12</a:t>
            </a:fld>
            <a:endParaRPr lang="ru-RU" b="0" smtClean="0"/>
          </a:p>
        </p:txBody>
      </p:sp>
      <p:sp>
        <p:nvSpPr>
          <p:cNvPr id="2048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4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5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E3766EE5-805E-4FBF-839F-586F83A8D686}" type="slidenum">
              <a:rPr lang="ru-RU" sz="1200" b="0"/>
              <a:pPr algn="r" eaLnBrk="1" hangingPunct="1"/>
              <a:t>12</a:t>
            </a:fld>
            <a:endParaRPr lang="ru-RU" sz="1200" b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487E6-610C-4149-972F-F5D2332B2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270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A9F45-1E73-4F2D-ACBF-634F4239AF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884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7D08E-D675-46A4-B8BD-3CB004C9D0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942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AE3E0-9DF4-477E-88F7-5E1252A858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086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4F0B4-4C9A-4D3D-BC88-1076482C67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15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103A2-59A9-4691-912E-D8F8E9B0B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894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1F923-E2B8-495A-B9CB-2DBFB8AFEA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79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A1128-6CDB-42AA-97EB-7A646950CB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FD8BB-53FF-48B6-B997-29E64D8A6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461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D894A-BC48-44FE-B8E1-332B2AB2C9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296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78C12-DAA5-4C5D-B425-F8733B45D6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442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E7C599-EECE-4E47-BE9C-1C73AC913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gif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Прямоугольник 4"/>
          <p:cNvGrpSpPr>
            <a:grpSpLocks/>
          </p:cNvGrpSpPr>
          <p:nvPr/>
        </p:nvGrpSpPr>
        <p:grpSpPr bwMode="auto">
          <a:xfrm>
            <a:off x="-37567" y="404664"/>
            <a:ext cx="9077325" cy="5544616"/>
            <a:chOff x="204" y="1745"/>
            <a:chExt cx="5310" cy="2427"/>
          </a:xfrm>
        </p:grpSpPr>
        <p:pic>
          <p:nvPicPr>
            <p:cNvPr id="2052" name="Прямоугольник 4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" y="2542"/>
              <a:ext cx="5310" cy="1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3" name="Text Box 4"/>
            <p:cNvSpPr txBox="1">
              <a:spLocks noChangeArrowheads="1"/>
            </p:cNvSpPr>
            <p:nvPr/>
          </p:nvSpPr>
          <p:spPr bwMode="auto">
            <a:xfrm>
              <a:off x="385" y="1745"/>
              <a:ext cx="4995" cy="2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ru-RU" b="0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2051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57250" y="4572000"/>
            <a:ext cx="7772400" cy="1470025"/>
          </a:xfrm>
        </p:spPr>
        <p:txBody>
          <a:bodyPr/>
          <a:lstStyle/>
          <a:p>
            <a:pPr eaLnBrk="1" hangingPunct="1"/>
            <a:r>
              <a:rPr lang="ru-RU" sz="3200" b="1" dirty="0" smtClean="0"/>
              <a:t>Полякова Е.В. Окружающий мир 29.11.2022</a:t>
            </a:r>
            <a:br>
              <a:rPr lang="ru-RU" sz="3200" b="1" dirty="0" smtClean="0"/>
            </a:br>
            <a:r>
              <a:rPr lang="ru-RU" sz="3200" b="1" dirty="0"/>
              <a:t>Тема 2 Урок №19</a:t>
            </a:r>
            <a:br>
              <a:rPr lang="ru-RU" sz="3200" b="1" dirty="0"/>
            </a:br>
            <a:r>
              <a:rPr lang="ru-RU" sz="3200" b="1" dirty="0" err="1"/>
              <a:t>Тема:Какие</a:t>
            </a:r>
            <a:r>
              <a:rPr lang="ru-RU" sz="3200" b="1" dirty="0"/>
              <a:t> бывают растения</a:t>
            </a:r>
            <a:br>
              <a:rPr lang="ru-RU" sz="3200" b="1" dirty="0"/>
            </a:br>
            <a:r>
              <a:rPr lang="ru-RU" sz="3200" b="1" dirty="0"/>
              <a:t>Цель: Создание условий для формирования представлений о многообразии растений.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Куста</a:t>
            </a:r>
            <a:r>
              <a:rPr lang="ru-RU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mtClean="0">
                <a:latin typeface="Arial" charset="0"/>
              </a:rPr>
              <a:t>рники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611188" y="1773238"/>
            <a:ext cx="3073400" cy="708025"/>
          </a:xfrm>
          <a:prstGeom prst="rect">
            <a:avLst/>
          </a:prstGeom>
          <a:solidFill>
            <a:srgbClr val="CC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b="0"/>
              <a:t>Ли</a:t>
            </a:r>
            <a:r>
              <a:rPr lang="ru-RU" sz="40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4000" b="0"/>
              <a:t>ственные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148263" y="1825625"/>
            <a:ext cx="3095625" cy="708025"/>
          </a:xfrm>
          <a:prstGeom prst="rect">
            <a:avLst/>
          </a:prstGeom>
          <a:solidFill>
            <a:srgbClr val="FF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4000" b="0"/>
              <a:t>Хво</a:t>
            </a:r>
            <a:r>
              <a:rPr lang="ru-RU" sz="40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4000" b="0"/>
              <a:t>йные</a:t>
            </a:r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 flipH="1">
            <a:off x="2051050" y="1341438"/>
            <a:ext cx="2305050" cy="4318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4356100" y="1341438"/>
            <a:ext cx="2303463" cy="503237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755650" y="2997200"/>
            <a:ext cx="2852738" cy="1104900"/>
          </a:xfrm>
          <a:prstGeom prst="rect">
            <a:avLst/>
          </a:prstGeom>
          <a:solidFill>
            <a:srgbClr val="CCFFFF"/>
          </a:solidFill>
          <a:ln w="38100">
            <a:solidFill>
              <a:srgbClr val="66CC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0"/>
              <a:t>ли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стья в ви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де</a:t>
            </a:r>
          </a:p>
          <a:p>
            <a:pPr algn="ctr" eaLnBrk="1" hangingPunct="1"/>
            <a:r>
              <a:rPr lang="ru-RU" sz="3200" b="0"/>
              <a:t>пласти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нок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5292725" y="3068638"/>
            <a:ext cx="2852738" cy="1104900"/>
          </a:xfrm>
          <a:prstGeom prst="rect">
            <a:avLst/>
          </a:prstGeom>
          <a:solidFill>
            <a:srgbClr val="FFCCFF"/>
          </a:solidFill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0"/>
              <a:t>листья в виде</a:t>
            </a:r>
          </a:p>
          <a:p>
            <a:pPr algn="ctr" eaLnBrk="1" hangingPunct="1"/>
            <a:r>
              <a:rPr lang="ru-RU" sz="3200" b="0"/>
              <a:t>хвоинок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1187450" y="4538663"/>
            <a:ext cx="2447925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0">
                <a:solidFill>
                  <a:srgbClr val="000000"/>
                </a:solidFill>
              </a:rPr>
              <a:t>мали</a:t>
            </a:r>
            <a:r>
              <a:rPr lang="ru-RU" sz="3200" b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>
                <a:solidFill>
                  <a:srgbClr val="000000"/>
                </a:solidFill>
              </a:rPr>
              <a:t>на</a:t>
            </a:r>
          </a:p>
          <a:p>
            <a:pPr algn="ctr" eaLnBrk="1" hangingPunct="1"/>
            <a:r>
              <a:rPr lang="ru-RU" sz="3200" b="0">
                <a:solidFill>
                  <a:srgbClr val="000000"/>
                </a:solidFill>
              </a:rPr>
              <a:t>шипо</a:t>
            </a:r>
            <a:r>
              <a:rPr lang="ru-RU" sz="3200" b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>
                <a:solidFill>
                  <a:srgbClr val="000000"/>
                </a:solidFill>
              </a:rPr>
              <a:t>вник</a:t>
            </a:r>
          </a:p>
          <a:p>
            <a:pPr algn="ctr" eaLnBrk="1" hangingPunct="1"/>
            <a:r>
              <a:rPr lang="ru-RU" sz="3200" b="0">
                <a:solidFill>
                  <a:srgbClr val="000000"/>
                </a:solidFill>
              </a:rPr>
              <a:t>сморо</a:t>
            </a:r>
            <a:r>
              <a:rPr lang="ru-RU" sz="3200" b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>
                <a:solidFill>
                  <a:srgbClr val="000000"/>
                </a:solidFill>
              </a:rPr>
              <a:t>дина</a:t>
            </a:r>
          </a:p>
          <a:p>
            <a:pPr algn="ctr" eaLnBrk="1" hangingPunct="1"/>
            <a:r>
              <a:rPr lang="ru-RU" sz="3200" b="0">
                <a:solidFill>
                  <a:srgbClr val="000000"/>
                </a:solidFill>
              </a:rPr>
              <a:t>оре</a:t>
            </a:r>
            <a:r>
              <a:rPr lang="ru-RU" sz="3200" b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>
                <a:solidFill>
                  <a:srgbClr val="000000"/>
                </a:solidFill>
              </a:rPr>
              <a:t>шник</a:t>
            </a:r>
            <a:endParaRPr lang="ru-RU" sz="3200">
              <a:solidFill>
                <a:srgbClr val="000000"/>
              </a:solidFill>
            </a:endParaRP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5219700" y="4868863"/>
            <a:ext cx="3240088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0">
                <a:solidFill>
                  <a:srgbClr val="000000"/>
                </a:solidFill>
              </a:rPr>
              <a:t>можжевельник</a:t>
            </a:r>
          </a:p>
          <a:p>
            <a:pPr algn="ctr" eaLnBrk="1" hangingPunct="1"/>
            <a:r>
              <a:rPr lang="ru-RU" sz="3200" b="0">
                <a:solidFill>
                  <a:srgbClr val="000000"/>
                </a:solidFill>
              </a:rPr>
              <a:t>кипарис</a:t>
            </a:r>
          </a:p>
          <a:p>
            <a:pPr algn="ctr" eaLnBrk="1" hangingPunct="1"/>
            <a:endParaRPr lang="ru-RU" sz="3200" b="0">
              <a:solidFill>
                <a:srgbClr val="000000"/>
              </a:solidFill>
            </a:endParaRPr>
          </a:p>
        </p:txBody>
      </p:sp>
      <p:pic>
        <p:nvPicPr>
          <p:cNvPr id="16395" name="Picture 11" descr="28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708275"/>
            <a:ext cx="3168650" cy="3744913"/>
          </a:xfrm>
          <a:prstGeom prst="rect">
            <a:avLst/>
          </a:prstGeom>
          <a:noFill/>
          <a:ln w="38100">
            <a:solidFill>
              <a:srgbClr val="66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8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animBg="1"/>
      <p:bldP spid="16388" grpId="0" animBg="1"/>
      <p:bldP spid="16389" grpId="0" animBg="1"/>
      <p:bldP spid="16390" grpId="0" animBg="1"/>
      <p:bldP spid="16391" grpId="0" animBg="1"/>
      <p:bldP spid="16392" grpId="0" animBg="1"/>
      <p:bldP spid="16393" grpId="0"/>
      <p:bldP spid="1639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Arial" charset="0"/>
              </a:rPr>
              <a:t>Чем тра</a:t>
            </a:r>
            <a:r>
              <a:rPr lang="ru-RU" sz="4000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z="4000" smtClean="0">
                <a:latin typeface="Arial" charset="0"/>
              </a:rPr>
              <a:t>вы отлича</a:t>
            </a:r>
            <a:r>
              <a:rPr lang="ru-RU" sz="4000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z="4000" smtClean="0">
                <a:latin typeface="Arial" charset="0"/>
              </a:rPr>
              <a:t>ются от дере</a:t>
            </a:r>
            <a:r>
              <a:rPr lang="ru-RU" sz="4000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z="4000" smtClean="0">
                <a:latin typeface="Arial" charset="0"/>
              </a:rPr>
              <a:t>вьев и куста</a:t>
            </a:r>
            <a:r>
              <a:rPr lang="ru-RU" sz="4000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z="4000" smtClean="0">
                <a:latin typeface="Arial" charset="0"/>
              </a:rPr>
              <a:t>рников?</a:t>
            </a:r>
          </a:p>
        </p:txBody>
      </p:sp>
      <p:pic>
        <p:nvPicPr>
          <p:cNvPr id="15368" name="Picture 8" descr="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1628775"/>
            <a:ext cx="3671887" cy="4895850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395288" y="2781300"/>
            <a:ext cx="5184775" cy="1611313"/>
          </a:xfrm>
          <a:prstGeom prst="rect">
            <a:avLst/>
          </a:prstGeom>
          <a:solidFill>
            <a:srgbClr val="FFFF66"/>
          </a:solidFill>
          <a:ln w="57150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200" b="0"/>
              <a:t>У трав, и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ли травяни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стых расте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ний, сте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бли мя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гкие, со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чные.</a:t>
            </a:r>
          </a:p>
        </p:txBody>
      </p:sp>
      <p:pic>
        <p:nvPicPr>
          <p:cNvPr id="15371" name="Picture 11" descr="Копия (2) kjtj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989138"/>
            <a:ext cx="2967037" cy="3600450"/>
          </a:xfrm>
          <a:prstGeom prst="rect">
            <a:avLst/>
          </a:prstGeom>
          <a:noFill/>
          <a:ln w="57150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04813"/>
            <a:ext cx="8229600" cy="647700"/>
          </a:xfrm>
        </p:spPr>
        <p:txBody>
          <a:bodyPr/>
          <a:lstStyle/>
          <a:p>
            <a:pPr marL="715963" indent="7938" eaLnBrk="1" hangingPunct="1"/>
            <a:r>
              <a:rPr lang="ru-RU" sz="4000" b="1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Назови</a:t>
            </a:r>
            <a:r>
              <a:rPr lang="ru-RU" sz="4000" b="1" smtClean="0">
                <a:solidFill>
                  <a:srgbClr val="4F6228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4000" b="1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 расте</a:t>
            </a:r>
            <a:r>
              <a:rPr lang="ru-RU" sz="4000" b="1" smtClean="0">
                <a:solidFill>
                  <a:srgbClr val="4F6228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4000" b="1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ние. </a:t>
            </a:r>
            <a:br>
              <a:rPr lang="ru-RU" sz="4000" b="1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К како</a:t>
            </a:r>
            <a:r>
              <a:rPr lang="ru-RU" sz="4000" b="1" smtClean="0">
                <a:solidFill>
                  <a:srgbClr val="4F6228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4000" b="1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й гру</a:t>
            </a:r>
            <a:r>
              <a:rPr lang="ru-RU" sz="4000" b="1" smtClean="0">
                <a:solidFill>
                  <a:srgbClr val="4F6228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4000" b="1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ппе оно</a:t>
            </a:r>
            <a:r>
              <a:rPr lang="ru-RU" sz="4000" b="1" smtClean="0">
                <a:solidFill>
                  <a:srgbClr val="4F6228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4000" b="1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 отно</a:t>
            </a:r>
            <a:r>
              <a:rPr lang="ru-RU" sz="4000" b="1" smtClean="0">
                <a:solidFill>
                  <a:srgbClr val="4F6228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4000" b="1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сится?</a:t>
            </a:r>
          </a:p>
        </p:txBody>
      </p:sp>
      <p:sp>
        <p:nvSpPr>
          <p:cNvPr id="18457" name="Text Box 25"/>
          <p:cNvSpPr txBox="1">
            <a:spLocks noChangeArrowheads="1"/>
          </p:cNvSpPr>
          <p:nvPr/>
        </p:nvSpPr>
        <p:spPr bwMode="auto">
          <a:xfrm>
            <a:off x="6042025" y="5373688"/>
            <a:ext cx="1770063" cy="739775"/>
          </a:xfrm>
          <a:prstGeom prst="rect">
            <a:avLst/>
          </a:prstGeom>
          <a:solidFill>
            <a:srgbClr val="FFFF00"/>
          </a:solidFill>
          <a:ln w="38100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/>
              <a:t>Сосна</a:t>
            </a:r>
          </a:p>
        </p:txBody>
      </p:sp>
      <p:pic>
        <p:nvPicPr>
          <p:cNvPr id="18460" name="Picture 28" descr="Копия gjfjgj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700213"/>
            <a:ext cx="2589212" cy="4679950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61" name="Picture 29" descr="gjfjgj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916113"/>
            <a:ext cx="3282950" cy="4176712"/>
          </a:xfrm>
          <a:prstGeom prst="rect">
            <a:avLst/>
          </a:prstGeom>
          <a:noFill/>
          <a:ln w="57150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62" name="Text Box 30"/>
          <p:cNvSpPr txBox="1">
            <a:spLocks noChangeArrowheads="1"/>
          </p:cNvSpPr>
          <p:nvPr/>
        </p:nvSpPr>
        <p:spPr bwMode="auto">
          <a:xfrm>
            <a:off x="6084888" y="5300663"/>
            <a:ext cx="2038350" cy="739775"/>
          </a:xfrm>
          <a:prstGeom prst="rect">
            <a:avLst/>
          </a:prstGeom>
          <a:solidFill>
            <a:srgbClr val="FFCC99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/>
              <a:t>Калина</a:t>
            </a:r>
          </a:p>
        </p:txBody>
      </p:sp>
      <p:pic>
        <p:nvPicPr>
          <p:cNvPr id="18463" name="Picture 31" descr="Копия (2) gjfjgj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916113"/>
            <a:ext cx="3643313" cy="4392612"/>
          </a:xfrm>
          <a:prstGeom prst="rect">
            <a:avLst/>
          </a:prstGeom>
          <a:noFill/>
          <a:ln w="57150">
            <a:solidFill>
              <a:srgbClr val="CC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64" name="Text Box 32"/>
          <p:cNvSpPr txBox="1">
            <a:spLocks noChangeArrowheads="1"/>
          </p:cNvSpPr>
          <p:nvPr/>
        </p:nvSpPr>
        <p:spPr bwMode="auto">
          <a:xfrm>
            <a:off x="6011863" y="5445125"/>
            <a:ext cx="2506662" cy="739775"/>
          </a:xfrm>
          <a:prstGeom prst="rect">
            <a:avLst/>
          </a:prstGeom>
          <a:solidFill>
            <a:srgbClr val="FFCC66"/>
          </a:solidFill>
          <a:ln w="38100">
            <a:solidFill>
              <a:srgbClr val="996633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/>
              <a:t>Орешник</a:t>
            </a:r>
          </a:p>
        </p:txBody>
      </p:sp>
      <p:pic>
        <p:nvPicPr>
          <p:cNvPr id="18465" name="Picture 33" descr="Копия (3) gjfjgjk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844675"/>
            <a:ext cx="2520950" cy="4392613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66" name="Text Box 34"/>
          <p:cNvSpPr txBox="1">
            <a:spLocks noChangeArrowheads="1"/>
          </p:cNvSpPr>
          <p:nvPr/>
        </p:nvSpPr>
        <p:spPr bwMode="auto">
          <a:xfrm>
            <a:off x="6443663" y="5445125"/>
            <a:ext cx="1443037" cy="739775"/>
          </a:xfrm>
          <a:prstGeom prst="rect">
            <a:avLst/>
          </a:prstGeom>
          <a:solidFill>
            <a:srgbClr val="99FF66"/>
          </a:solidFill>
          <a:ln w="38100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/>
              <a:t>Клён</a:t>
            </a:r>
          </a:p>
        </p:txBody>
      </p:sp>
      <p:pic>
        <p:nvPicPr>
          <p:cNvPr id="18467" name="Picture 35" descr="Копия (4) gjfjgjk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276475"/>
            <a:ext cx="3105150" cy="3810000"/>
          </a:xfrm>
          <a:prstGeom prst="rect">
            <a:avLst/>
          </a:prstGeom>
          <a:noFill/>
          <a:ln w="57150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68" name="Text Box 36"/>
          <p:cNvSpPr txBox="1">
            <a:spLocks noChangeArrowheads="1"/>
          </p:cNvSpPr>
          <p:nvPr/>
        </p:nvSpPr>
        <p:spPr bwMode="auto">
          <a:xfrm>
            <a:off x="5651500" y="5229225"/>
            <a:ext cx="2986088" cy="739775"/>
          </a:xfrm>
          <a:prstGeom prst="rect">
            <a:avLst/>
          </a:prstGeom>
          <a:solidFill>
            <a:srgbClr val="FFFF99"/>
          </a:solidFill>
          <a:ln w="38100">
            <a:solidFill>
              <a:srgbClr val="CC66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/>
              <a:t>Одуванчик</a:t>
            </a:r>
          </a:p>
        </p:txBody>
      </p:sp>
      <p:pic>
        <p:nvPicPr>
          <p:cNvPr id="18469" name="Picture 37" descr="Копия (5) gjfjgjk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773238"/>
            <a:ext cx="3648075" cy="4591050"/>
          </a:xfrm>
          <a:prstGeom prst="rect">
            <a:avLst/>
          </a:prstGeom>
          <a:noFill/>
          <a:ln w="57150">
            <a:solidFill>
              <a:srgbClr val="FF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70" name="Text Box 38"/>
          <p:cNvSpPr txBox="1">
            <a:spLocks noChangeArrowheads="1"/>
          </p:cNvSpPr>
          <p:nvPr/>
        </p:nvSpPr>
        <p:spPr bwMode="auto">
          <a:xfrm>
            <a:off x="5867400" y="5229225"/>
            <a:ext cx="2617788" cy="739775"/>
          </a:xfrm>
          <a:prstGeom prst="rect">
            <a:avLst/>
          </a:prstGeom>
          <a:solidFill>
            <a:srgbClr val="FFCCFF"/>
          </a:solidFill>
          <a:ln w="38100">
            <a:solidFill>
              <a:srgbClr val="FF33CC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/>
              <a:t>Репейник</a:t>
            </a:r>
          </a:p>
        </p:txBody>
      </p:sp>
      <p:pic>
        <p:nvPicPr>
          <p:cNvPr id="18471" name="Picture 39" descr="Копия (6) gjfjgj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276475"/>
            <a:ext cx="3167062" cy="382905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72" name="Text Box 40"/>
          <p:cNvSpPr txBox="1">
            <a:spLocks noChangeArrowheads="1"/>
          </p:cNvSpPr>
          <p:nvPr/>
        </p:nvSpPr>
        <p:spPr bwMode="auto">
          <a:xfrm>
            <a:off x="4716463" y="4581525"/>
            <a:ext cx="3073400" cy="1349375"/>
          </a:xfrm>
          <a:prstGeom prst="rect">
            <a:avLst/>
          </a:prstGeom>
          <a:solidFill>
            <a:srgbClr val="99CCFF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4000"/>
              <a:t>Вероника</a:t>
            </a:r>
          </a:p>
          <a:p>
            <a:pPr algn="ctr" eaLnBrk="1" hangingPunct="1"/>
            <a:r>
              <a:rPr lang="ru-RU" sz="4000"/>
              <a:t> дубравная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8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8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8457" grpId="0" animBg="1"/>
      <p:bldP spid="18457" grpId="1" animBg="1"/>
      <p:bldP spid="18462" grpId="0" animBg="1"/>
      <p:bldP spid="18462" grpId="1" animBg="1"/>
      <p:bldP spid="18464" grpId="0" animBg="1"/>
      <p:bldP spid="18464" grpId="1" animBg="1"/>
      <p:bldP spid="18466" grpId="0" animBg="1"/>
      <p:bldP spid="18466" grpId="1" animBg="1"/>
      <p:bldP spid="18468" grpId="0" animBg="1"/>
      <p:bldP spid="18468" grpId="1" animBg="1"/>
      <p:bldP spid="18470" grpId="0" animBg="1"/>
      <p:bldP spid="18470" grpId="1" animBg="1"/>
      <p:bldP spid="1847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7200" i="1" smtClean="0">
                <a:latin typeface="Monotype Corsiva" pitchFamily="66" charset="0"/>
              </a:rPr>
              <a:t>Работа в парах.</a:t>
            </a:r>
            <a:r>
              <a:rPr lang="ru-RU" sz="4000" i="1" smtClean="0">
                <a:latin typeface="Arial" charset="0"/>
              </a:rPr>
              <a:t> 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492500" y="2781300"/>
            <a:ext cx="2074863" cy="584200"/>
          </a:xfrm>
          <a:prstGeom prst="rect">
            <a:avLst/>
          </a:prstGeom>
          <a:solidFill>
            <a:srgbClr val="FFCCFF"/>
          </a:solidFill>
          <a:ln w="57150">
            <a:solidFill>
              <a:srgbClr val="FF33CC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200">
                <a:solidFill>
                  <a:srgbClr val="FF0066"/>
                </a:solidFill>
              </a:rPr>
              <a:t>Расте</a:t>
            </a:r>
            <a:r>
              <a:rPr lang="ru-RU" sz="3200">
                <a:solidFill>
                  <a:srgbClr val="FF0066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>
                <a:solidFill>
                  <a:srgbClr val="FF0066"/>
                </a:solidFill>
              </a:rPr>
              <a:t>ния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6275388" y="4240213"/>
            <a:ext cx="2230437" cy="523875"/>
          </a:xfrm>
          <a:prstGeom prst="rect">
            <a:avLst/>
          </a:prstGeom>
          <a:solidFill>
            <a:srgbClr val="FFFF99"/>
          </a:solidFill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/>
              <a:t>Куста</a:t>
            </a:r>
            <a:r>
              <a:rPr lang="ru-RU" sz="280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2800"/>
              <a:t>рники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1258888" y="4240213"/>
            <a:ext cx="1717675" cy="523875"/>
          </a:xfrm>
          <a:prstGeom prst="rect">
            <a:avLst/>
          </a:prstGeom>
          <a:solidFill>
            <a:srgbClr val="99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/>
              <a:t>Дере</a:t>
            </a:r>
            <a:r>
              <a:rPr lang="ru-RU" sz="280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2800"/>
              <a:t>вья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3914775" y="4240213"/>
            <a:ext cx="1336675" cy="523875"/>
          </a:xfrm>
          <a:prstGeom prst="rect">
            <a:avLst/>
          </a:prstGeom>
          <a:solidFill>
            <a:srgbClr val="99CCFF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/>
              <a:t>Тра</a:t>
            </a:r>
            <a:r>
              <a:rPr lang="ru-RU" sz="280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2800"/>
              <a:t>вы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2555875" y="5526088"/>
            <a:ext cx="1404938" cy="461962"/>
          </a:xfrm>
          <a:prstGeom prst="rect">
            <a:avLst/>
          </a:prstGeom>
          <a:solidFill>
            <a:srgbClr val="CCCC00"/>
          </a:solidFill>
          <a:ln w="38100">
            <a:solidFill>
              <a:srgbClr val="6633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/>
              <a:t>хво</a:t>
            </a:r>
            <a:r>
              <a:rPr lang="ru-RU" sz="24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2400" b="0"/>
              <a:t>йные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395288" y="5526088"/>
            <a:ext cx="1895475" cy="461962"/>
          </a:xfrm>
          <a:prstGeom prst="rect">
            <a:avLst/>
          </a:prstGeom>
          <a:solidFill>
            <a:srgbClr val="99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/>
              <a:t>ли</a:t>
            </a:r>
            <a:r>
              <a:rPr lang="ru-RU" sz="24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2400" b="0"/>
              <a:t>ственные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4859338" y="5526088"/>
            <a:ext cx="1895475" cy="461962"/>
          </a:xfrm>
          <a:prstGeom prst="rect">
            <a:avLst/>
          </a:prstGeom>
          <a:solidFill>
            <a:srgbClr val="FFCCFF"/>
          </a:solidFill>
          <a:ln w="38100">
            <a:solidFill>
              <a:srgbClr val="CC00CC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/>
              <a:t>ли</a:t>
            </a:r>
            <a:r>
              <a:rPr lang="ru-RU" sz="24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2400" b="0"/>
              <a:t>ственные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7315200" y="5526088"/>
            <a:ext cx="1404938" cy="461962"/>
          </a:xfrm>
          <a:prstGeom prst="rect">
            <a:avLst/>
          </a:prstGeom>
          <a:solidFill>
            <a:srgbClr val="33CCCC"/>
          </a:solidFill>
          <a:ln w="38100">
            <a:solidFill>
              <a:srgbClr val="003399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/>
              <a:t>хво</a:t>
            </a:r>
            <a:r>
              <a:rPr lang="ru-RU" sz="24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2400" b="0"/>
              <a:t>йные</a:t>
            </a:r>
          </a:p>
        </p:txBody>
      </p:sp>
      <p:sp>
        <p:nvSpPr>
          <p:cNvPr id="14347" name="Line 14"/>
          <p:cNvSpPr>
            <a:spLocks noChangeShapeType="1"/>
          </p:cNvSpPr>
          <p:nvPr/>
        </p:nvSpPr>
        <p:spPr bwMode="auto">
          <a:xfrm>
            <a:off x="4572000" y="3429000"/>
            <a:ext cx="0" cy="7921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8" name="Line 15"/>
          <p:cNvSpPr>
            <a:spLocks noChangeShapeType="1"/>
          </p:cNvSpPr>
          <p:nvPr/>
        </p:nvSpPr>
        <p:spPr bwMode="auto">
          <a:xfrm flipH="1">
            <a:off x="2124075" y="3429000"/>
            <a:ext cx="1584325" cy="7921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9" name="Line 16"/>
          <p:cNvSpPr>
            <a:spLocks noChangeShapeType="1"/>
          </p:cNvSpPr>
          <p:nvPr/>
        </p:nvSpPr>
        <p:spPr bwMode="auto">
          <a:xfrm>
            <a:off x="5508625" y="3429000"/>
            <a:ext cx="1655763" cy="7921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0" name="Line 17"/>
          <p:cNvSpPr>
            <a:spLocks noChangeShapeType="1"/>
          </p:cNvSpPr>
          <p:nvPr/>
        </p:nvSpPr>
        <p:spPr bwMode="auto">
          <a:xfrm flipH="1">
            <a:off x="1258888" y="4797425"/>
            <a:ext cx="1008062" cy="7191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1" name="Line 18"/>
          <p:cNvSpPr>
            <a:spLocks noChangeShapeType="1"/>
          </p:cNvSpPr>
          <p:nvPr/>
        </p:nvSpPr>
        <p:spPr bwMode="auto">
          <a:xfrm>
            <a:off x="2268538" y="4797425"/>
            <a:ext cx="790575" cy="7191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2" name="Line 19"/>
          <p:cNvSpPr>
            <a:spLocks noChangeShapeType="1"/>
          </p:cNvSpPr>
          <p:nvPr/>
        </p:nvSpPr>
        <p:spPr bwMode="auto">
          <a:xfrm flipH="1">
            <a:off x="6011863" y="4797425"/>
            <a:ext cx="1223962" cy="7191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3" name="Line 20"/>
          <p:cNvSpPr>
            <a:spLocks noChangeShapeType="1"/>
          </p:cNvSpPr>
          <p:nvPr/>
        </p:nvSpPr>
        <p:spPr bwMode="auto">
          <a:xfrm>
            <a:off x="7235825" y="4797425"/>
            <a:ext cx="936625" cy="7191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728663" y="1677988"/>
            <a:ext cx="7758112" cy="584200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0"/>
              <a:t>Запо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лните  схе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му. Приведи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те приме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15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15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150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15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15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15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15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15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8" grpId="0" animBg="1"/>
      <p:bldP spid="21509" grpId="0" build="allAtOnce" animBg="1"/>
      <p:bldP spid="21510" grpId="0" build="allAtOnce" animBg="1"/>
      <p:bldP spid="21511" grpId="0" build="allAtOnce" animBg="1"/>
      <p:bldP spid="21512" grpId="0" build="allAtOnce" animBg="1"/>
      <p:bldP spid="21513" grpId="0" build="allAtOnce" animBg="1"/>
      <p:bldP spid="21516" grpId="0" build="allAtOnce" animBg="1"/>
      <p:bldP spid="21517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Ярусы леса.</a:t>
            </a:r>
          </a:p>
        </p:txBody>
      </p:sp>
      <p:pic>
        <p:nvPicPr>
          <p:cNvPr id="24591" name="Picture 15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773238"/>
            <a:ext cx="7200900" cy="467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8" name="Picture 4" descr="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287338"/>
            <a:ext cx="4525962" cy="63817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Пра</a:t>
            </a:r>
            <a:r>
              <a:rPr lang="ru-RU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mtClean="0">
                <a:latin typeface="Arial" charset="0"/>
              </a:rPr>
              <a:t>вила друзе</a:t>
            </a:r>
            <a:r>
              <a:rPr lang="ru-RU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mtClean="0">
                <a:latin typeface="Arial" charset="0"/>
              </a:rPr>
              <a:t>й приро</a:t>
            </a:r>
            <a:r>
              <a:rPr lang="ru-RU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mtClean="0">
                <a:latin typeface="Arial" charset="0"/>
              </a:rPr>
              <a:t>ды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4211638" y="1844675"/>
            <a:ext cx="4752975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0"/>
              <a:t>Я сорвал цветок – </a:t>
            </a:r>
          </a:p>
          <a:p>
            <a:pPr eaLnBrk="1" hangingPunct="1"/>
            <a:r>
              <a:rPr lang="ru-RU" sz="2800" b="0"/>
              <a:t>и он увял.</a:t>
            </a:r>
          </a:p>
          <a:p>
            <a:pPr eaLnBrk="1" hangingPunct="1"/>
            <a:r>
              <a:rPr lang="ru-RU" sz="2800" b="0"/>
              <a:t>Я поймал мотылька – </a:t>
            </a:r>
          </a:p>
          <a:p>
            <a:pPr eaLnBrk="1" hangingPunct="1"/>
            <a:r>
              <a:rPr lang="ru-RU" sz="2800" b="0"/>
              <a:t>и он умер у меня на ладони.</a:t>
            </a:r>
          </a:p>
          <a:p>
            <a:pPr eaLnBrk="1" hangingPunct="1"/>
            <a:r>
              <a:rPr lang="ru-RU" sz="2800" b="0"/>
              <a:t>И тогда я понял, что прикоснуться к красоте</a:t>
            </a:r>
          </a:p>
          <a:p>
            <a:pPr eaLnBrk="1" hangingPunct="1"/>
            <a:r>
              <a:rPr lang="ru-RU" sz="2800" b="0"/>
              <a:t>можно только сердцем.</a:t>
            </a:r>
          </a:p>
          <a:p>
            <a:pPr eaLnBrk="1" hangingPunct="1"/>
            <a:endParaRPr lang="ru-RU" sz="2800" b="0"/>
          </a:p>
          <a:p>
            <a:pPr eaLnBrk="1" hangingPunct="1"/>
            <a:r>
              <a:rPr lang="ru-RU" sz="2800" b="0"/>
              <a:t>П. Гвездослав</a:t>
            </a:r>
          </a:p>
        </p:txBody>
      </p:sp>
      <p:pic>
        <p:nvPicPr>
          <p:cNvPr id="27653" name="Picture 5" descr="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108200"/>
            <a:ext cx="3143250" cy="40576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3779838" y="2781300"/>
            <a:ext cx="5003800" cy="2692400"/>
          </a:xfrm>
          <a:prstGeom prst="rect">
            <a:avLst/>
          </a:prstGeom>
          <a:solidFill>
            <a:srgbClr val="FFFF00"/>
          </a:solidFill>
          <a:ln w="38100">
            <a:solidFill>
              <a:srgbClr val="66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0"/>
              <a:t>1.</a:t>
            </a:r>
            <a:r>
              <a:rPr lang="ru-RU" sz="2800"/>
              <a:t> </a:t>
            </a:r>
            <a:r>
              <a:rPr lang="ru-RU" sz="2800" b="0"/>
              <a:t>Находясь в природе, нельзя срывать растения для букетов. Будем состав-</a:t>
            </a:r>
          </a:p>
          <a:p>
            <a:pPr eaLnBrk="1" hangingPunct="1"/>
            <a:r>
              <a:rPr lang="ru-RU" sz="2800" b="0"/>
              <a:t>лять букеты только из тех растений, которые выраще-</a:t>
            </a:r>
          </a:p>
          <a:p>
            <a:pPr eaLnBrk="1" hangingPunct="1"/>
            <a:r>
              <a:rPr lang="ru-RU" sz="2800" b="0"/>
              <a:t>ны человеком.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900113" y="4652963"/>
            <a:ext cx="7416800" cy="1838325"/>
          </a:xfrm>
          <a:prstGeom prst="rect">
            <a:avLst/>
          </a:prstGeom>
          <a:solidFill>
            <a:srgbClr val="FFCCFF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0">
                <a:solidFill>
                  <a:schemeClr val="folHlink"/>
                </a:solidFill>
              </a:rPr>
              <a:t>2. Собирать лекарственные растения будем только в тех местах, где их много. Часть растений обязательно оставим в природе.</a:t>
            </a: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755650" y="4437063"/>
            <a:ext cx="4608513" cy="1838325"/>
          </a:xfrm>
          <a:prstGeom prst="rect">
            <a:avLst/>
          </a:prstGeom>
          <a:solidFill>
            <a:srgbClr val="99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0"/>
              <a:t>4. Находясь в природе, нельзя ломать ветви деревьев и кустарников и</a:t>
            </a:r>
          </a:p>
          <a:p>
            <a:pPr eaLnBrk="1" hangingPunct="1"/>
            <a:r>
              <a:rPr lang="ru-RU" sz="2800" b="0"/>
              <a:t>вырезать на них надписи.</a:t>
            </a:r>
          </a:p>
        </p:txBody>
      </p:sp>
      <p:pic>
        <p:nvPicPr>
          <p:cNvPr id="27658" name="Picture 10" descr="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89138"/>
            <a:ext cx="3019425" cy="453707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9" name="Picture 11" descr="0008-022-Ne-rvite-redkie-tsvet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563" y="1628775"/>
            <a:ext cx="4246562" cy="2827338"/>
          </a:xfrm>
          <a:prstGeom prst="rect">
            <a:avLst/>
          </a:prstGeom>
          <a:noFill/>
          <a:ln w="571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0" name="Picture 12" descr="0015-034-Ne-vyryvajte-kustarniki-s-kornem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628775"/>
            <a:ext cx="1717675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1" name="Picture 13" descr="0014-033-Ne-vyrezajte-nadpisi-na-derevjak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916113"/>
            <a:ext cx="2549525" cy="417195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3779838" y="3284538"/>
            <a:ext cx="4824412" cy="1838325"/>
          </a:xfrm>
          <a:prstGeom prst="rect">
            <a:avLst/>
          </a:prstGeom>
          <a:solidFill>
            <a:srgbClr val="CCECFF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0">
                <a:solidFill>
                  <a:schemeClr val="hlink"/>
                </a:solidFill>
              </a:rPr>
              <a:t>3. В лесу будем стараться ходить по тропинкам, что-</a:t>
            </a:r>
          </a:p>
          <a:p>
            <a:pPr eaLnBrk="1" hangingPunct="1"/>
            <a:r>
              <a:rPr lang="ru-RU" sz="2800" b="0">
                <a:solidFill>
                  <a:schemeClr val="hlink"/>
                </a:solidFill>
              </a:rPr>
              <a:t>бы растения не погибали от вытаптывания.</a:t>
            </a:r>
          </a:p>
        </p:txBody>
      </p:sp>
      <p:pic>
        <p:nvPicPr>
          <p:cNvPr id="27662" name="Picture 14" descr="3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133600"/>
            <a:ext cx="2938463" cy="3887788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2" grpId="0"/>
      <p:bldP spid="27652" grpId="1"/>
      <p:bldP spid="27654" grpId="0" animBg="1"/>
      <p:bldP spid="27654" grpId="1" animBg="1"/>
      <p:bldP spid="27655" grpId="0" animBg="1"/>
      <p:bldP spid="27655" grpId="1" animBg="1"/>
      <p:bldP spid="27656" grpId="0" animBg="1"/>
      <p:bldP spid="27656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4"/>
          <p:cNvGrpSpPr>
            <a:grpSpLocks/>
          </p:cNvGrpSpPr>
          <p:nvPr/>
        </p:nvGrpSpPr>
        <p:grpSpPr bwMode="auto">
          <a:xfrm>
            <a:off x="900113" y="3644900"/>
            <a:ext cx="5040312" cy="504825"/>
            <a:chOff x="567" y="2205"/>
            <a:chExt cx="3175" cy="318"/>
          </a:xfrm>
        </p:grpSpPr>
        <p:sp>
          <p:nvSpPr>
            <p:cNvPr id="18531" name="Rectangle 5"/>
            <p:cNvSpPr>
              <a:spLocks noChangeArrowheads="1"/>
            </p:cNvSpPr>
            <p:nvPr/>
          </p:nvSpPr>
          <p:spPr bwMode="auto">
            <a:xfrm>
              <a:off x="567" y="2205"/>
              <a:ext cx="318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32" name="Rectangle 6"/>
            <p:cNvSpPr>
              <a:spLocks noChangeArrowheads="1"/>
            </p:cNvSpPr>
            <p:nvPr/>
          </p:nvSpPr>
          <p:spPr bwMode="auto">
            <a:xfrm>
              <a:off x="884" y="2205"/>
              <a:ext cx="318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33" name="Rectangle 7"/>
            <p:cNvSpPr>
              <a:spLocks noChangeArrowheads="1"/>
            </p:cNvSpPr>
            <p:nvPr/>
          </p:nvSpPr>
          <p:spPr bwMode="auto">
            <a:xfrm>
              <a:off x="1202" y="2205"/>
              <a:ext cx="318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34" name="Rectangle 8"/>
            <p:cNvSpPr>
              <a:spLocks noChangeArrowheads="1"/>
            </p:cNvSpPr>
            <p:nvPr/>
          </p:nvSpPr>
          <p:spPr bwMode="auto">
            <a:xfrm>
              <a:off x="3424" y="2205"/>
              <a:ext cx="318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35" name="Rectangle 9"/>
            <p:cNvSpPr>
              <a:spLocks noChangeArrowheads="1"/>
            </p:cNvSpPr>
            <p:nvPr/>
          </p:nvSpPr>
          <p:spPr bwMode="auto">
            <a:xfrm>
              <a:off x="3107" y="2205"/>
              <a:ext cx="318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36" name="Rectangle 10"/>
            <p:cNvSpPr>
              <a:spLocks noChangeArrowheads="1"/>
            </p:cNvSpPr>
            <p:nvPr/>
          </p:nvSpPr>
          <p:spPr bwMode="auto">
            <a:xfrm>
              <a:off x="2789" y="2205"/>
              <a:ext cx="318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37" name="Rectangle 11"/>
            <p:cNvSpPr>
              <a:spLocks noChangeArrowheads="1"/>
            </p:cNvSpPr>
            <p:nvPr/>
          </p:nvSpPr>
          <p:spPr bwMode="auto">
            <a:xfrm>
              <a:off x="2472" y="2205"/>
              <a:ext cx="318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38" name="Rectangle 12"/>
            <p:cNvSpPr>
              <a:spLocks noChangeArrowheads="1"/>
            </p:cNvSpPr>
            <p:nvPr/>
          </p:nvSpPr>
          <p:spPr bwMode="auto">
            <a:xfrm>
              <a:off x="2154" y="2205"/>
              <a:ext cx="318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39" name="Rectangle 13"/>
            <p:cNvSpPr>
              <a:spLocks noChangeArrowheads="1"/>
            </p:cNvSpPr>
            <p:nvPr/>
          </p:nvSpPr>
          <p:spPr bwMode="auto">
            <a:xfrm>
              <a:off x="1837" y="2205"/>
              <a:ext cx="318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40" name="Rectangle 14"/>
            <p:cNvSpPr>
              <a:spLocks noChangeArrowheads="1"/>
            </p:cNvSpPr>
            <p:nvPr/>
          </p:nvSpPr>
          <p:spPr bwMode="auto">
            <a:xfrm>
              <a:off x="1519" y="2205"/>
              <a:ext cx="318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435" name="Group 23"/>
          <p:cNvGrpSpPr>
            <a:grpSpLocks/>
          </p:cNvGrpSpPr>
          <p:nvPr/>
        </p:nvGrpSpPr>
        <p:grpSpPr bwMode="auto">
          <a:xfrm>
            <a:off x="5435600" y="3141663"/>
            <a:ext cx="504825" cy="3529012"/>
            <a:chOff x="3424" y="1979"/>
            <a:chExt cx="318" cy="2223"/>
          </a:xfrm>
        </p:grpSpPr>
        <p:sp>
          <p:nvSpPr>
            <p:cNvPr id="18525" name="Rectangle 24"/>
            <p:cNvSpPr>
              <a:spLocks noChangeArrowheads="1"/>
            </p:cNvSpPr>
            <p:nvPr/>
          </p:nvSpPr>
          <p:spPr bwMode="auto">
            <a:xfrm>
              <a:off x="3424" y="3884"/>
              <a:ext cx="318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26" name="Rectangle 25"/>
            <p:cNvSpPr>
              <a:spLocks noChangeArrowheads="1"/>
            </p:cNvSpPr>
            <p:nvPr/>
          </p:nvSpPr>
          <p:spPr bwMode="auto">
            <a:xfrm>
              <a:off x="3424" y="3566"/>
              <a:ext cx="318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27" name="Rectangle 26"/>
            <p:cNvSpPr>
              <a:spLocks noChangeArrowheads="1"/>
            </p:cNvSpPr>
            <p:nvPr/>
          </p:nvSpPr>
          <p:spPr bwMode="auto">
            <a:xfrm>
              <a:off x="3424" y="3249"/>
              <a:ext cx="318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28" name="Rectangle 27"/>
            <p:cNvSpPr>
              <a:spLocks noChangeArrowheads="1"/>
            </p:cNvSpPr>
            <p:nvPr/>
          </p:nvSpPr>
          <p:spPr bwMode="auto">
            <a:xfrm>
              <a:off x="3424" y="2931"/>
              <a:ext cx="318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29" name="Rectangle 28"/>
            <p:cNvSpPr>
              <a:spLocks noChangeArrowheads="1"/>
            </p:cNvSpPr>
            <p:nvPr/>
          </p:nvSpPr>
          <p:spPr bwMode="auto">
            <a:xfrm>
              <a:off x="3424" y="2614"/>
              <a:ext cx="318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30" name="Rectangle 29"/>
            <p:cNvSpPr>
              <a:spLocks noChangeArrowheads="1"/>
            </p:cNvSpPr>
            <p:nvPr/>
          </p:nvSpPr>
          <p:spPr bwMode="auto">
            <a:xfrm>
              <a:off x="3424" y="1979"/>
              <a:ext cx="318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436" name="Rectangle 53"/>
          <p:cNvSpPr>
            <a:spLocks noChangeArrowheads="1"/>
          </p:cNvSpPr>
          <p:nvPr/>
        </p:nvSpPr>
        <p:spPr bwMode="auto">
          <a:xfrm>
            <a:off x="4427538" y="3141663"/>
            <a:ext cx="503237" cy="503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7" name="Rectangle 54"/>
          <p:cNvSpPr>
            <a:spLocks noChangeArrowheads="1"/>
          </p:cNvSpPr>
          <p:nvPr/>
        </p:nvSpPr>
        <p:spPr bwMode="auto">
          <a:xfrm>
            <a:off x="4427538" y="5157788"/>
            <a:ext cx="503237" cy="503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8" name="Rectangle 55"/>
          <p:cNvSpPr>
            <a:spLocks noChangeArrowheads="1"/>
          </p:cNvSpPr>
          <p:nvPr/>
        </p:nvSpPr>
        <p:spPr bwMode="auto">
          <a:xfrm>
            <a:off x="4427538" y="4652963"/>
            <a:ext cx="503237" cy="503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9" name="Rectangle 56"/>
          <p:cNvSpPr>
            <a:spLocks noChangeArrowheads="1"/>
          </p:cNvSpPr>
          <p:nvPr/>
        </p:nvSpPr>
        <p:spPr bwMode="auto">
          <a:xfrm>
            <a:off x="4427538" y="4149725"/>
            <a:ext cx="503237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0" name="Rectangle 68"/>
          <p:cNvSpPr>
            <a:spLocks noChangeArrowheads="1"/>
          </p:cNvSpPr>
          <p:nvPr/>
        </p:nvSpPr>
        <p:spPr bwMode="auto">
          <a:xfrm>
            <a:off x="4427538" y="622300"/>
            <a:ext cx="503237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1" name="Rectangle 69"/>
          <p:cNvSpPr>
            <a:spLocks noChangeArrowheads="1"/>
          </p:cNvSpPr>
          <p:nvPr/>
        </p:nvSpPr>
        <p:spPr bwMode="auto">
          <a:xfrm>
            <a:off x="4429125" y="1125538"/>
            <a:ext cx="503238" cy="503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2" name="Rectangle 70"/>
          <p:cNvSpPr>
            <a:spLocks noChangeArrowheads="1"/>
          </p:cNvSpPr>
          <p:nvPr/>
        </p:nvSpPr>
        <p:spPr bwMode="auto">
          <a:xfrm>
            <a:off x="4429125" y="1630363"/>
            <a:ext cx="503238" cy="503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3" name="Rectangle 72"/>
          <p:cNvSpPr>
            <a:spLocks noChangeArrowheads="1"/>
          </p:cNvSpPr>
          <p:nvPr/>
        </p:nvSpPr>
        <p:spPr bwMode="auto">
          <a:xfrm>
            <a:off x="4427538" y="2638425"/>
            <a:ext cx="503237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625" name="Rectangle 73"/>
          <p:cNvSpPr>
            <a:spLocks noChangeArrowheads="1"/>
          </p:cNvSpPr>
          <p:nvPr/>
        </p:nvSpPr>
        <p:spPr bwMode="auto">
          <a:xfrm>
            <a:off x="395288" y="3644900"/>
            <a:ext cx="431800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23626" name="Rectangle 74"/>
          <p:cNvSpPr>
            <a:spLocks noChangeArrowheads="1"/>
          </p:cNvSpPr>
          <p:nvPr/>
        </p:nvSpPr>
        <p:spPr bwMode="auto">
          <a:xfrm>
            <a:off x="2916238" y="2636838"/>
            <a:ext cx="503237" cy="43338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23629" name="Rectangle 77"/>
          <p:cNvSpPr>
            <a:spLocks noChangeArrowheads="1"/>
          </p:cNvSpPr>
          <p:nvPr/>
        </p:nvSpPr>
        <p:spPr bwMode="auto">
          <a:xfrm>
            <a:off x="4427538" y="115888"/>
            <a:ext cx="504825" cy="43338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23630" name="Rectangle 78"/>
          <p:cNvSpPr>
            <a:spLocks noChangeArrowheads="1"/>
          </p:cNvSpPr>
          <p:nvPr/>
        </p:nvSpPr>
        <p:spPr bwMode="auto">
          <a:xfrm>
            <a:off x="5435600" y="2708275"/>
            <a:ext cx="504825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solidFill>
                  <a:srgbClr val="000000"/>
                </a:solidFill>
              </a:rPr>
              <a:t>4</a:t>
            </a:r>
          </a:p>
        </p:txBody>
      </p:sp>
      <p:grpSp>
        <p:nvGrpSpPr>
          <p:cNvPr id="18448" name="Group 109"/>
          <p:cNvGrpSpPr>
            <a:grpSpLocks/>
          </p:cNvGrpSpPr>
          <p:nvPr/>
        </p:nvGrpSpPr>
        <p:grpSpPr bwMode="auto">
          <a:xfrm>
            <a:off x="4427538" y="2133600"/>
            <a:ext cx="2519362" cy="503238"/>
            <a:chOff x="2789" y="1344"/>
            <a:chExt cx="1587" cy="317"/>
          </a:xfrm>
        </p:grpSpPr>
        <p:sp>
          <p:nvSpPr>
            <p:cNvPr id="18519" name="Rectangle 71"/>
            <p:cNvSpPr>
              <a:spLocks noChangeArrowheads="1"/>
            </p:cNvSpPr>
            <p:nvPr/>
          </p:nvSpPr>
          <p:spPr bwMode="auto">
            <a:xfrm>
              <a:off x="2789" y="1344"/>
              <a:ext cx="317" cy="31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8520" name="Group 85"/>
            <p:cNvGrpSpPr>
              <a:grpSpLocks/>
            </p:cNvGrpSpPr>
            <p:nvPr/>
          </p:nvGrpSpPr>
          <p:grpSpPr bwMode="auto">
            <a:xfrm>
              <a:off x="3107" y="1344"/>
              <a:ext cx="1269" cy="317"/>
              <a:chOff x="3107" y="1344"/>
              <a:chExt cx="1269" cy="317"/>
            </a:xfrm>
          </p:grpSpPr>
          <p:sp>
            <p:nvSpPr>
              <p:cNvPr id="18521" name="Rectangle 81"/>
              <p:cNvSpPr>
                <a:spLocks noChangeArrowheads="1"/>
              </p:cNvSpPr>
              <p:nvPr/>
            </p:nvSpPr>
            <p:spPr bwMode="auto">
              <a:xfrm>
                <a:off x="4059" y="1344"/>
                <a:ext cx="317" cy="31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522" name="Rectangle 82"/>
              <p:cNvSpPr>
                <a:spLocks noChangeArrowheads="1"/>
              </p:cNvSpPr>
              <p:nvPr/>
            </p:nvSpPr>
            <p:spPr bwMode="auto">
              <a:xfrm>
                <a:off x="3742" y="1344"/>
                <a:ext cx="317" cy="31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523" name="Rectangle 83"/>
              <p:cNvSpPr>
                <a:spLocks noChangeArrowheads="1"/>
              </p:cNvSpPr>
              <p:nvPr/>
            </p:nvSpPr>
            <p:spPr bwMode="auto">
              <a:xfrm>
                <a:off x="3424" y="1344"/>
                <a:ext cx="317" cy="31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524" name="Rectangle 84"/>
              <p:cNvSpPr>
                <a:spLocks noChangeArrowheads="1"/>
              </p:cNvSpPr>
              <p:nvPr/>
            </p:nvSpPr>
            <p:spPr bwMode="auto">
              <a:xfrm>
                <a:off x="3107" y="1344"/>
                <a:ext cx="317" cy="31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8449" name="AutoShape 88"/>
          <p:cNvSpPr>
            <a:spLocks noChangeArrowheads="1"/>
          </p:cNvSpPr>
          <p:nvPr/>
        </p:nvSpPr>
        <p:spPr bwMode="auto">
          <a:xfrm>
            <a:off x="468313" y="333375"/>
            <a:ext cx="3598862" cy="2232025"/>
          </a:xfrm>
          <a:prstGeom prst="wedgeRoundRectCallout">
            <a:avLst>
              <a:gd name="adj1" fmla="val -44264"/>
              <a:gd name="adj2" fmla="val 85421"/>
              <a:gd name="adj3" fmla="val 16667"/>
            </a:avLst>
          </a:prstGeom>
          <a:solidFill>
            <a:srgbClr val="99FF99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23639" name="Rectangle 87"/>
          <p:cNvSpPr>
            <a:spLocks noChangeArrowheads="1"/>
          </p:cNvSpPr>
          <p:nvPr/>
        </p:nvSpPr>
        <p:spPr bwMode="auto">
          <a:xfrm>
            <a:off x="3924300" y="2133600"/>
            <a:ext cx="431800" cy="5032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23641" name="Text Box 89"/>
          <p:cNvSpPr txBox="1">
            <a:spLocks noChangeArrowheads="1"/>
          </p:cNvSpPr>
          <p:nvPr/>
        </p:nvSpPr>
        <p:spPr bwMode="auto">
          <a:xfrm>
            <a:off x="468313" y="333375"/>
            <a:ext cx="3692525" cy="222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0">
                <a:solidFill>
                  <a:srgbClr val="000000"/>
                </a:solidFill>
              </a:rPr>
              <a:t>Эти растения имеют </a:t>
            </a:r>
          </a:p>
          <a:p>
            <a:pPr eaLnBrk="1" hangingPunct="1"/>
            <a:r>
              <a:rPr lang="ru-RU" sz="2800" b="0">
                <a:solidFill>
                  <a:srgbClr val="000000"/>
                </a:solidFill>
              </a:rPr>
              <a:t>несколько довольно </a:t>
            </a:r>
          </a:p>
          <a:p>
            <a:pPr eaLnBrk="1" hangingPunct="1"/>
            <a:r>
              <a:rPr lang="ru-RU" sz="2800" b="0">
                <a:solidFill>
                  <a:srgbClr val="000000"/>
                </a:solidFill>
              </a:rPr>
              <a:t>тонких, но одревес-</a:t>
            </a:r>
          </a:p>
          <a:p>
            <a:pPr eaLnBrk="1" hangingPunct="1"/>
            <a:r>
              <a:rPr lang="ru-RU" sz="2800" b="0">
                <a:solidFill>
                  <a:srgbClr val="000000"/>
                </a:solidFill>
              </a:rPr>
              <a:t>невших стеблей-</a:t>
            </a:r>
          </a:p>
          <a:p>
            <a:pPr eaLnBrk="1" hangingPunct="1"/>
            <a:r>
              <a:rPr lang="ru-RU" sz="2800" b="0">
                <a:solidFill>
                  <a:srgbClr val="000000"/>
                </a:solidFill>
              </a:rPr>
              <a:t>стволиков.</a:t>
            </a:r>
          </a:p>
        </p:txBody>
      </p:sp>
      <p:sp>
        <p:nvSpPr>
          <p:cNvPr id="23642" name="Rectangle 90"/>
          <p:cNvSpPr>
            <a:spLocks noChangeArrowheads="1"/>
          </p:cNvSpPr>
          <p:nvPr/>
        </p:nvSpPr>
        <p:spPr bwMode="auto">
          <a:xfrm>
            <a:off x="6804025" y="476250"/>
            <a:ext cx="1800225" cy="576263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0">
                <a:solidFill>
                  <a:srgbClr val="FF0000"/>
                </a:solidFill>
              </a:rPr>
              <a:t>Ответ</a:t>
            </a:r>
          </a:p>
        </p:txBody>
      </p:sp>
      <p:grpSp>
        <p:nvGrpSpPr>
          <p:cNvPr id="6" name="Group 91"/>
          <p:cNvGrpSpPr>
            <a:grpSpLocks/>
          </p:cNvGrpSpPr>
          <p:nvPr/>
        </p:nvGrpSpPr>
        <p:grpSpPr bwMode="auto">
          <a:xfrm>
            <a:off x="4494213" y="555625"/>
            <a:ext cx="446087" cy="5170488"/>
            <a:chOff x="2831" y="350"/>
            <a:chExt cx="281" cy="3257"/>
          </a:xfrm>
        </p:grpSpPr>
        <p:sp>
          <p:nvSpPr>
            <p:cNvPr id="18508" name="Text Box 92"/>
            <p:cNvSpPr txBox="1">
              <a:spLocks noChangeArrowheads="1"/>
            </p:cNvSpPr>
            <p:nvPr/>
          </p:nvSpPr>
          <p:spPr bwMode="auto">
            <a:xfrm>
              <a:off x="2835" y="350"/>
              <a:ext cx="242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к</a:t>
              </a:r>
            </a:p>
          </p:txBody>
        </p:sp>
        <p:grpSp>
          <p:nvGrpSpPr>
            <p:cNvPr id="18509" name="Group 93"/>
            <p:cNvGrpSpPr>
              <a:grpSpLocks/>
            </p:cNvGrpSpPr>
            <p:nvPr/>
          </p:nvGrpSpPr>
          <p:grpSpPr bwMode="auto">
            <a:xfrm>
              <a:off x="2831" y="667"/>
              <a:ext cx="281" cy="2623"/>
              <a:chOff x="2831" y="667"/>
              <a:chExt cx="281" cy="2623"/>
            </a:xfrm>
          </p:grpSpPr>
          <p:sp>
            <p:nvSpPr>
              <p:cNvPr id="18511" name="Text Box 94"/>
              <p:cNvSpPr txBox="1">
                <a:spLocks noChangeArrowheads="1"/>
              </p:cNvSpPr>
              <p:nvPr/>
            </p:nvSpPr>
            <p:spPr bwMode="auto">
              <a:xfrm>
                <a:off x="2835" y="2251"/>
                <a:ext cx="275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sz="3600" b="0"/>
                  <a:t>н</a:t>
                </a:r>
              </a:p>
            </p:txBody>
          </p:sp>
          <p:sp>
            <p:nvSpPr>
              <p:cNvPr id="18512" name="Text Box 95"/>
              <p:cNvSpPr txBox="1">
                <a:spLocks noChangeArrowheads="1"/>
              </p:cNvSpPr>
              <p:nvPr/>
            </p:nvSpPr>
            <p:spPr bwMode="auto">
              <a:xfrm>
                <a:off x="2831" y="1933"/>
                <a:ext cx="276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sz="3600" b="0"/>
                  <a:t>р</a:t>
                </a:r>
              </a:p>
            </p:txBody>
          </p:sp>
          <p:sp>
            <p:nvSpPr>
              <p:cNvPr id="18513" name="Text Box 96"/>
              <p:cNvSpPr txBox="1">
                <a:spLocks noChangeArrowheads="1"/>
              </p:cNvSpPr>
              <p:nvPr/>
            </p:nvSpPr>
            <p:spPr bwMode="auto">
              <a:xfrm>
                <a:off x="2831" y="1620"/>
                <a:ext cx="276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sz="3600" b="0"/>
                  <a:t>а</a:t>
                </a:r>
              </a:p>
            </p:txBody>
          </p:sp>
          <p:sp>
            <p:nvSpPr>
              <p:cNvPr id="18514" name="Text Box 97"/>
              <p:cNvSpPr txBox="1">
                <a:spLocks noChangeArrowheads="1"/>
              </p:cNvSpPr>
              <p:nvPr/>
            </p:nvSpPr>
            <p:spPr bwMode="auto">
              <a:xfrm>
                <a:off x="2835" y="1298"/>
                <a:ext cx="248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sz="3600" b="0"/>
                  <a:t>т</a:t>
                </a:r>
              </a:p>
            </p:txBody>
          </p:sp>
          <p:sp>
            <p:nvSpPr>
              <p:cNvPr id="18515" name="Text Box 98"/>
              <p:cNvSpPr txBox="1">
                <a:spLocks noChangeArrowheads="1"/>
              </p:cNvSpPr>
              <p:nvPr/>
            </p:nvSpPr>
            <p:spPr bwMode="auto">
              <a:xfrm>
                <a:off x="2835" y="981"/>
                <a:ext cx="260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sz="3600" b="0"/>
                  <a:t>с</a:t>
                </a:r>
              </a:p>
            </p:txBody>
          </p:sp>
          <p:sp>
            <p:nvSpPr>
              <p:cNvPr id="18516" name="Text Box 99"/>
              <p:cNvSpPr txBox="1">
                <a:spLocks noChangeArrowheads="1"/>
              </p:cNvSpPr>
              <p:nvPr/>
            </p:nvSpPr>
            <p:spPr bwMode="auto">
              <a:xfrm>
                <a:off x="2835" y="667"/>
                <a:ext cx="260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sz="3600" b="0"/>
                  <a:t>у</a:t>
                </a:r>
              </a:p>
            </p:txBody>
          </p:sp>
          <p:sp>
            <p:nvSpPr>
              <p:cNvPr id="18517" name="Text Box 100"/>
              <p:cNvSpPr txBox="1">
                <a:spLocks noChangeArrowheads="1"/>
              </p:cNvSpPr>
              <p:nvPr/>
            </p:nvSpPr>
            <p:spPr bwMode="auto">
              <a:xfrm>
                <a:off x="2835" y="2568"/>
                <a:ext cx="277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sz="3600" b="0"/>
                  <a:t>и</a:t>
                </a:r>
              </a:p>
            </p:txBody>
          </p:sp>
          <p:sp>
            <p:nvSpPr>
              <p:cNvPr id="18518" name="Text Box 101"/>
              <p:cNvSpPr txBox="1">
                <a:spLocks noChangeArrowheads="1"/>
              </p:cNvSpPr>
              <p:nvPr/>
            </p:nvSpPr>
            <p:spPr bwMode="auto">
              <a:xfrm>
                <a:off x="2835" y="2886"/>
                <a:ext cx="242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sz="3600" b="0"/>
                  <a:t>к</a:t>
                </a:r>
              </a:p>
            </p:txBody>
          </p:sp>
        </p:grpSp>
        <p:sp>
          <p:nvSpPr>
            <p:cNvPr id="18510" name="Text Box 102"/>
            <p:cNvSpPr txBox="1">
              <a:spLocks noChangeArrowheads="1"/>
            </p:cNvSpPr>
            <p:nvPr/>
          </p:nvSpPr>
          <p:spPr bwMode="auto">
            <a:xfrm>
              <a:off x="2835" y="3203"/>
              <a:ext cx="277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и</a:t>
              </a:r>
            </a:p>
          </p:txBody>
        </p:sp>
      </p:grpSp>
      <p:pic>
        <p:nvPicPr>
          <p:cNvPr id="23655" name="Picture 103" descr="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789363"/>
            <a:ext cx="2513013" cy="18002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656" name="Text Box 104"/>
          <p:cNvSpPr txBox="1">
            <a:spLocks noChangeArrowheads="1"/>
          </p:cNvSpPr>
          <p:nvPr/>
        </p:nvSpPr>
        <p:spPr bwMode="auto">
          <a:xfrm>
            <a:off x="468313" y="620713"/>
            <a:ext cx="3636962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0">
                <a:solidFill>
                  <a:srgbClr val="000000"/>
                </a:solidFill>
              </a:rPr>
              <a:t>Эти растения имеют мягкие сочные</a:t>
            </a:r>
          </a:p>
          <a:p>
            <a:pPr eaLnBrk="1" hangingPunct="1"/>
            <a:r>
              <a:rPr lang="ru-RU" sz="2800" b="0">
                <a:solidFill>
                  <a:srgbClr val="000000"/>
                </a:solidFill>
              </a:rPr>
              <a:t> стебли.</a:t>
            </a:r>
          </a:p>
        </p:txBody>
      </p:sp>
      <p:grpSp>
        <p:nvGrpSpPr>
          <p:cNvPr id="8" name="Group 111"/>
          <p:cNvGrpSpPr>
            <a:grpSpLocks/>
          </p:cNvGrpSpPr>
          <p:nvPr/>
        </p:nvGrpSpPr>
        <p:grpSpPr bwMode="auto">
          <a:xfrm>
            <a:off x="4984750" y="2060575"/>
            <a:ext cx="1971675" cy="647700"/>
            <a:chOff x="3140" y="1298"/>
            <a:chExt cx="1242" cy="408"/>
          </a:xfrm>
        </p:grpSpPr>
        <p:sp>
          <p:nvSpPr>
            <p:cNvPr id="18504" name="Text Box 105"/>
            <p:cNvSpPr txBox="1">
              <a:spLocks noChangeArrowheads="1"/>
            </p:cNvSpPr>
            <p:nvPr/>
          </p:nvSpPr>
          <p:spPr bwMode="auto">
            <a:xfrm>
              <a:off x="3140" y="1302"/>
              <a:ext cx="27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р</a:t>
              </a:r>
            </a:p>
          </p:txBody>
        </p:sp>
        <p:sp>
          <p:nvSpPr>
            <p:cNvPr id="18505" name="Text Box 106"/>
            <p:cNvSpPr txBox="1">
              <a:spLocks noChangeArrowheads="1"/>
            </p:cNvSpPr>
            <p:nvPr/>
          </p:nvSpPr>
          <p:spPr bwMode="auto">
            <a:xfrm>
              <a:off x="3424" y="1298"/>
              <a:ext cx="27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а</a:t>
              </a:r>
            </a:p>
          </p:txBody>
        </p:sp>
        <p:sp>
          <p:nvSpPr>
            <p:cNvPr id="18506" name="Text Box 107"/>
            <p:cNvSpPr txBox="1">
              <a:spLocks noChangeArrowheads="1"/>
            </p:cNvSpPr>
            <p:nvPr/>
          </p:nvSpPr>
          <p:spPr bwMode="auto">
            <a:xfrm>
              <a:off x="3742" y="1298"/>
              <a:ext cx="269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в</a:t>
              </a:r>
            </a:p>
          </p:txBody>
        </p:sp>
        <p:sp>
          <p:nvSpPr>
            <p:cNvPr id="18507" name="Text Box 108"/>
            <p:cNvSpPr txBox="1">
              <a:spLocks noChangeArrowheads="1"/>
            </p:cNvSpPr>
            <p:nvPr/>
          </p:nvSpPr>
          <p:spPr bwMode="auto">
            <a:xfrm>
              <a:off x="4059" y="1298"/>
              <a:ext cx="323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ы</a:t>
              </a:r>
            </a:p>
          </p:txBody>
        </p:sp>
      </p:grpSp>
      <p:pic>
        <p:nvPicPr>
          <p:cNvPr id="23662" name="Picture 110" descr="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997200"/>
            <a:ext cx="2187575" cy="3313113"/>
          </a:xfrm>
          <a:prstGeom prst="rect">
            <a:avLst/>
          </a:prstGeom>
          <a:noFill/>
          <a:ln w="571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664" name="Text Box 112"/>
          <p:cNvSpPr txBox="1">
            <a:spLocks noChangeArrowheads="1"/>
          </p:cNvSpPr>
          <p:nvPr/>
        </p:nvSpPr>
        <p:spPr bwMode="auto">
          <a:xfrm>
            <a:off x="539750" y="765175"/>
            <a:ext cx="3567113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0">
                <a:solidFill>
                  <a:srgbClr val="000000"/>
                </a:solidFill>
              </a:rPr>
              <a:t>Растения, у которых</a:t>
            </a:r>
          </a:p>
          <a:p>
            <a:pPr eaLnBrk="1" hangingPunct="1"/>
            <a:r>
              <a:rPr lang="ru-RU" sz="2800" b="0">
                <a:solidFill>
                  <a:srgbClr val="000000"/>
                </a:solidFill>
              </a:rPr>
              <a:t>листья в виде</a:t>
            </a:r>
          </a:p>
          <a:p>
            <a:pPr eaLnBrk="1" hangingPunct="1"/>
            <a:r>
              <a:rPr lang="ru-RU" sz="2800" b="0">
                <a:solidFill>
                  <a:srgbClr val="000000"/>
                </a:solidFill>
              </a:rPr>
              <a:t>иголок, называют …</a:t>
            </a:r>
          </a:p>
        </p:txBody>
      </p:sp>
      <p:pic>
        <p:nvPicPr>
          <p:cNvPr id="23675" name="Picture 123" descr="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2924175"/>
            <a:ext cx="2579688" cy="340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60" name="Group 126"/>
          <p:cNvGrpSpPr>
            <a:grpSpLocks/>
          </p:cNvGrpSpPr>
          <p:nvPr/>
        </p:nvGrpSpPr>
        <p:grpSpPr bwMode="auto">
          <a:xfrm>
            <a:off x="2916238" y="3138488"/>
            <a:ext cx="504825" cy="3530600"/>
            <a:chOff x="1837" y="1887"/>
            <a:chExt cx="318" cy="2224"/>
          </a:xfrm>
        </p:grpSpPr>
        <p:sp>
          <p:nvSpPr>
            <p:cNvPr id="18498" name="Rectangle 127"/>
            <p:cNvSpPr>
              <a:spLocks noChangeArrowheads="1"/>
            </p:cNvSpPr>
            <p:nvPr/>
          </p:nvSpPr>
          <p:spPr bwMode="auto">
            <a:xfrm>
              <a:off x="1837" y="2523"/>
              <a:ext cx="318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9" name="Rectangle 128"/>
            <p:cNvSpPr>
              <a:spLocks noChangeArrowheads="1"/>
            </p:cNvSpPr>
            <p:nvPr/>
          </p:nvSpPr>
          <p:spPr bwMode="auto">
            <a:xfrm>
              <a:off x="1837" y="2840"/>
              <a:ext cx="318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0" name="Rectangle 129"/>
            <p:cNvSpPr>
              <a:spLocks noChangeArrowheads="1"/>
            </p:cNvSpPr>
            <p:nvPr/>
          </p:nvSpPr>
          <p:spPr bwMode="auto">
            <a:xfrm>
              <a:off x="1837" y="3158"/>
              <a:ext cx="318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1" name="Rectangle 130"/>
            <p:cNvSpPr>
              <a:spLocks noChangeArrowheads="1"/>
            </p:cNvSpPr>
            <p:nvPr/>
          </p:nvSpPr>
          <p:spPr bwMode="auto">
            <a:xfrm>
              <a:off x="1837" y="3475"/>
              <a:ext cx="318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2" name="Rectangle 131"/>
            <p:cNvSpPr>
              <a:spLocks noChangeArrowheads="1"/>
            </p:cNvSpPr>
            <p:nvPr/>
          </p:nvSpPr>
          <p:spPr bwMode="auto">
            <a:xfrm>
              <a:off x="1837" y="3793"/>
              <a:ext cx="318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3" name="Rectangle 132"/>
            <p:cNvSpPr>
              <a:spLocks noChangeArrowheads="1"/>
            </p:cNvSpPr>
            <p:nvPr/>
          </p:nvSpPr>
          <p:spPr bwMode="auto">
            <a:xfrm>
              <a:off x="1837" y="1887"/>
              <a:ext cx="318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51"/>
          <p:cNvGrpSpPr>
            <a:grpSpLocks/>
          </p:cNvGrpSpPr>
          <p:nvPr/>
        </p:nvGrpSpPr>
        <p:grpSpPr bwMode="auto">
          <a:xfrm>
            <a:off x="2981325" y="3074988"/>
            <a:ext cx="519113" cy="3587750"/>
            <a:chOff x="1878" y="1937"/>
            <a:chExt cx="327" cy="2260"/>
          </a:xfrm>
        </p:grpSpPr>
        <p:sp>
          <p:nvSpPr>
            <p:cNvPr id="18491" name="Text Box 133"/>
            <p:cNvSpPr txBox="1">
              <a:spLocks noChangeArrowheads="1"/>
            </p:cNvSpPr>
            <p:nvPr/>
          </p:nvSpPr>
          <p:spPr bwMode="auto">
            <a:xfrm>
              <a:off x="1882" y="1937"/>
              <a:ext cx="26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х</a:t>
              </a:r>
            </a:p>
          </p:txBody>
        </p:sp>
        <p:sp>
          <p:nvSpPr>
            <p:cNvPr id="18492" name="Text Box 142"/>
            <p:cNvSpPr txBox="1">
              <a:spLocks noChangeArrowheads="1"/>
            </p:cNvSpPr>
            <p:nvPr/>
          </p:nvSpPr>
          <p:spPr bwMode="auto">
            <a:xfrm>
              <a:off x="1878" y="3793"/>
              <a:ext cx="27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е</a:t>
              </a:r>
            </a:p>
          </p:txBody>
        </p:sp>
        <p:sp>
          <p:nvSpPr>
            <p:cNvPr id="18493" name="Text Box 143"/>
            <p:cNvSpPr txBox="1">
              <a:spLocks noChangeArrowheads="1"/>
            </p:cNvSpPr>
            <p:nvPr/>
          </p:nvSpPr>
          <p:spPr bwMode="auto">
            <a:xfrm>
              <a:off x="1882" y="2251"/>
              <a:ext cx="269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в</a:t>
              </a:r>
            </a:p>
          </p:txBody>
        </p:sp>
        <p:sp>
          <p:nvSpPr>
            <p:cNvPr id="18494" name="Text Box 144"/>
            <p:cNvSpPr txBox="1">
              <a:spLocks noChangeArrowheads="1"/>
            </p:cNvSpPr>
            <p:nvPr/>
          </p:nvSpPr>
          <p:spPr bwMode="auto">
            <a:xfrm>
              <a:off x="1878" y="2568"/>
              <a:ext cx="27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о</a:t>
              </a:r>
            </a:p>
          </p:txBody>
        </p:sp>
        <p:sp>
          <p:nvSpPr>
            <p:cNvPr id="18495" name="Text Box 145"/>
            <p:cNvSpPr txBox="1">
              <a:spLocks noChangeArrowheads="1"/>
            </p:cNvSpPr>
            <p:nvPr/>
          </p:nvSpPr>
          <p:spPr bwMode="auto">
            <a:xfrm>
              <a:off x="1882" y="2886"/>
              <a:ext cx="277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й</a:t>
              </a:r>
            </a:p>
          </p:txBody>
        </p:sp>
        <p:sp>
          <p:nvSpPr>
            <p:cNvPr id="18496" name="Text Box 146"/>
            <p:cNvSpPr txBox="1">
              <a:spLocks noChangeArrowheads="1"/>
            </p:cNvSpPr>
            <p:nvPr/>
          </p:nvSpPr>
          <p:spPr bwMode="auto">
            <a:xfrm>
              <a:off x="1882" y="3203"/>
              <a:ext cx="275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н</a:t>
              </a:r>
            </a:p>
          </p:txBody>
        </p:sp>
        <p:sp>
          <p:nvSpPr>
            <p:cNvPr id="18497" name="Text Box 147"/>
            <p:cNvSpPr txBox="1">
              <a:spLocks noChangeArrowheads="1"/>
            </p:cNvSpPr>
            <p:nvPr/>
          </p:nvSpPr>
          <p:spPr bwMode="auto">
            <a:xfrm>
              <a:off x="1882" y="3521"/>
              <a:ext cx="323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ы</a:t>
              </a:r>
            </a:p>
          </p:txBody>
        </p:sp>
      </p:grpSp>
      <p:sp>
        <p:nvSpPr>
          <p:cNvPr id="23704" name="Text Box 152"/>
          <p:cNvSpPr txBox="1">
            <a:spLocks noChangeArrowheads="1"/>
          </p:cNvSpPr>
          <p:nvPr/>
        </p:nvSpPr>
        <p:spPr bwMode="auto">
          <a:xfrm>
            <a:off x="684213" y="549275"/>
            <a:ext cx="299243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0">
                <a:solidFill>
                  <a:srgbClr val="000000"/>
                </a:solidFill>
              </a:rPr>
              <a:t>У этих растений </a:t>
            </a:r>
          </a:p>
          <a:p>
            <a:pPr eaLnBrk="1" hangingPunct="1"/>
            <a:r>
              <a:rPr lang="ru-RU" sz="2800" b="0">
                <a:solidFill>
                  <a:srgbClr val="000000"/>
                </a:solidFill>
              </a:rPr>
              <a:t>от корня отходит</a:t>
            </a:r>
          </a:p>
          <a:p>
            <a:pPr eaLnBrk="1" hangingPunct="1"/>
            <a:r>
              <a:rPr lang="ru-RU" sz="2800" b="0">
                <a:solidFill>
                  <a:srgbClr val="000000"/>
                </a:solidFill>
              </a:rPr>
              <a:t>один толстый</a:t>
            </a:r>
          </a:p>
          <a:p>
            <a:pPr eaLnBrk="1" hangingPunct="1"/>
            <a:r>
              <a:rPr lang="ru-RU" sz="2800" b="0">
                <a:solidFill>
                  <a:srgbClr val="000000"/>
                </a:solidFill>
              </a:rPr>
              <a:t>стебель – ствол.</a:t>
            </a:r>
          </a:p>
        </p:txBody>
      </p:sp>
      <p:pic>
        <p:nvPicPr>
          <p:cNvPr id="23705" name="Picture 153" descr="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2997200"/>
            <a:ext cx="2598738" cy="324008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464" name="Group 190"/>
          <p:cNvGrpSpPr>
            <a:grpSpLocks/>
          </p:cNvGrpSpPr>
          <p:nvPr/>
        </p:nvGrpSpPr>
        <p:grpSpPr bwMode="auto">
          <a:xfrm>
            <a:off x="5435600" y="3141663"/>
            <a:ext cx="503238" cy="3529012"/>
            <a:chOff x="3696" y="1525"/>
            <a:chExt cx="317" cy="2223"/>
          </a:xfrm>
        </p:grpSpPr>
        <p:sp>
          <p:nvSpPr>
            <p:cNvPr id="18483" name="Rectangle 191"/>
            <p:cNvSpPr>
              <a:spLocks noChangeArrowheads="1"/>
            </p:cNvSpPr>
            <p:nvPr/>
          </p:nvSpPr>
          <p:spPr bwMode="auto">
            <a:xfrm>
              <a:off x="3696" y="3430"/>
              <a:ext cx="317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4" name="Rectangle 192"/>
            <p:cNvSpPr>
              <a:spLocks noChangeArrowheads="1"/>
            </p:cNvSpPr>
            <p:nvPr/>
          </p:nvSpPr>
          <p:spPr bwMode="auto">
            <a:xfrm>
              <a:off x="3696" y="3113"/>
              <a:ext cx="317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5" name="Rectangle 193"/>
            <p:cNvSpPr>
              <a:spLocks noChangeArrowheads="1"/>
            </p:cNvSpPr>
            <p:nvPr/>
          </p:nvSpPr>
          <p:spPr bwMode="auto">
            <a:xfrm>
              <a:off x="3696" y="2795"/>
              <a:ext cx="317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6" name="Rectangle 194"/>
            <p:cNvSpPr>
              <a:spLocks noChangeArrowheads="1"/>
            </p:cNvSpPr>
            <p:nvPr/>
          </p:nvSpPr>
          <p:spPr bwMode="auto">
            <a:xfrm>
              <a:off x="3696" y="2478"/>
              <a:ext cx="317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7" name="Rectangle 195"/>
            <p:cNvSpPr>
              <a:spLocks noChangeArrowheads="1"/>
            </p:cNvSpPr>
            <p:nvPr/>
          </p:nvSpPr>
          <p:spPr bwMode="auto">
            <a:xfrm>
              <a:off x="3696" y="2160"/>
              <a:ext cx="317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8" name="Rectangle 196"/>
            <p:cNvSpPr>
              <a:spLocks noChangeArrowheads="1"/>
            </p:cNvSpPr>
            <p:nvPr/>
          </p:nvSpPr>
          <p:spPr bwMode="auto">
            <a:xfrm>
              <a:off x="3696" y="1842"/>
              <a:ext cx="317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9" name="Rectangle 197"/>
            <p:cNvSpPr>
              <a:spLocks noChangeArrowheads="1"/>
            </p:cNvSpPr>
            <p:nvPr/>
          </p:nvSpPr>
          <p:spPr bwMode="auto">
            <a:xfrm>
              <a:off x="3696" y="1525"/>
              <a:ext cx="317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0" name="Rectangle 198"/>
            <p:cNvSpPr>
              <a:spLocks noChangeArrowheads="1"/>
            </p:cNvSpPr>
            <p:nvPr/>
          </p:nvSpPr>
          <p:spPr bwMode="auto">
            <a:xfrm>
              <a:off x="3696" y="3430"/>
              <a:ext cx="317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207"/>
          <p:cNvGrpSpPr>
            <a:grpSpLocks/>
          </p:cNvGrpSpPr>
          <p:nvPr/>
        </p:nvGrpSpPr>
        <p:grpSpPr bwMode="auto">
          <a:xfrm>
            <a:off x="5489575" y="3074988"/>
            <a:ext cx="457200" cy="3667125"/>
            <a:chOff x="3458" y="1937"/>
            <a:chExt cx="288" cy="2310"/>
          </a:xfrm>
        </p:grpSpPr>
        <p:sp>
          <p:nvSpPr>
            <p:cNvPr id="18476" name="Text Box 199"/>
            <p:cNvSpPr txBox="1">
              <a:spLocks noChangeArrowheads="1"/>
            </p:cNvSpPr>
            <p:nvPr/>
          </p:nvSpPr>
          <p:spPr bwMode="auto">
            <a:xfrm>
              <a:off x="3458" y="1937"/>
              <a:ext cx="28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д</a:t>
              </a:r>
            </a:p>
          </p:txBody>
        </p:sp>
        <p:sp>
          <p:nvSpPr>
            <p:cNvPr id="18477" name="Text Box 200"/>
            <p:cNvSpPr txBox="1">
              <a:spLocks noChangeArrowheads="1"/>
            </p:cNvSpPr>
            <p:nvPr/>
          </p:nvSpPr>
          <p:spPr bwMode="auto">
            <a:xfrm>
              <a:off x="3466" y="2251"/>
              <a:ext cx="27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е</a:t>
              </a:r>
            </a:p>
          </p:txBody>
        </p:sp>
        <p:sp>
          <p:nvSpPr>
            <p:cNvPr id="18478" name="Text Box 201"/>
            <p:cNvSpPr txBox="1">
              <a:spLocks noChangeArrowheads="1"/>
            </p:cNvSpPr>
            <p:nvPr/>
          </p:nvSpPr>
          <p:spPr bwMode="auto">
            <a:xfrm>
              <a:off x="3470" y="2572"/>
              <a:ext cx="27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р</a:t>
              </a:r>
            </a:p>
          </p:txBody>
        </p:sp>
        <p:sp>
          <p:nvSpPr>
            <p:cNvPr id="18479" name="Text Box 202"/>
            <p:cNvSpPr txBox="1">
              <a:spLocks noChangeArrowheads="1"/>
            </p:cNvSpPr>
            <p:nvPr/>
          </p:nvSpPr>
          <p:spPr bwMode="auto">
            <a:xfrm>
              <a:off x="3470" y="2890"/>
              <a:ext cx="27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е</a:t>
              </a:r>
            </a:p>
          </p:txBody>
        </p:sp>
        <p:sp>
          <p:nvSpPr>
            <p:cNvPr id="18480" name="Text Box 203"/>
            <p:cNvSpPr txBox="1">
              <a:spLocks noChangeArrowheads="1"/>
            </p:cNvSpPr>
            <p:nvPr/>
          </p:nvSpPr>
          <p:spPr bwMode="auto">
            <a:xfrm>
              <a:off x="3470" y="3208"/>
              <a:ext cx="269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в</a:t>
              </a:r>
            </a:p>
          </p:txBody>
        </p:sp>
        <p:sp>
          <p:nvSpPr>
            <p:cNvPr id="18481" name="Text Box 204"/>
            <p:cNvSpPr txBox="1">
              <a:spLocks noChangeArrowheads="1"/>
            </p:cNvSpPr>
            <p:nvPr/>
          </p:nvSpPr>
          <p:spPr bwMode="auto">
            <a:xfrm>
              <a:off x="3470" y="3525"/>
              <a:ext cx="26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ь</a:t>
              </a:r>
            </a:p>
          </p:txBody>
        </p:sp>
        <p:sp>
          <p:nvSpPr>
            <p:cNvPr id="18482" name="Text Box 205"/>
            <p:cNvSpPr txBox="1">
              <a:spLocks noChangeArrowheads="1"/>
            </p:cNvSpPr>
            <p:nvPr/>
          </p:nvSpPr>
          <p:spPr bwMode="auto">
            <a:xfrm>
              <a:off x="3470" y="3843"/>
              <a:ext cx="272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я</a:t>
              </a:r>
            </a:p>
          </p:txBody>
        </p:sp>
      </p:grpSp>
      <p:sp>
        <p:nvSpPr>
          <p:cNvPr id="23761" name="Text Box 209"/>
          <p:cNvSpPr txBox="1">
            <a:spLocks noChangeArrowheads="1"/>
          </p:cNvSpPr>
          <p:nvPr/>
        </p:nvSpPr>
        <p:spPr bwMode="auto">
          <a:xfrm>
            <a:off x="468313" y="765175"/>
            <a:ext cx="39084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0">
                <a:solidFill>
                  <a:srgbClr val="000000"/>
                </a:solidFill>
              </a:rPr>
              <a:t>Растения, у которых</a:t>
            </a:r>
          </a:p>
          <a:p>
            <a:pPr eaLnBrk="1" hangingPunct="1"/>
            <a:r>
              <a:rPr lang="ru-RU" sz="2800" b="0">
                <a:solidFill>
                  <a:srgbClr val="000000"/>
                </a:solidFill>
              </a:rPr>
              <a:t>листья в виде плас-</a:t>
            </a:r>
          </a:p>
          <a:p>
            <a:pPr eaLnBrk="1" hangingPunct="1"/>
            <a:r>
              <a:rPr lang="ru-RU" sz="2800" b="0">
                <a:solidFill>
                  <a:srgbClr val="000000"/>
                </a:solidFill>
              </a:rPr>
              <a:t>тинок, называют …</a:t>
            </a:r>
          </a:p>
        </p:txBody>
      </p:sp>
      <p:grpSp>
        <p:nvGrpSpPr>
          <p:cNvPr id="13" name="Group 217"/>
          <p:cNvGrpSpPr>
            <a:grpSpLocks/>
          </p:cNvGrpSpPr>
          <p:nvPr/>
        </p:nvGrpSpPr>
        <p:grpSpPr bwMode="auto">
          <a:xfrm>
            <a:off x="971550" y="3573463"/>
            <a:ext cx="4525963" cy="647700"/>
            <a:chOff x="612" y="2251"/>
            <a:chExt cx="2851" cy="408"/>
          </a:xfrm>
        </p:grpSpPr>
        <p:sp>
          <p:nvSpPr>
            <p:cNvPr id="18469" name="Text Box 210"/>
            <p:cNvSpPr txBox="1">
              <a:spLocks noChangeArrowheads="1"/>
            </p:cNvSpPr>
            <p:nvPr/>
          </p:nvSpPr>
          <p:spPr bwMode="auto">
            <a:xfrm>
              <a:off x="612" y="2255"/>
              <a:ext cx="28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л</a:t>
              </a:r>
            </a:p>
          </p:txBody>
        </p:sp>
        <p:sp>
          <p:nvSpPr>
            <p:cNvPr id="18470" name="Text Box 211"/>
            <p:cNvSpPr txBox="1">
              <a:spLocks noChangeArrowheads="1"/>
            </p:cNvSpPr>
            <p:nvPr/>
          </p:nvSpPr>
          <p:spPr bwMode="auto">
            <a:xfrm>
              <a:off x="918" y="2251"/>
              <a:ext cx="277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и</a:t>
              </a:r>
            </a:p>
          </p:txBody>
        </p:sp>
        <p:sp>
          <p:nvSpPr>
            <p:cNvPr id="18471" name="Text Box 212"/>
            <p:cNvSpPr txBox="1">
              <a:spLocks noChangeArrowheads="1"/>
            </p:cNvSpPr>
            <p:nvPr/>
          </p:nvSpPr>
          <p:spPr bwMode="auto">
            <a:xfrm>
              <a:off x="1235" y="2251"/>
              <a:ext cx="26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с</a:t>
              </a:r>
            </a:p>
          </p:txBody>
        </p:sp>
        <p:sp>
          <p:nvSpPr>
            <p:cNvPr id="18472" name="Text Box 213"/>
            <p:cNvSpPr txBox="1">
              <a:spLocks noChangeArrowheads="1"/>
            </p:cNvSpPr>
            <p:nvPr/>
          </p:nvSpPr>
          <p:spPr bwMode="auto">
            <a:xfrm>
              <a:off x="1553" y="2251"/>
              <a:ext cx="24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т</a:t>
              </a:r>
            </a:p>
          </p:txBody>
        </p:sp>
        <p:sp>
          <p:nvSpPr>
            <p:cNvPr id="18473" name="Text Box 214"/>
            <p:cNvSpPr txBox="1">
              <a:spLocks noChangeArrowheads="1"/>
            </p:cNvSpPr>
            <p:nvPr/>
          </p:nvSpPr>
          <p:spPr bwMode="auto">
            <a:xfrm>
              <a:off x="2188" y="2251"/>
              <a:ext cx="27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е</a:t>
              </a:r>
            </a:p>
          </p:txBody>
        </p:sp>
        <p:sp>
          <p:nvSpPr>
            <p:cNvPr id="18474" name="Text Box 215"/>
            <p:cNvSpPr txBox="1">
              <a:spLocks noChangeArrowheads="1"/>
            </p:cNvSpPr>
            <p:nvPr/>
          </p:nvSpPr>
          <p:spPr bwMode="auto">
            <a:xfrm>
              <a:off x="2505" y="2251"/>
              <a:ext cx="275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н</a:t>
              </a:r>
            </a:p>
          </p:txBody>
        </p:sp>
        <p:sp>
          <p:nvSpPr>
            <p:cNvPr id="18475" name="Text Box 216"/>
            <p:cNvSpPr txBox="1">
              <a:spLocks noChangeArrowheads="1"/>
            </p:cNvSpPr>
            <p:nvPr/>
          </p:nvSpPr>
          <p:spPr bwMode="auto">
            <a:xfrm>
              <a:off x="3140" y="2251"/>
              <a:ext cx="323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3600" b="0"/>
                <a:t>ы</a:t>
              </a:r>
            </a:p>
          </p:txBody>
        </p:sp>
      </p:grpSp>
      <p:pic>
        <p:nvPicPr>
          <p:cNvPr id="23770" name="Picture 218" descr="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221163"/>
            <a:ext cx="2700337" cy="19177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6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3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62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36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3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3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3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3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23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64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36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 nodeType="clickPar">
                      <p:stCondLst>
                        <p:cond delay="0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23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639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36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 nodeType="clickPar">
                      <p:stCondLst>
                        <p:cond delay="0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500"/>
                                        <p:tgtEl>
                                          <p:spTgt spid="23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626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36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 nodeType="clickPar">
                      <p:stCondLst>
                        <p:cond delay="0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3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500"/>
                                        <p:tgtEl>
                                          <p:spTgt spid="23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630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36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 nodeType="clickPar">
                      <p:stCondLst>
                        <p:cond delay="0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3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500"/>
                                        <p:tgtEl>
                                          <p:spTgt spid="23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625"/>
                  </p:tgtEl>
                </p:cond>
              </p:nextCondLst>
            </p:seq>
          </p:childTnLst>
        </p:cTn>
      </p:par>
    </p:tnLst>
    <p:bldLst>
      <p:bldP spid="23641" grpId="0"/>
      <p:bldP spid="23641" grpId="1"/>
      <p:bldP spid="23656" grpId="0"/>
      <p:bldP spid="23656" grpId="1"/>
      <p:bldP spid="23664" grpId="0"/>
      <p:bldP spid="23664" grpId="1"/>
      <p:bldP spid="23704" grpId="0"/>
      <p:bldP spid="23704" grpId="1"/>
      <p:bldP spid="237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Отправля</a:t>
            </a:r>
            <a:r>
              <a:rPr lang="ru-RU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mtClean="0">
                <a:latin typeface="Arial" charset="0"/>
              </a:rPr>
              <a:t>емся в путеше</a:t>
            </a:r>
            <a:r>
              <a:rPr lang="ru-RU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mtClean="0">
                <a:latin typeface="Arial" charset="0"/>
              </a:rPr>
              <a:t>ствие.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4294967295"/>
          </p:nvPr>
        </p:nvSpPr>
        <p:spPr>
          <a:xfrm>
            <a:off x="323850" y="1557338"/>
            <a:ext cx="8229600" cy="5040312"/>
          </a:xfrm>
          <a:solidFill>
            <a:srgbClr val="FFFF00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Здесь руче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й, журча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, течёт,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Со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лнце спи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ну не печёт,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Тень прохла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ду обеща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ет,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И меня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 к себе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 влечёт.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b="1" smtClean="0">
                <a:solidFill>
                  <a:srgbClr val="000000"/>
                </a:solidFill>
                <a:latin typeface="Arial" charset="0"/>
              </a:rPr>
              <a:t>		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Ме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жду ёлочек иду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,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b="1" smtClean="0">
                <a:solidFill>
                  <a:srgbClr val="000000"/>
                </a:solidFill>
                <a:latin typeface="Arial" charset="0"/>
              </a:rPr>
              <a:t>		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Мо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жет, здесь грибы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 найду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b="1" smtClean="0">
                <a:solidFill>
                  <a:srgbClr val="000000"/>
                </a:solidFill>
                <a:latin typeface="Arial" charset="0"/>
              </a:rPr>
              <a:t>		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То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лько спря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тались масля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та,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b="1" smtClean="0">
                <a:solidFill>
                  <a:srgbClr val="000000"/>
                </a:solidFill>
                <a:latin typeface="Arial" charset="0"/>
              </a:rPr>
              <a:t>		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Мухомо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ры на виду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Ви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жу бе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лку на суку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,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Слы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шу бли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зкое "ку-ку".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Ёж кала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чиком сверну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лся,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Отдыха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ет на боку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b="1" smtClean="0">
                <a:solidFill>
                  <a:srgbClr val="000000"/>
                </a:solidFill>
                <a:latin typeface="Arial" charset="0"/>
              </a:rPr>
              <a:t>		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Показа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лся и исче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з -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b="1" smtClean="0">
                <a:solidFill>
                  <a:srgbClr val="000000"/>
                </a:solidFill>
                <a:latin typeface="Arial" charset="0"/>
              </a:rPr>
              <a:t>		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Я поду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мал: ле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ший, бес...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b="1" smtClean="0">
                <a:solidFill>
                  <a:srgbClr val="000000"/>
                </a:solidFill>
                <a:latin typeface="Arial" charset="0"/>
              </a:rPr>
              <a:t>		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Он всегда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 зага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док по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лный -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b="1" smtClean="0">
                <a:solidFill>
                  <a:srgbClr val="000000"/>
                </a:solidFill>
                <a:latin typeface="Arial" charset="0"/>
              </a:rPr>
              <a:t>		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Запове</a:t>
            </a:r>
            <a:r>
              <a:rPr lang="ru-RU" sz="2000" b="1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́</a:t>
            </a:r>
            <a:r>
              <a:rPr lang="ru-RU" sz="2000" b="1" smtClean="0">
                <a:solidFill>
                  <a:srgbClr val="000000"/>
                </a:solidFill>
                <a:latin typeface="Arial" charset="0"/>
              </a:rPr>
              <a:t>дный, что же?..             </a:t>
            </a:r>
          </a:p>
        </p:txBody>
      </p:sp>
      <p:sp>
        <p:nvSpPr>
          <p:cNvPr id="4" name="Дата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E2582CA4-FB99-4437-A391-22781306ED4C}" type="datetime1">
              <a:rPr lang="ru-RU" sz="1200" b="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29.11.2022</a:t>
            </a:fld>
            <a:endParaRPr lang="ru-RU" sz="1200" b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5EC4E98-64FC-4550-88A1-76474D4EDADD}" type="slidenum">
              <a:rPr lang="ru-RU" sz="1200" b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200" b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435600" y="5157788"/>
            <a:ext cx="27352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8000">
                <a:solidFill>
                  <a:srgbClr val="008000"/>
                </a:solidFill>
                <a:latin typeface="Calibri" pitchFamily="34" charset="0"/>
              </a:rPr>
              <a:t>ЛЕС</a:t>
            </a:r>
          </a:p>
        </p:txBody>
      </p:sp>
      <p:pic>
        <p:nvPicPr>
          <p:cNvPr id="6151" name="Picture 7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463" y="2420938"/>
            <a:ext cx="3157537" cy="23685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Каки</a:t>
            </a:r>
            <a:r>
              <a:rPr lang="ru-RU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mtClean="0"/>
              <a:t>е расте</a:t>
            </a:r>
            <a:r>
              <a:rPr lang="ru-RU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mtClean="0"/>
              <a:t>ния расту</a:t>
            </a:r>
            <a:r>
              <a:rPr lang="ru-RU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mtClean="0"/>
              <a:t>т в лесу</a:t>
            </a:r>
            <a:r>
              <a:rPr lang="ru-RU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mtClean="0"/>
              <a:t>?</a:t>
            </a:r>
          </a:p>
        </p:txBody>
      </p:sp>
      <p:pic>
        <p:nvPicPr>
          <p:cNvPr id="7172" name="Picture 4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1673225" cy="22320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076700"/>
            <a:ext cx="1735138" cy="2376488"/>
          </a:xfrm>
          <a:prstGeom prst="rect">
            <a:avLst/>
          </a:prstGeom>
          <a:noFill/>
          <a:ln w="38100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1628775"/>
            <a:ext cx="1905000" cy="2540000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788" y="4365625"/>
            <a:ext cx="2009775" cy="2159000"/>
          </a:xfrm>
          <a:prstGeom prst="rect">
            <a:avLst/>
          </a:prstGeom>
          <a:noFill/>
          <a:ln w="38100">
            <a:solidFill>
              <a:srgbClr val="66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628775"/>
            <a:ext cx="2081212" cy="15621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Picture 11" descr="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5013325"/>
            <a:ext cx="2009775" cy="150812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3500438"/>
            <a:ext cx="1312862" cy="2455862"/>
          </a:xfrm>
          <a:prstGeom prst="rect">
            <a:avLst/>
          </a:prstGeom>
          <a:noFill/>
          <a:ln w="38100">
            <a:solidFill>
              <a:srgbClr val="99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1" name="Picture 13" descr="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357563"/>
            <a:ext cx="2016125" cy="1439862"/>
          </a:xfrm>
          <a:prstGeom prst="rect">
            <a:avLst/>
          </a:prstGeom>
          <a:noFill/>
          <a:ln w="38100">
            <a:solidFill>
              <a:srgbClr val="FF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1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628775"/>
            <a:ext cx="2016125" cy="1512888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3" name="Picture 15" descr="1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628775"/>
            <a:ext cx="6821487" cy="48958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4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0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3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800"/>
          </a:xfrm>
        </p:spPr>
        <p:txBody>
          <a:bodyPr/>
          <a:lstStyle/>
          <a:p>
            <a:pPr eaLnBrk="1" hangingPunct="1"/>
            <a:r>
              <a:rPr lang="ru-RU" sz="4000" smtClean="0"/>
              <a:t>На каки</a:t>
            </a:r>
            <a:r>
              <a:rPr lang="ru-RU" sz="4000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z="4000" smtClean="0"/>
              <a:t>е гру</a:t>
            </a:r>
            <a:r>
              <a:rPr lang="ru-RU" sz="4000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z="4000" smtClean="0"/>
              <a:t>ппы мо</a:t>
            </a:r>
            <a:r>
              <a:rPr lang="ru-RU" sz="4000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z="4000" smtClean="0"/>
              <a:t>жно раздели</a:t>
            </a:r>
            <a:r>
              <a:rPr lang="ru-RU" sz="4000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z="4000" smtClean="0"/>
              <a:t>ть</a:t>
            </a:r>
            <a:br>
              <a:rPr lang="ru-RU" sz="4000" smtClean="0"/>
            </a:br>
            <a:r>
              <a:rPr lang="ru-RU" sz="4000" smtClean="0"/>
              <a:t>э</a:t>
            </a:r>
            <a:r>
              <a:rPr lang="ru-RU" sz="4000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z="4000" smtClean="0"/>
              <a:t>ти расте</a:t>
            </a:r>
            <a:r>
              <a:rPr lang="ru-RU" sz="4000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z="4000" smtClean="0"/>
              <a:t>ния?</a:t>
            </a:r>
          </a:p>
        </p:txBody>
      </p:sp>
      <p:pic>
        <p:nvPicPr>
          <p:cNvPr id="9219" name="Picture 3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1673225" cy="22320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076700"/>
            <a:ext cx="1735138" cy="2376488"/>
          </a:xfrm>
          <a:prstGeom prst="rect">
            <a:avLst/>
          </a:prstGeom>
          <a:noFill/>
          <a:ln w="38100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1628775"/>
            <a:ext cx="1905000" cy="2540000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788" y="4365625"/>
            <a:ext cx="2009775" cy="2159000"/>
          </a:xfrm>
          <a:prstGeom prst="rect">
            <a:avLst/>
          </a:prstGeom>
          <a:noFill/>
          <a:ln w="38100">
            <a:solidFill>
              <a:srgbClr val="66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628775"/>
            <a:ext cx="2081212" cy="15621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5013325"/>
            <a:ext cx="2009775" cy="150812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5" name="Picture 9" descr="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3500438"/>
            <a:ext cx="1312862" cy="2455862"/>
          </a:xfrm>
          <a:prstGeom prst="rect">
            <a:avLst/>
          </a:prstGeom>
          <a:noFill/>
          <a:ln w="38100">
            <a:solidFill>
              <a:srgbClr val="99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357563"/>
            <a:ext cx="2016125" cy="1439862"/>
          </a:xfrm>
          <a:prstGeom prst="rect">
            <a:avLst/>
          </a:prstGeom>
          <a:noFill/>
          <a:ln w="38100">
            <a:solidFill>
              <a:srgbClr val="FF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7" name="Picture 11" descr="1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628775"/>
            <a:ext cx="2016125" cy="1512888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0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3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6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195388"/>
            <a:ext cx="1295400" cy="17287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913313"/>
            <a:ext cx="1295400" cy="1611312"/>
          </a:xfrm>
          <a:prstGeom prst="rect">
            <a:avLst/>
          </a:prstGeom>
          <a:noFill/>
          <a:ln w="38100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140075"/>
            <a:ext cx="1296987" cy="1584325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4868863"/>
            <a:ext cx="1876425" cy="1655762"/>
          </a:xfrm>
          <a:prstGeom prst="rect">
            <a:avLst/>
          </a:prstGeom>
          <a:noFill/>
          <a:ln w="38100">
            <a:solidFill>
              <a:srgbClr val="66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219200"/>
            <a:ext cx="2152650" cy="15621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825" y="3073400"/>
            <a:ext cx="2009775" cy="150812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797425"/>
            <a:ext cx="1096963" cy="1690688"/>
          </a:xfrm>
          <a:prstGeom prst="rect">
            <a:avLst/>
          </a:prstGeom>
          <a:noFill/>
          <a:ln w="38100">
            <a:solidFill>
              <a:srgbClr val="99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1196975"/>
            <a:ext cx="2089150" cy="1584325"/>
          </a:xfrm>
          <a:prstGeom prst="rect">
            <a:avLst/>
          </a:prstGeom>
          <a:noFill/>
          <a:ln w="38100">
            <a:solidFill>
              <a:srgbClr val="FF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1" name="Picture 11" descr="1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068638"/>
            <a:ext cx="2016125" cy="1512887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755650" y="388938"/>
            <a:ext cx="1601788" cy="523875"/>
          </a:xfrm>
          <a:prstGeom prst="rect">
            <a:avLst/>
          </a:prstGeom>
          <a:solidFill>
            <a:srgbClr val="FFFF00"/>
          </a:solidFill>
          <a:ln w="57150">
            <a:solidFill>
              <a:srgbClr val="CC99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0"/>
              <a:t>Дере</a:t>
            </a:r>
            <a:r>
              <a:rPr lang="ru-RU" sz="28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2800" b="0"/>
              <a:t>вья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3419475" y="404813"/>
            <a:ext cx="2065338" cy="523875"/>
          </a:xfrm>
          <a:prstGeom prst="rect">
            <a:avLst/>
          </a:prstGeom>
          <a:solidFill>
            <a:srgbClr val="FFFF00"/>
          </a:solidFill>
          <a:ln w="57150">
            <a:solidFill>
              <a:srgbClr val="CC99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0"/>
              <a:t>Куста</a:t>
            </a:r>
            <a:r>
              <a:rPr lang="ru-RU" sz="28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2800" b="0"/>
              <a:t>рники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6943725" y="354013"/>
            <a:ext cx="1233488" cy="523875"/>
          </a:xfrm>
          <a:prstGeom prst="rect">
            <a:avLst/>
          </a:prstGeom>
          <a:solidFill>
            <a:srgbClr val="FFFF00"/>
          </a:solidFill>
          <a:ln w="57150">
            <a:solidFill>
              <a:srgbClr val="CC99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0"/>
              <a:t>Тра</a:t>
            </a:r>
            <a:r>
              <a:rPr lang="ru-RU" sz="28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2800" b="0"/>
              <a:t>вы</a:t>
            </a:r>
          </a:p>
        </p:txBody>
      </p:sp>
      <p:sp>
        <p:nvSpPr>
          <p:cNvPr id="6158" name="Line 17"/>
          <p:cNvSpPr>
            <a:spLocks noChangeShapeType="1"/>
          </p:cNvSpPr>
          <p:nvPr/>
        </p:nvSpPr>
        <p:spPr bwMode="auto">
          <a:xfrm>
            <a:off x="2843213" y="188913"/>
            <a:ext cx="0" cy="64801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9" name="Line 18"/>
          <p:cNvSpPr>
            <a:spLocks noChangeShapeType="1"/>
          </p:cNvSpPr>
          <p:nvPr/>
        </p:nvSpPr>
        <p:spPr bwMode="auto">
          <a:xfrm>
            <a:off x="6084888" y="188913"/>
            <a:ext cx="71437" cy="64087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3" grpId="0" animBg="1"/>
      <p:bldP spid="10254" grpId="0" animBg="1"/>
      <p:bldP spid="1025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Arial" charset="0"/>
              </a:rPr>
              <a:t>Чем дере</a:t>
            </a:r>
            <a:r>
              <a:rPr lang="ru-RU" sz="4000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z="4000" smtClean="0">
                <a:latin typeface="Arial" charset="0"/>
              </a:rPr>
              <a:t>вья отлича</a:t>
            </a:r>
            <a:r>
              <a:rPr lang="ru-RU" sz="4000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z="4000" smtClean="0">
                <a:latin typeface="Arial" charset="0"/>
              </a:rPr>
              <a:t>ются </a:t>
            </a:r>
            <a:br>
              <a:rPr lang="ru-RU" sz="4000" smtClean="0">
                <a:latin typeface="Arial" charset="0"/>
              </a:rPr>
            </a:br>
            <a:r>
              <a:rPr lang="ru-RU" sz="4000" smtClean="0">
                <a:latin typeface="Arial" charset="0"/>
              </a:rPr>
              <a:t>от остальны</a:t>
            </a:r>
            <a:r>
              <a:rPr lang="ru-RU" sz="4000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z="4000" smtClean="0">
                <a:latin typeface="Arial" charset="0"/>
              </a:rPr>
              <a:t>х расте</a:t>
            </a:r>
            <a:r>
              <a:rPr lang="ru-RU" sz="4000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z="4000" smtClean="0">
                <a:latin typeface="Arial" charset="0"/>
              </a:rPr>
              <a:t>ний?</a:t>
            </a:r>
          </a:p>
        </p:txBody>
      </p:sp>
      <p:pic>
        <p:nvPicPr>
          <p:cNvPr id="11269" name="Picture 5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205038"/>
            <a:ext cx="2568575" cy="3600450"/>
          </a:xfrm>
          <a:prstGeom prst="rect">
            <a:avLst/>
          </a:prstGeom>
          <a:noFill/>
          <a:ln w="38100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205038"/>
            <a:ext cx="2520950" cy="3600450"/>
          </a:xfrm>
          <a:prstGeom prst="rect">
            <a:avLst/>
          </a:prstGeom>
          <a:noFill/>
          <a:ln w="38100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205038"/>
            <a:ext cx="2432050" cy="3529012"/>
          </a:xfrm>
          <a:prstGeom prst="rect">
            <a:avLst/>
          </a:prstGeom>
          <a:noFill/>
          <a:ln w="38100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Picture 9" descr="kjtj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205038"/>
            <a:ext cx="3486150" cy="3673475"/>
          </a:xfrm>
          <a:prstGeom prst="rect">
            <a:avLst/>
          </a:prstGeom>
          <a:noFill/>
          <a:ln w="57150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539750" y="2708275"/>
            <a:ext cx="4248150" cy="2586038"/>
          </a:xfrm>
          <a:prstGeom prst="rect">
            <a:avLst/>
          </a:prstGeom>
          <a:solidFill>
            <a:srgbClr val="FFFF66"/>
          </a:solidFill>
          <a:ln w="57150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200" b="0"/>
              <a:t>У дере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вьев есть оди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н большо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й ствол,</a:t>
            </a:r>
          </a:p>
          <a:p>
            <a:pPr eaLnBrk="1" hangingPunct="1"/>
            <a:r>
              <a:rPr lang="ru-RU" sz="3200" b="0"/>
              <a:t>покры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тый коро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й, </a:t>
            </a:r>
          </a:p>
          <a:p>
            <a:pPr eaLnBrk="1" hangingPunct="1"/>
            <a:r>
              <a:rPr lang="ru-RU" sz="3200" b="0"/>
              <a:t>от кото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рого отхо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дят </a:t>
            </a:r>
          </a:p>
          <a:p>
            <a:pPr eaLnBrk="1" hangingPunct="1"/>
            <a:r>
              <a:rPr lang="ru-RU" sz="3200" b="0"/>
              <a:t>ве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тви.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7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Arial" charset="0"/>
              </a:rPr>
              <a:t>Чем ель отлича</a:t>
            </a:r>
            <a:r>
              <a:rPr lang="ru-RU" sz="4000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z="4000" smtClean="0">
                <a:latin typeface="Arial" charset="0"/>
              </a:rPr>
              <a:t>ется от остальны</a:t>
            </a:r>
            <a:r>
              <a:rPr lang="ru-RU" sz="4000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z="4000" smtClean="0">
                <a:latin typeface="Arial" charset="0"/>
              </a:rPr>
              <a:t>х дере</a:t>
            </a:r>
            <a:r>
              <a:rPr lang="ru-RU" sz="4000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z="4000" smtClean="0">
                <a:latin typeface="Arial" charset="0"/>
              </a:rPr>
              <a:t>вьев?</a:t>
            </a:r>
          </a:p>
        </p:txBody>
      </p:sp>
      <p:pic>
        <p:nvPicPr>
          <p:cNvPr id="12292" name="Picture 4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060575"/>
            <a:ext cx="2747962" cy="3763963"/>
          </a:xfrm>
          <a:prstGeom prst="rect">
            <a:avLst/>
          </a:prstGeom>
          <a:noFill/>
          <a:ln w="38100">
            <a:solidFill>
              <a:srgbClr val="66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3708400" y="3141663"/>
            <a:ext cx="4967288" cy="1228725"/>
          </a:xfrm>
          <a:prstGeom prst="rect">
            <a:avLst/>
          </a:prstGeom>
          <a:solidFill>
            <a:srgbClr val="FFFF66"/>
          </a:solidFill>
          <a:ln w="38100">
            <a:solidFill>
              <a:srgbClr val="6699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600" b="0"/>
              <a:t>У е</a:t>
            </a:r>
            <a:r>
              <a:rPr lang="ru-RU" sz="36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600" b="0"/>
              <a:t>ли ли</a:t>
            </a:r>
            <a:r>
              <a:rPr lang="ru-RU" sz="36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600" b="0"/>
              <a:t>стья в ви</a:t>
            </a:r>
            <a:r>
              <a:rPr lang="ru-RU" sz="36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600" b="0"/>
              <a:t>де</a:t>
            </a:r>
          </a:p>
          <a:p>
            <a:pPr algn="ctr" eaLnBrk="1" hangingPunct="1"/>
            <a:r>
              <a:rPr lang="ru-RU" sz="3600" b="0"/>
              <a:t>иго</a:t>
            </a:r>
            <a:r>
              <a:rPr lang="ru-RU" sz="36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600" b="0"/>
              <a:t>лок (хвои</a:t>
            </a:r>
            <a:r>
              <a:rPr lang="ru-RU" sz="36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600" b="0"/>
              <a:t>нок).</a:t>
            </a: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Дере</a:t>
            </a:r>
            <a:r>
              <a:rPr lang="ru-RU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mtClean="0">
                <a:latin typeface="Arial" charset="0"/>
              </a:rPr>
              <a:t>вья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11188" y="1773238"/>
            <a:ext cx="3073400" cy="708025"/>
          </a:xfrm>
          <a:prstGeom prst="rect">
            <a:avLst/>
          </a:prstGeom>
          <a:solidFill>
            <a:srgbClr val="CC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b="0"/>
              <a:t>Ли</a:t>
            </a:r>
            <a:r>
              <a:rPr lang="ru-RU" sz="40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4000" b="0"/>
              <a:t>ственные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148263" y="1825625"/>
            <a:ext cx="3095625" cy="708025"/>
          </a:xfrm>
          <a:prstGeom prst="rect">
            <a:avLst/>
          </a:prstGeom>
          <a:solidFill>
            <a:srgbClr val="FF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4000" b="0"/>
              <a:t>Хво</a:t>
            </a:r>
            <a:r>
              <a:rPr lang="ru-RU" sz="40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4000" b="0"/>
              <a:t>йные</a:t>
            </a: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 flipH="1">
            <a:off x="2051050" y="1341438"/>
            <a:ext cx="2305050" cy="4318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4356100" y="1341438"/>
            <a:ext cx="2303463" cy="503237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755650" y="2997200"/>
            <a:ext cx="2852738" cy="1104900"/>
          </a:xfrm>
          <a:prstGeom prst="rect">
            <a:avLst/>
          </a:prstGeom>
          <a:solidFill>
            <a:srgbClr val="CCFFFF"/>
          </a:solidFill>
          <a:ln w="38100">
            <a:solidFill>
              <a:srgbClr val="66CC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0"/>
              <a:t>ли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стья в ви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де</a:t>
            </a:r>
          </a:p>
          <a:p>
            <a:pPr algn="ctr" eaLnBrk="1" hangingPunct="1"/>
            <a:r>
              <a:rPr lang="ru-RU" sz="3200" b="0"/>
              <a:t>пласти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нок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5292725" y="3068638"/>
            <a:ext cx="2852738" cy="1104900"/>
          </a:xfrm>
          <a:prstGeom prst="rect">
            <a:avLst/>
          </a:prstGeom>
          <a:solidFill>
            <a:srgbClr val="FFCCFF"/>
          </a:solidFill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0"/>
              <a:t>ли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стья в ви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де</a:t>
            </a:r>
          </a:p>
          <a:p>
            <a:pPr algn="ctr" eaLnBrk="1" hangingPunct="1"/>
            <a:r>
              <a:rPr lang="ru-RU" sz="3200" b="0"/>
              <a:t>хвои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нок</a:t>
            </a: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1187450" y="4538663"/>
            <a:ext cx="203517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0">
                <a:solidFill>
                  <a:srgbClr val="000000"/>
                </a:solidFill>
              </a:rPr>
              <a:t>берёза</a:t>
            </a:r>
          </a:p>
          <a:p>
            <a:pPr algn="ctr" eaLnBrk="1" hangingPunct="1"/>
            <a:r>
              <a:rPr lang="ru-RU" sz="3200" b="0">
                <a:solidFill>
                  <a:srgbClr val="000000"/>
                </a:solidFill>
              </a:rPr>
              <a:t>оси</a:t>
            </a:r>
            <a:r>
              <a:rPr lang="ru-RU" sz="3200" b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>
                <a:solidFill>
                  <a:srgbClr val="000000"/>
                </a:solidFill>
              </a:rPr>
              <a:t>на</a:t>
            </a:r>
          </a:p>
          <a:p>
            <a:pPr algn="ctr" eaLnBrk="1" hangingPunct="1"/>
            <a:r>
              <a:rPr lang="ru-RU" sz="3200" b="0">
                <a:solidFill>
                  <a:srgbClr val="000000"/>
                </a:solidFill>
              </a:rPr>
              <a:t>ряби</a:t>
            </a:r>
            <a:r>
              <a:rPr lang="ru-RU" sz="3200" b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>
                <a:solidFill>
                  <a:srgbClr val="000000"/>
                </a:solidFill>
              </a:rPr>
              <a:t>на</a:t>
            </a:r>
            <a:endParaRPr lang="ru-RU" sz="3200">
              <a:solidFill>
                <a:srgbClr val="000000"/>
              </a:solidFill>
            </a:endParaRP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5292725" y="4365625"/>
            <a:ext cx="273685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0">
                <a:solidFill>
                  <a:srgbClr val="000000"/>
                </a:solidFill>
              </a:rPr>
              <a:t>ель</a:t>
            </a:r>
          </a:p>
          <a:p>
            <a:pPr algn="ctr" eaLnBrk="1" hangingPunct="1"/>
            <a:r>
              <a:rPr lang="ru-RU" sz="3200" b="0">
                <a:solidFill>
                  <a:srgbClr val="000000"/>
                </a:solidFill>
              </a:rPr>
              <a:t>сосна</a:t>
            </a:r>
            <a:r>
              <a:rPr lang="ru-RU" sz="3200" b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endParaRPr lang="ru-RU" sz="3200" b="0">
              <a:solidFill>
                <a:srgbClr val="000000"/>
              </a:solidFill>
            </a:endParaRPr>
          </a:p>
          <a:p>
            <a:pPr algn="ctr" eaLnBrk="1" hangingPunct="1"/>
            <a:r>
              <a:rPr lang="ru-RU" sz="3200" b="0">
                <a:solidFill>
                  <a:srgbClr val="000000"/>
                </a:solidFill>
              </a:rPr>
              <a:t>кедр</a:t>
            </a:r>
          </a:p>
          <a:p>
            <a:pPr algn="ctr" eaLnBrk="1" hangingPunct="1"/>
            <a:r>
              <a:rPr lang="ru-RU" sz="3200" b="0">
                <a:solidFill>
                  <a:srgbClr val="000000"/>
                </a:solidFill>
              </a:rPr>
              <a:t>ли</a:t>
            </a:r>
            <a:r>
              <a:rPr lang="ru-RU" sz="3200" b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>
                <a:solidFill>
                  <a:srgbClr val="000000"/>
                </a:solidFill>
              </a:rPr>
              <a:t>ственница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7" grpId="0" animBg="1"/>
      <p:bldP spid="13318" grpId="0" animBg="1"/>
      <p:bldP spid="13319" grpId="0" animBg="1"/>
      <p:bldP spid="13320" grpId="0" animBg="1"/>
      <p:bldP spid="13321" grpId="0" animBg="1"/>
      <p:bldP spid="13322" grpId="0" animBg="1"/>
      <p:bldP spid="13323" grpId="0"/>
      <p:bldP spid="133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Arial" charset="0"/>
              </a:rPr>
              <a:t>Чем куста</a:t>
            </a:r>
            <a:r>
              <a:rPr lang="ru-RU" sz="4000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z="4000" smtClean="0">
                <a:latin typeface="Arial" charset="0"/>
              </a:rPr>
              <a:t>рники отлича</a:t>
            </a:r>
            <a:r>
              <a:rPr lang="ru-RU" sz="4000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z="4000" smtClean="0">
                <a:latin typeface="Arial" charset="0"/>
              </a:rPr>
              <a:t>ются от дере</a:t>
            </a:r>
            <a:r>
              <a:rPr lang="ru-RU" sz="4000" smtClean="0">
                <a:ea typeface="Calibri" pitchFamily="34" charset="0"/>
                <a:cs typeface="Calibri" pitchFamily="34" charset="0"/>
              </a:rPr>
              <a:t>́</a:t>
            </a:r>
            <a:r>
              <a:rPr lang="ru-RU" sz="4000" smtClean="0">
                <a:latin typeface="Arial" charset="0"/>
              </a:rPr>
              <a:t>вьев?</a:t>
            </a:r>
          </a:p>
        </p:txBody>
      </p:sp>
      <p:pic>
        <p:nvPicPr>
          <p:cNvPr id="14343" name="Picture 7" descr="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84313"/>
            <a:ext cx="3527425" cy="2646362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484313"/>
            <a:ext cx="3736975" cy="28035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573463"/>
            <a:ext cx="3168650" cy="3060700"/>
          </a:xfrm>
          <a:prstGeom prst="rect">
            <a:avLst/>
          </a:prstGeom>
          <a:noFill/>
          <a:ln w="5715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395288" y="2781300"/>
            <a:ext cx="4464050" cy="2062163"/>
          </a:xfrm>
          <a:prstGeom prst="rect">
            <a:avLst/>
          </a:prstGeom>
          <a:solidFill>
            <a:srgbClr val="FFFF66"/>
          </a:solidFill>
          <a:ln w="57150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0"/>
              <a:t>У куста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рников </a:t>
            </a:r>
          </a:p>
          <a:p>
            <a:pPr eaLnBrk="1" hangingPunct="1"/>
            <a:r>
              <a:rPr lang="ru-RU" sz="3200" b="0"/>
              <a:t>не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сколько  то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нких одревесне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вших</a:t>
            </a:r>
          </a:p>
          <a:p>
            <a:pPr eaLnBrk="1" hangingPunct="1"/>
            <a:r>
              <a:rPr lang="ru-RU" sz="3200" b="0"/>
              <a:t>сте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блей – ство</a:t>
            </a:r>
            <a:r>
              <a:rPr lang="ru-RU" sz="3200" b="0">
                <a:latin typeface="Calibri" pitchFamily="34" charset="0"/>
                <a:ea typeface="Calibri" pitchFamily="34" charset="0"/>
                <a:cs typeface="Calibri" pitchFamily="34" charset="0"/>
              </a:rPr>
              <a:t>́</a:t>
            </a:r>
            <a:r>
              <a:rPr lang="ru-RU" sz="3200" b="0"/>
              <a:t>ликов.</a:t>
            </a:r>
          </a:p>
        </p:txBody>
      </p:sp>
      <p:pic>
        <p:nvPicPr>
          <p:cNvPr id="14346" name="Picture 10" descr="Копия kjtj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700213"/>
            <a:ext cx="3422650" cy="4464050"/>
          </a:xfrm>
          <a:prstGeom prst="rect">
            <a:avLst/>
          </a:prstGeom>
          <a:noFill/>
          <a:ln w="57150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45" grpId="0" animBg="1"/>
    </p:bldLst>
  </p:timing>
</p:sld>
</file>

<file path=ppt/theme/theme1.xml><?xml version="1.0" encoding="utf-8"?>
<a:theme xmlns:a="http://schemas.openxmlformats.org/drawingml/2006/main" name="Сосновый лес">
  <a:themeElements>
    <a:clrScheme name="Сосновый лес 1">
      <a:dk1>
        <a:srgbClr val="3366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2A56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основый лес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основый лес 1">
        <a:dk1>
          <a:srgbClr val="3366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2A56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</TotalTime>
  <Words>408</Words>
  <Application>Microsoft Office PowerPoint</Application>
  <PresentationFormat>Экран (4:3)</PresentationFormat>
  <Paragraphs>164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Сосновый лес</vt:lpstr>
      <vt:lpstr>Полякова Е.В. Окружающий мир 29.11.2022 Тема 2 Урок №19 Тема:Какие бывают растения Цель: Создание условий для формирования представлений о многообразии растений.       </vt:lpstr>
      <vt:lpstr>Отправля́емся в путеше́ствие.</vt:lpstr>
      <vt:lpstr>Каки́е расте́ния расту́т в лесу́?</vt:lpstr>
      <vt:lpstr>На каки́е гру́ппы мо́жно раздели́ть э́ти расте́ния?</vt:lpstr>
      <vt:lpstr>Презентация PowerPoint</vt:lpstr>
      <vt:lpstr>Чем дере́вья отлича́ются  от остальны́х расте́ний?</vt:lpstr>
      <vt:lpstr>Чем ель отлича́ется от остальны́х дере́вьев?</vt:lpstr>
      <vt:lpstr>Дере́вья</vt:lpstr>
      <vt:lpstr>Чем куста́рники отлича́ются от дере́вьев?</vt:lpstr>
      <vt:lpstr>Куста́рники</vt:lpstr>
      <vt:lpstr>Чем тра́вы отлича́ются от дере́вьев и куста́рников?</vt:lpstr>
      <vt:lpstr>Назови́ расте́ние.  К како́й гру́ппе оно́ отно́сится?</vt:lpstr>
      <vt:lpstr>Работа в парах. </vt:lpstr>
      <vt:lpstr>Ярусы леса.</vt:lpstr>
      <vt:lpstr>Презентация PowerPoint</vt:lpstr>
      <vt:lpstr>Пра́вила друзе́й приро́ды</vt:lpstr>
      <vt:lpstr>Презентация PowerPoint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Admin</cp:lastModifiedBy>
  <cp:revision>18</cp:revision>
  <dcterms:created xsi:type="dcterms:W3CDTF">2010-09-21T13:00:36Z</dcterms:created>
  <dcterms:modified xsi:type="dcterms:W3CDTF">2022-11-29T06:10:44Z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1342654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