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66" r:id="rId3"/>
    <p:sldId id="270" r:id="rId4"/>
    <p:sldId id="272" r:id="rId5"/>
    <p:sldId id="280" r:id="rId6"/>
    <p:sldId id="273" r:id="rId7"/>
    <p:sldId id="274" r:id="rId8"/>
    <p:sldId id="276" r:id="rId9"/>
    <p:sldId id="285" r:id="rId10"/>
    <p:sldId id="277" r:id="rId11"/>
    <p:sldId id="279" r:id="rId12"/>
    <p:sldId id="282" r:id="rId13"/>
    <p:sldId id="283" r:id="rId14"/>
    <p:sldId id="275" r:id="rId15"/>
    <p:sldId id="286" r:id="rId16"/>
    <p:sldId id="288" r:id="rId17"/>
    <p:sldId id="290" r:id="rId18"/>
    <p:sldId id="284" r:id="rId1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11CAD9F-10BC-424D-9433-AAABE664C7DC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069D1DB-2813-4B75-8757-529215805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5942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28FD274-FE86-4BF5-947C-A58F897043C5}" type="slidenum">
              <a:rPr lang="ru-RU" altLang="ru-RU" smtClean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pPr/>
              <a:t>6</a:t>
            </a:fld>
            <a:endParaRPr lang="ru-RU" altLang="ru-RU" smtClean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8F0E0-AF87-43F0-A3F4-6B1CDF63BB5A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14C28-F45C-473F-A455-0D2B8EC35A3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3071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0E805-8F70-437F-87F8-9B21955AC9D5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FCDAD-02A2-41E3-8EB6-7E68078604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668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3BFC8-158B-43E8-8C63-0ACABEC9DD2B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BE45B-086D-48CE-8EAE-F5EAE54FE11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9356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356C2-5AED-4CAF-A4FC-ED894F3E9ECE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68111-F099-4452-AA6F-BD62385048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487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52EE6-6651-4199-B89A-7C224BB6B3CF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DB07C-4A81-4172-8F2C-0CA109F25A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277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F388-315E-4CDF-B5A2-31E3C5841605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748AD-5867-47F4-B580-25DF438655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2620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61BDE-3328-4D64-9A7A-DA1AB00C028C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60F6D-0D9A-4843-B9A8-3A860D5013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4452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3BA5C-C2DD-4C63-B4C3-2C3541F1BE0E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0C90B-AB15-4C93-A4BD-1D1B3A67A0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3553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E15B5-CA36-46E6-AEBE-A0F143B1D0D4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87D9A-7800-4CD5-84BF-2F0407F45C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4116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AAB3B-FD7A-4E23-9D01-C1B6AC9FD0D1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73FEE-74A8-441D-AACF-9B6167D959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39507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BE244-DC5A-4CC6-8F3E-CA48587DEABD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0689A-2744-4882-AE2A-A9DE42B5DD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5281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A0DBF7-014B-45F8-9AE1-4B469C5CB8B0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4B4A4E"/>
                </a:solidFill>
                <a:latin typeface="Bookman Old Style" panose="02050604050505020204" pitchFamily="18" charset="0"/>
              </a:defRPr>
            </a:lvl1pPr>
          </a:lstStyle>
          <a:p>
            <a:pPr>
              <a:defRPr/>
            </a:pPr>
            <a:fld id="{A0E49650-679F-4614-86B2-DE61D2C0E9F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29" r:id="rId2"/>
    <p:sldLayoutId id="2147483838" r:id="rId3"/>
    <p:sldLayoutId id="2147483830" r:id="rId4"/>
    <p:sldLayoutId id="2147483831" r:id="rId5"/>
    <p:sldLayoutId id="2147483832" r:id="rId6"/>
    <p:sldLayoutId id="2147483833" r:id="rId7"/>
    <p:sldLayoutId id="2147483839" r:id="rId8"/>
    <p:sldLayoutId id="2147483834" r:id="rId9"/>
    <p:sldLayoutId id="2147483835" r:id="rId10"/>
    <p:sldLayoutId id="214748383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onsolas" pitchFamily="49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panose="020B0604020202020204" pitchFamily="34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90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D092A7"/>
        </a:buClr>
        <a:buSzPct val="100000"/>
        <a:buFont typeface="Arial" panose="020B0604020202020204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59236"/>
            <a:ext cx="7070725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-128023" y="332656"/>
            <a:ext cx="958300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b="1" dirty="0" smtClean="0"/>
              <a:t>6 класс </a:t>
            </a:r>
            <a:r>
              <a:rPr lang="ru-RU" altLang="ru-RU" b="1" dirty="0" smtClean="0"/>
              <a:t> Полякова Е.В  Музыка 21.09.2022</a:t>
            </a:r>
          </a:p>
          <a:p>
            <a:r>
              <a:rPr lang="ru-RU" altLang="ru-RU" b="1" dirty="0"/>
              <a:t> </a:t>
            </a:r>
            <a:r>
              <a:rPr lang="ru-RU" altLang="ru-RU" b="1" dirty="0" smtClean="0"/>
              <a:t>Тема 1   </a:t>
            </a:r>
            <a:r>
              <a:rPr lang="ru-RU" altLang="ru-RU" b="1" dirty="0" smtClean="0"/>
              <a:t> </a:t>
            </a:r>
            <a:r>
              <a:rPr lang="ru-RU" altLang="ru-RU" b="1" dirty="0" smtClean="0"/>
              <a:t>У</a:t>
            </a:r>
            <a:r>
              <a:rPr lang="ru-RU" altLang="ru-RU" b="1" dirty="0" smtClean="0"/>
              <a:t>рок№3</a:t>
            </a:r>
          </a:p>
          <a:p>
            <a:r>
              <a:rPr lang="ru-RU" altLang="ru-RU" b="1" dirty="0" smtClean="0"/>
              <a:t>Тема: Портрет в музыке и живописи.</a:t>
            </a:r>
          </a:p>
          <a:p>
            <a:r>
              <a:rPr lang="ru-RU" altLang="ru-RU" b="1" dirty="0"/>
              <a:t>Цель урока: формировать   представление  о  единстве  формы   и  содержания  </a:t>
            </a:r>
            <a:endParaRPr lang="ru-RU" altLang="ru-RU" b="1" dirty="0" smtClean="0"/>
          </a:p>
          <a:p>
            <a:r>
              <a:rPr lang="ru-RU" altLang="ru-RU" b="1" dirty="0" smtClean="0"/>
              <a:t> </a:t>
            </a:r>
            <a:r>
              <a:rPr lang="ru-RU" altLang="ru-RU" b="1" dirty="0"/>
              <a:t>портрета   в музыке, литературе  и   изобразительном искусстве</a:t>
            </a:r>
            <a:endParaRPr lang="ru-RU" altLang="ru-RU" b="1" dirty="0" smtClean="0"/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653136"/>
            <a:ext cx="1931711" cy="1933067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68313" y="2276475"/>
            <a:ext cx="8963025" cy="1858963"/>
          </a:xfrm>
        </p:spPr>
        <p:txBody>
          <a:bodyPr/>
          <a:lstStyle/>
          <a:p>
            <a:r>
              <a:rPr lang="ru-RU" altLang="ru-RU" sz="2800" smtClean="0"/>
              <a:t>Рассмотрите женские портреты русских художников, современников А.С. Пушкина и М.И.Глинки. </a:t>
            </a:r>
            <a:br>
              <a:rPr lang="ru-RU" altLang="ru-RU" sz="2800" smtClean="0"/>
            </a:br>
            <a:r>
              <a:rPr lang="ru-RU" altLang="ru-RU" sz="2800" smtClean="0"/>
              <a:t/>
            </a:r>
            <a:br>
              <a:rPr lang="ru-RU" altLang="ru-RU" sz="2800" smtClean="0"/>
            </a:br>
            <a:r>
              <a:rPr lang="ru-RU" altLang="ru-RU" sz="2800" smtClean="0"/>
              <a:t>-	</a:t>
            </a:r>
            <a:r>
              <a:rPr lang="ru-RU" altLang="ru-RU" sz="2800" i="1" smtClean="0"/>
              <a:t>Какие черты своих героинь стремились подчеркнуть художники? </a:t>
            </a:r>
            <a:br>
              <a:rPr lang="ru-RU" altLang="ru-RU" sz="2800" i="1" smtClean="0"/>
            </a:br>
            <a:r>
              <a:rPr lang="ru-RU" altLang="ru-RU" sz="2800" smtClean="0"/>
              <a:t> </a:t>
            </a:r>
            <a:br>
              <a:rPr lang="ru-RU" altLang="ru-RU" sz="2800" smtClean="0"/>
            </a:br>
            <a:r>
              <a:rPr lang="ru-RU" altLang="ru-RU" sz="2800" smtClean="0"/>
              <a:t>-	</a:t>
            </a:r>
            <a:r>
              <a:rPr lang="ru-RU" altLang="ru-RU" sz="2800" i="1" smtClean="0"/>
              <a:t>Какой из женских образов, запечатлённых в портретах русских художников, по-вашему, наиболее созвучен романсу М. И.Глинки? А вальсу?</a:t>
            </a:r>
            <a:br>
              <a:rPr lang="ru-RU" altLang="ru-RU" sz="2800" i="1" smtClean="0"/>
            </a:br>
            <a:r>
              <a:rPr lang="ru-RU" altLang="ru-RU" sz="2800" i="1" smtClean="0"/>
              <a:t/>
            </a:r>
            <a:br>
              <a:rPr lang="ru-RU" altLang="ru-RU" sz="2800" i="1" smtClean="0"/>
            </a:br>
            <a:r>
              <a:rPr lang="ru-RU" altLang="ru-RU" sz="2000" i="1" smtClean="0"/>
              <a:t/>
            </a:r>
            <a:br>
              <a:rPr lang="ru-RU" altLang="ru-RU" sz="2000" i="1" smtClean="0"/>
            </a:br>
            <a:endParaRPr lang="ru-RU" altLang="ru-RU" sz="2000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портрет неизвестной в бело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1713" y="291819"/>
            <a:ext cx="1979545" cy="25047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Голици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2240" y="4077072"/>
            <a:ext cx="1587562" cy="19870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" name="Рисунок 1" descr="Н. Пушкина-Ланска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4581128"/>
            <a:ext cx="1142332" cy="13547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39552" y="6488668"/>
            <a:ext cx="4176464" cy="40011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000" b="1" dirty="0">
                <a:solidFill>
                  <a:srgbClr val="FF0000"/>
                </a:solidFill>
              </a:rPr>
              <a:t>Н. Пушкина (</a:t>
            </a:r>
            <a:r>
              <a:rPr lang="ru-RU" sz="2000" b="1" dirty="0" err="1">
                <a:solidFill>
                  <a:srgbClr val="FF0000"/>
                </a:solidFill>
              </a:rPr>
              <a:t>Ланская</a:t>
            </a:r>
            <a:r>
              <a:rPr lang="ru-RU" sz="20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47656" y="6309320"/>
            <a:ext cx="309634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b="1" dirty="0">
                <a:solidFill>
                  <a:srgbClr val="FF0000"/>
                </a:solidFill>
              </a:rPr>
              <a:t>Княжна Голицына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6419" y="2676751"/>
            <a:ext cx="3024336" cy="1015663"/>
          </a:xfrm>
          <a:prstGeom prst="rect">
            <a:avLst/>
          </a:prstGeom>
          <a:scene3d>
            <a:camera prst="perspectiveHeroicExtremeRightFacing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2000" b="1" dirty="0">
                <a:solidFill>
                  <a:srgbClr val="006666"/>
                </a:solidFill>
              </a:rPr>
              <a:t>Портрет неизвестной в белом платье</a:t>
            </a:r>
          </a:p>
        </p:txBody>
      </p:sp>
      <p:pic>
        <p:nvPicPr>
          <p:cNvPr id="8" name="Рисунок 7" descr="А.Крюденер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28338" y="847772"/>
            <a:ext cx="1375356" cy="16570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203848" y="3230641"/>
            <a:ext cx="2952328" cy="369332"/>
          </a:xfrm>
          <a:prstGeom prst="rect">
            <a:avLst/>
          </a:prstGeom>
          <a:ln>
            <a:noFill/>
          </a:ln>
          <a:effectLst/>
          <a:scene3d>
            <a:camera prst="perspectiveHeroicExtremeLeftFacing"/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b="1" dirty="0">
                <a:solidFill>
                  <a:prstClr val="black"/>
                </a:solidFill>
              </a:rPr>
              <a:t>Амалия </a:t>
            </a:r>
            <a:r>
              <a:rPr lang="ru-RU" b="1" dirty="0" err="1">
                <a:solidFill>
                  <a:prstClr val="black"/>
                </a:solidFill>
              </a:rPr>
              <a:t>Крюденер</a:t>
            </a:r>
            <a:endParaRPr lang="ru-RU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8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13849" y="1988840"/>
            <a:ext cx="1688483" cy="24032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" name="Рисунок 2" descr="1101-2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500" y="908720"/>
            <a:ext cx="1477228" cy="19358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Мария Лопухин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1984" y="691861"/>
            <a:ext cx="1372665" cy="174605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TextBox 4"/>
          <p:cNvSpPr txBox="1"/>
          <p:nvPr/>
        </p:nvSpPr>
        <p:spPr>
          <a:xfrm rot="21310427">
            <a:off x="301215" y="3153875"/>
            <a:ext cx="248376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b="1" dirty="0">
                <a:solidFill>
                  <a:srgbClr val="7E6BC9"/>
                </a:solidFill>
              </a:rPr>
              <a:t>Мария Лопухина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28184" y="3050045"/>
            <a:ext cx="2520280" cy="126188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1600" b="1" dirty="0">
                <a:solidFill>
                  <a:prstClr val="black"/>
                </a:solidFill>
              </a:rPr>
              <a:t>П. Соколов</a:t>
            </a:r>
          </a:p>
          <a:p>
            <a:pPr algn="ctr" eaLnBrk="1" hangingPunct="1">
              <a:defRPr/>
            </a:pPr>
            <a:r>
              <a:rPr lang="ru-RU" sz="2000" b="1" dirty="0">
                <a:solidFill>
                  <a:srgbClr val="C00000"/>
                </a:solidFill>
              </a:rPr>
              <a:t>Александра Григорьевна Муравьева </a:t>
            </a:r>
          </a:p>
        </p:txBody>
      </p:sp>
      <p:sp>
        <p:nvSpPr>
          <p:cNvPr id="7" name="TextBox 6"/>
          <p:cNvSpPr txBox="1"/>
          <p:nvPr/>
        </p:nvSpPr>
        <p:spPr>
          <a:xfrm rot="773174">
            <a:off x="2504524" y="5032922"/>
            <a:ext cx="2016224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b="1" dirty="0">
                <a:solidFill>
                  <a:srgbClr val="002060"/>
                </a:solidFill>
              </a:rPr>
              <a:t>Юлия Соколова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25400" y="188913"/>
            <a:ext cx="9144000" cy="643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b="1" dirty="0"/>
              <a:t>На  этом портрете изображена Мария Ивановна Лопухина́, из графского рода Толстых. Эта красивая молодая женщина через год после свадьбы  скончалась от чахотки. </a:t>
            </a:r>
          </a:p>
          <a:p>
            <a:pPr algn="just" eaLnBrk="1" hangingPunct="1"/>
            <a:r>
              <a:rPr lang="ru-RU" altLang="ru-RU" b="1" dirty="0"/>
              <a:t>Художник использовал принцип натюрморта – окружение помогает раскрыть образ. </a:t>
            </a:r>
            <a:r>
              <a:rPr lang="ru-RU" altLang="ru-RU" b="1" dirty="0" err="1"/>
              <a:t>Боровиковский</a:t>
            </a:r>
            <a:r>
              <a:rPr lang="ru-RU" altLang="ru-RU" b="1" dirty="0"/>
              <a:t> показывает не общественное положение  Лопухиной, а личные черты её характера: живой ум, ироничность, нежность, сознание своей женской привлекательности. </a:t>
            </a:r>
          </a:p>
          <a:p>
            <a:pPr algn="just" eaLnBrk="1" hangingPunct="1"/>
            <a:r>
              <a:rPr lang="ru-RU" altLang="ru-RU" b="1" dirty="0"/>
              <a:t>Гармоничное слияние человека с природой характерно для живописи конца XVIII в. Лопухина изображена на фоне пейзажа, он перекликается с обликом молодой женщины: её чуть склонённая фигура повторяет форму склоненных колосьев, берёзы отражаются в платье, голубые васильки перекликаются с шёлковым поясом, а нежно-лиловая шаль — с поникшими бутонами роз. </a:t>
            </a:r>
          </a:p>
          <a:p>
            <a:pPr algn="just" eaLnBrk="1" hangingPunct="1"/>
            <a:r>
              <a:rPr lang="ru-RU" altLang="ru-RU" b="1" dirty="0"/>
              <a:t>Через сто лет русский поэт Я. Полонский написал об этом портрете:</a:t>
            </a:r>
          </a:p>
          <a:p>
            <a:pPr eaLnBrk="1" hangingPunct="1"/>
            <a:endParaRPr lang="ru-RU" altLang="ru-RU" dirty="0"/>
          </a:p>
          <a:p>
            <a:pPr eaLnBrk="1" hangingPunct="1"/>
            <a:r>
              <a:rPr lang="ru-RU" altLang="ru-RU" sz="2000" i="1" dirty="0">
                <a:solidFill>
                  <a:srgbClr val="FFFF00"/>
                </a:solidFill>
              </a:rPr>
              <a:t>Она давно прошла, и нет уже тех глаз</a:t>
            </a:r>
          </a:p>
          <a:p>
            <a:pPr eaLnBrk="1" hangingPunct="1"/>
            <a:r>
              <a:rPr lang="ru-RU" altLang="ru-RU" sz="2000" i="1" dirty="0">
                <a:solidFill>
                  <a:srgbClr val="FFFF00"/>
                </a:solidFill>
              </a:rPr>
              <a:t>И той улыбки нет, что молча выражали</a:t>
            </a:r>
          </a:p>
          <a:p>
            <a:pPr eaLnBrk="1" hangingPunct="1"/>
            <a:r>
              <a:rPr lang="ru-RU" altLang="ru-RU" sz="2000" i="1" dirty="0">
                <a:solidFill>
                  <a:srgbClr val="FFFF00"/>
                </a:solidFill>
              </a:rPr>
              <a:t>Страданье – тень любви, и мысли – тень печали,</a:t>
            </a:r>
          </a:p>
          <a:p>
            <a:pPr eaLnBrk="1" hangingPunct="1"/>
            <a:r>
              <a:rPr lang="ru-RU" altLang="ru-RU" sz="2000" i="1" dirty="0">
                <a:solidFill>
                  <a:srgbClr val="FFFF00"/>
                </a:solidFill>
              </a:rPr>
              <a:t>Но красоту её </a:t>
            </a:r>
            <a:r>
              <a:rPr lang="ru-RU" altLang="ru-RU" sz="2000" i="1" dirty="0" err="1">
                <a:solidFill>
                  <a:srgbClr val="FFFF00"/>
                </a:solidFill>
              </a:rPr>
              <a:t>Боровиковский</a:t>
            </a:r>
            <a:r>
              <a:rPr lang="ru-RU" altLang="ru-RU" sz="2000" i="1" dirty="0">
                <a:solidFill>
                  <a:srgbClr val="FFFF00"/>
                </a:solidFill>
              </a:rPr>
              <a:t> спас.</a:t>
            </a:r>
          </a:p>
          <a:p>
            <a:pPr eaLnBrk="1" hangingPunct="1"/>
            <a:r>
              <a:rPr lang="ru-RU" altLang="ru-RU" sz="2000" i="1" dirty="0">
                <a:solidFill>
                  <a:srgbClr val="FFFF00"/>
                </a:solidFill>
              </a:rPr>
              <a:t>Так часть души ее от нас не улетела,</a:t>
            </a:r>
          </a:p>
          <a:p>
            <a:pPr eaLnBrk="1" hangingPunct="1"/>
            <a:r>
              <a:rPr lang="ru-RU" altLang="ru-RU" sz="2000" i="1" dirty="0">
                <a:solidFill>
                  <a:srgbClr val="FFFF00"/>
                </a:solidFill>
              </a:rPr>
              <a:t>И будет этот взгляд и эта прелесть тела</a:t>
            </a:r>
          </a:p>
          <a:p>
            <a:pPr eaLnBrk="1" hangingPunct="1"/>
            <a:r>
              <a:rPr lang="ru-RU" altLang="ru-RU" sz="2000" i="1" dirty="0">
                <a:solidFill>
                  <a:srgbClr val="FFFF00"/>
                </a:solidFill>
              </a:rPr>
              <a:t>К ней равнодушное потомство привлекать,</a:t>
            </a:r>
          </a:p>
          <a:p>
            <a:pPr eaLnBrk="1" hangingPunct="1"/>
            <a:r>
              <a:rPr lang="ru-RU" altLang="ru-RU" sz="2000" i="1" dirty="0">
                <a:solidFill>
                  <a:srgbClr val="FFFF00"/>
                </a:solidFill>
              </a:rPr>
              <a:t>Уча его любить, страдать, прощать, молчать.</a:t>
            </a:r>
          </a:p>
        </p:txBody>
      </p:sp>
      <p:pic>
        <p:nvPicPr>
          <p:cNvPr id="3" name="Picture 2" descr="http://artaleksandrov.ru/usrdata/upload/big/10-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788" y="3717354"/>
            <a:ext cx="1925072" cy="21864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1"/>
          <p:cNvSpPr>
            <a:spLocks noChangeArrowheads="1"/>
          </p:cNvSpPr>
          <p:nvPr/>
        </p:nvSpPr>
        <p:spPr bwMode="auto">
          <a:xfrm>
            <a:off x="6444208" y="5903833"/>
            <a:ext cx="327585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solidFill>
                  <a:srgbClr val="FF0000"/>
                </a:solidFill>
              </a:rPr>
              <a:t>В. Л. </a:t>
            </a:r>
            <a:r>
              <a:rPr lang="ru-RU" altLang="ru-RU" sz="2000" b="1" dirty="0" err="1">
                <a:solidFill>
                  <a:srgbClr val="FF0000"/>
                </a:solidFill>
              </a:rPr>
              <a:t>Боровиковский</a:t>
            </a:r>
            <a:r>
              <a:rPr lang="ru-RU" altLang="ru-RU" sz="2000" b="1" dirty="0">
                <a:solidFill>
                  <a:srgbClr val="FF0000"/>
                </a:solidFill>
              </a:rPr>
              <a:t> </a:t>
            </a:r>
          </a:p>
          <a:p>
            <a:pPr algn="ctr" eaLnBrk="1" hangingPunct="1"/>
            <a:r>
              <a:rPr lang="ru-RU" altLang="ru-RU" sz="2000" b="1" i="1" dirty="0">
                <a:solidFill>
                  <a:srgbClr val="FF0000"/>
                </a:solidFill>
              </a:rPr>
              <a:t>Портрет М. И. Лопухиной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179388" y="-315913"/>
            <a:ext cx="7921625" cy="3011488"/>
          </a:xfrm>
        </p:spPr>
        <p:txBody>
          <a:bodyPr/>
          <a:lstStyle/>
          <a:p>
            <a:r>
              <a:rPr lang="ru-RU" altLang="ru-RU" sz="2800" b="1" smtClean="0"/>
              <a:t>Своё понимание красоты в искусстве М.И. Глинка выразил словами:</a:t>
            </a:r>
            <a:br>
              <a:rPr lang="ru-RU" altLang="ru-RU" sz="2800" b="1" smtClean="0"/>
            </a:br>
            <a:r>
              <a:rPr lang="ru-RU" altLang="ru-RU" sz="2800" b="1" i="1" smtClean="0">
                <a:solidFill>
                  <a:srgbClr val="FF0000"/>
                </a:solidFill>
              </a:rPr>
              <a:t>«Все искусства, а следовательно и музыка, требуют: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79388" y="2276475"/>
            <a:ext cx="8964612" cy="4105275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/>
          <a:p>
            <a:pPr marL="742950" indent="-7429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200" b="1" i="1" dirty="0">
                <a:solidFill>
                  <a:srgbClr val="C00000"/>
                </a:solidFill>
                <a:latin typeface="Bookman Old Style"/>
              </a:rPr>
              <a:t>Чувства… - это получается от вдохновения свыше.</a:t>
            </a:r>
          </a:p>
          <a:p>
            <a:pPr marL="742950" indent="-7429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200" b="1" i="1" dirty="0">
                <a:solidFill>
                  <a:srgbClr val="C00000"/>
                </a:solidFill>
                <a:latin typeface="Bookman Old Style"/>
              </a:rPr>
              <a:t>Формы. </a:t>
            </a:r>
            <a:r>
              <a:rPr lang="en-US" sz="3200" b="1" i="1" dirty="0" err="1">
                <a:solidFill>
                  <a:srgbClr val="C00000"/>
                </a:solidFill>
                <a:latin typeface="Bookman Old Style"/>
              </a:rPr>
              <a:t>Forme</a:t>
            </a:r>
            <a:r>
              <a:rPr lang="ru-RU" sz="3200" b="1" i="1" dirty="0">
                <a:solidFill>
                  <a:srgbClr val="C00000"/>
                </a:solidFill>
                <a:latin typeface="Bookman Old Style"/>
              </a:rPr>
              <a:t> значит красота, т.е. соразмерность частей для составления стройного целого… </a:t>
            </a:r>
          </a:p>
          <a:p>
            <a:pPr marL="742950" indent="-7429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200" b="1" i="1" dirty="0">
                <a:solidFill>
                  <a:srgbClr val="C00000"/>
                </a:solidFill>
                <a:latin typeface="Bookman Old Style"/>
              </a:rPr>
              <a:t>Чувство и форма – это душа и тело. Первое – дар высшей благодати, второе приобретается трудом…»</a:t>
            </a:r>
          </a:p>
        </p:txBody>
      </p:sp>
      <p:pic>
        <p:nvPicPr>
          <p:cNvPr id="21508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765175"/>
            <a:ext cx="13716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-324544" y="260648"/>
            <a:ext cx="4690864" cy="1143000"/>
          </a:xfrm>
        </p:spPr>
        <p:txBody>
          <a:bodyPr/>
          <a:lstStyle/>
          <a:p>
            <a:pPr algn="ctr"/>
            <a:r>
              <a:rPr lang="ru-RU" altLang="ru-RU" b="1" i="1" dirty="0">
                <a:latin typeface="Times New Roman" panose="02020603050405020304" pitchFamily="18" charset="0"/>
              </a:rPr>
              <a:t>Модест Петрович Мусоргский</a:t>
            </a:r>
          </a:p>
        </p:txBody>
      </p:sp>
      <p:pic>
        <p:nvPicPr>
          <p:cNvPr id="32772" name="Picture 4" descr="portret_musorgsk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538939"/>
            <a:ext cx="1280624" cy="14871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6103436"/>
            <a:ext cx="106471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400" b="1" i="1" dirty="0">
                <a:solidFill>
                  <a:schemeClr val="bg1"/>
                </a:solidFill>
                <a:latin typeface="Times New Roman" panose="02020603050405020304" pitchFamily="18" charset="0"/>
              </a:rPr>
              <a:t>Илья </a:t>
            </a:r>
            <a:endParaRPr lang="ru-RU" altLang="ru-RU" sz="1400" b="1" i="1" dirty="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r>
              <a:rPr lang="ru-RU" altLang="ru-RU" sz="1400" b="1" i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Ефимович </a:t>
            </a:r>
          </a:p>
          <a:p>
            <a:r>
              <a:rPr lang="ru-RU" altLang="ru-RU" sz="1400" b="1" i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Репин</a:t>
            </a:r>
            <a:endParaRPr lang="ru-RU" sz="1400" dirty="0">
              <a:solidFill>
                <a:schemeClr val="bg1"/>
              </a:solidFill>
            </a:endParaRPr>
          </a:p>
        </p:txBody>
      </p:sp>
      <p:pic>
        <p:nvPicPr>
          <p:cNvPr id="5" name="Picture 4" descr="67098711_REPIN_portret_REP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538939"/>
            <a:ext cx="1205074" cy="14837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499992" y="260648"/>
            <a:ext cx="453650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Bookman Old Style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Bookman Old Style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Bookman Old Style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Bookman Old Style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Consolas" pitchFamily="49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Consolas" pitchFamily="49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Consolas" pitchFamily="49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Consolas" pitchFamily="49" charset="0"/>
              </a:defRPr>
            </a:lvl9pPr>
          </a:lstStyle>
          <a:p>
            <a:pPr algn="ctr"/>
            <a:r>
              <a:rPr lang="ru-RU" altLang="ru-RU" b="1" i="1" smtClean="0">
                <a:latin typeface="Times New Roman" panose="02020603050405020304" pitchFamily="18" charset="0"/>
              </a:rPr>
              <a:t>Илья Ефимович Репин</a:t>
            </a:r>
            <a:endParaRPr lang="ru-RU" altLang="ru-RU" b="1" i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00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25400"/>
            <a:ext cx="3211971" cy="1143000"/>
          </a:xfrm>
        </p:spPr>
        <p:txBody>
          <a:bodyPr/>
          <a:lstStyle/>
          <a:p>
            <a:pPr algn="ctr"/>
            <a:r>
              <a:rPr lang="ru-RU" altLang="ru-RU" sz="2800" b="1" i="1" dirty="0">
                <a:latin typeface="Times New Roman" panose="02020603050405020304" pitchFamily="18" charset="0"/>
              </a:rPr>
              <a:t>«Протодьякон»</a:t>
            </a:r>
          </a:p>
        </p:txBody>
      </p:sp>
      <p:pic>
        <p:nvPicPr>
          <p:cNvPr id="34820" name="Picture 4" descr="1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1994385" cy="26248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3968" y="5293028"/>
            <a:ext cx="219322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i="1" dirty="0">
                <a:solidFill>
                  <a:schemeClr val="bg1"/>
                </a:solidFill>
                <a:latin typeface="Times New Roman" panose="02020603050405020304" pitchFamily="18" charset="0"/>
              </a:rPr>
              <a:t>Илья </a:t>
            </a:r>
            <a:endParaRPr lang="ru-RU" altLang="ru-RU" sz="3200" b="1" i="1" dirty="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r>
              <a:rPr lang="ru-RU" altLang="ru-RU" sz="3200" b="1" i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Ефимович </a:t>
            </a:r>
          </a:p>
          <a:p>
            <a:r>
              <a:rPr lang="ru-RU" altLang="ru-RU" sz="3200" b="1" i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Репин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644008" y="332656"/>
            <a:ext cx="430073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Bookman Old Style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Bookman Old Style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Bookman Old Style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Bookman Old Style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Consolas" pitchFamily="49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Consolas" pitchFamily="49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Consolas" pitchFamily="49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Consolas" pitchFamily="49" charset="0"/>
              </a:defRPr>
            </a:lvl9pPr>
          </a:lstStyle>
          <a:p>
            <a:pPr algn="ctr"/>
            <a:r>
              <a:rPr lang="ru-RU" altLang="ru-RU" sz="2800" b="1" i="1" dirty="0" smtClean="0">
                <a:latin typeface="Times New Roman" panose="02020603050405020304" pitchFamily="18" charset="0"/>
              </a:rPr>
              <a:t>Отрывок из оперы </a:t>
            </a:r>
          </a:p>
          <a:p>
            <a:pPr algn="ctr"/>
            <a:r>
              <a:rPr lang="ru-RU" altLang="ru-RU" sz="2800" b="1" i="1" dirty="0" smtClean="0">
                <a:latin typeface="Times New Roman" panose="02020603050405020304" pitchFamily="18" charset="0"/>
              </a:rPr>
              <a:t>«Борис Годунов» </a:t>
            </a:r>
          </a:p>
          <a:p>
            <a:pPr algn="ctr"/>
            <a:r>
              <a:rPr lang="ru-RU" altLang="ru-RU" sz="2800" b="1" i="1" dirty="0" smtClean="0">
                <a:latin typeface="Times New Roman" panose="02020603050405020304" pitchFamily="18" charset="0"/>
              </a:rPr>
              <a:t>«Песнь </a:t>
            </a:r>
            <a:r>
              <a:rPr lang="ru-RU" altLang="ru-RU" sz="2800" b="1" i="1" dirty="0" err="1" smtClean="0">
                <a:latin typeface="Times New Roman" panose="02020603050405020304" pitchFamily="18" charset="0"/>
              </a:rPr>
              <a:t>Варлаама</a:t>
            </a:r>
            <a:r>
              <a:rPr lang="ru-RU" altLang="ru-RU" sz="2800" b="1" i="1" dirty="0" smtClean="0">
                <a:latin typeface="Times New Roman" panose="02020603050405020304" pitchFamily="18" charset="0"/>
              </a:rPr>
              <a:t>»</a:t>
            </a:r>
            <a:br>
              <a:rPr lang="ru-RU" altLang="ru-RU" sz="2800" b="1" i="1" dirty="0" smtClean="0">
                <a:latin typeface="Times New Roman" panose="02020603050405020304" pitchFamily="18" charset="0"/>
              </a:rPr>
            </a:br>
            <a:r>
              <a:rPr lang="ru-RU" altLang="ru-RU" sz="2800" b="1" i="1" dirty="0" smtClean="0">
                <a:latin typeface="Times New Roman" panose="02020603050405020304" pitchFamily="18" charset="0"/>
              </a:rPr>
              <a:t>М.П. Мусоргского</a:t>
            </a:r>
            <a:endParaRPr lang="ru-RU" altLang="ru-RU" sz="2800" b="1" i="1" dirty="0">
              <a:latin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36046" y="3717032"/>
            <a:ext cx="2316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Видео из интернета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955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b="1" i="1" dirty="0">
                <a:solidFill>
                  <a:srgbClr val="FF0000"/>
                </a:solidFill>
              </a:rPr>
              <a:t>Художник           Композитор 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5050904" cy="4525963"/>
          </a:xfrm>
        </p:spPr>
        <p:txBody>
          <a:bodyPr/>
          <a:lstStyle/>
          <a:p>
            <a:r>
              <a:rPr lang="ru-RU" altLang="ru-RU" sz="5400" b="1" dirty="0"/>
              <a:t>Краски</a:t>
            </a:r>
          </a:p>
          <a:p>
            <a:r>
              <a:rPr lang="ru-RU" altLang="ru-RU" sz="5400" b="1" dirty="0"/>
              <a:t>Рисунок</a:t>
            </a:r>
          </a:p>
          <a:p>
            <a:r>
              <a:rPr lang="ru-RU" altLang="ru-RU" sz="5400" b="1" dirty="0"/>
              <a:t>Колорит</a:t>
            </a:r>
          </a:p>
          <a:p>
            <a:r>
              <a:rPr lang="ru-RU" altLang="ru-RU" sz="5400" b="1" dirty="0"/>
              <a:t>Контраст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267200" y="1600200"/>
            <a:ext cx="4769296" cy="4525963"/>
          </a:xfrm>
        </p:spPr>
        <p:txBody>
          <a:bodyPr/>
          <a:lstStyle/>
          <a:p>
            <a:r>
              <a:rPr lang="ru-RU" altLang="ru-RU" sz="5400" b="1" dirty="0"/>
              <a:t>Звуки</a:t>
            </a:r>
          </a:p>
          <a:p>
            <a:r>
              <a:rPr lang="ru-RU" altLang="ru-RU" sz="5400" b="1" dirty="0"/>
              <a:t>Мелодия</a:t>
            </a:r>
          </a:p>
          <a:p>
            <a:r>
              <a:rPr lang="ru-RU" altLang="ru-RU" sz="5400" b="1" dirty="0"/>
              <a:t>Лад</a:t>
            </a:r>
          </a:p>
          <a:p>
            <a:r>
              <a:rPr lang="ru-RU" altLang="ru-RU" sz="5400" b="1" dirty="0"/>
              <a:t>Динамика</a:t>
            </a:r>
          </a:p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2127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133600"/>
            <a:ext cx="7542212" cy="1143000"/>
          </a:xfrm>
        </p:spPr>
        <p:txBody>
          <a:bodyPr/>
          <a:lstStyle/>
          <a:p>
            <a:pPr algn="ctr">
              <a:defRPr/>
            </a:pPr>
            <a:r>
              <a:rPr lang="ru-RU" sz="3600" b="1" i="1" dirty="0" smtClean="0">
                <a:solidFill>
                  <a:srgbClr val="002060"/>
                </a:solidFill>
              </a:rPr>
              <a:t>Домашнее задание:</a:t>
            </a:r>
            <a:br>
              <a:rPr lang="ru-RU" sz="3600" b="1" i="1" dirty="0" smtClean="0">
                <a:solidFill>
                  <a:srgbClr val="002060"/>
                </a:solidFill>
              </a:rPr>
            </a:br>
            <a:r>
              <a:rPr lang="ru-RU" sz="3600" b="1" i="1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3600" b="1" i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</a:rPr>
              <a:t>- найти женский портрет одного из художников и подобрать к нему музыкальное и литературное произведения с указанием названий и авторов каждого из них.</a:t>
            </a:r>
            <a:r>
              <a:rPr lang="ru-RU" sz="3600" b="1" i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3600" b="1" i="1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sz="36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6381327"/>
            <a:ext cx="7632848" cy="2440775"/>
          </a:xfrm>
          <a:ln>
            <a:miter lim="800000"/>
            <a:headEnd/>
            <a:tailEnd/>
          </a:ln>
          <a:extLst/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spc="5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4000" spc="50">
              <a:ln w="11430"/>
              <a:solidFill>
                <a:schemeClr val="bg2">
                  <a:lumMod val="2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950" y="115888"/>
            <a:ext cx="6008688" cy="2566987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ru-RU" sz="2800" i="1" dirty="0" smtClean="0">
                <a:solidFill>
                  <a:srgbClr val="C00000"/>
                </a:solidFill>
              </a:rPr>
              <a:t>Мечта. В волшебной сени</a:t>
            </a:r>
          </a:p>
          <a:p>
            <a:pPr algn="l">
              <a:defRPr/>
            </a:pPr>
            <a:r>
              <a:rPr lang="ru-RU" sz="2800" i="1" dirty="0" smtClean="0">
                <a:solidFill>
                  <a:srgbClr val="C00000"/>
                </a:solidFill>
              </a:rPr>
              <a:t>Мне милую яви,</a:t>
            </a:r>
          </a:p>
          <a:p>
            <a:pPr algn="l">
              <a:defRPr/>
            </a:pPr>
            <a:r>
              <a:rPr lang="ru-RU" sz="2800" i="1" dirty="0" smtClean="0">
                <a:solidFill>
                  <a:srgbClr val="C00000"/>
                </a:solidFill>
              </a:rPr>
              <a:t>Мой свет, мой добрый гений,</a:t>
            </a:r>
          </a:p>
          <a:p>
            <a:pPr algn="l">
              <a:defRPr/>
            </a:pPr>
            <a:r>
              <a:rPr lang="ru-RU" sz="2800" i="1" dirty="0" smtClean="0">
                <a:solidFill>
                  <a:srgbClr val="C00000"/>
                </a:solidFill>
              </a:rPr>
              <a:t>Предмет моей любви…</a:t>
            </a:r>
          </a:p>
          <a:p>
            <a:pPr>
              <a:defRPr/>
            </a:pPr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А.С. Пушкин</a:t>
            </a:r>
            <a:endParaRPr lang="ru-RU" sz="24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27000" y="3128963"/>
            <a:ext cx="8351838" cy="369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i="1">
                <a:solidFill>
                  <a:srgbClr val="FF0000"/>
                </a:solidFill>
              </a:rPr>
              <a:t>Любите живопись, поэты! </a:t>
            </a:r>
          </a:p>
          <a:p>
            <a:pPr eaLnBrk="1" hangingPunct="1"/>
            <a:r>
              <a:rPr lang="ru-RU" altLang="ru-RU" sz="2400" i="1">
                <a:solidFill>
                  <a:srgbClr val="FF0000"/>
                </a:solidFill>
              </a:rPr>
              <a:t>Лишь ей, единственной, дано </a:t>
            </a:r>
          </a:p>
          <a:p>
            <a:pPr eaLnBrk="1" hangingPunct="1"/>
            <a:r>
              <a:rPr lang="ru-RU" altLang="ru-RU" sz="2400" i="1">
                <a:solidFill>
                  <a:srgbClr val="FF0000"/>
                </a:solidFill>
              </a:rPr>
              <a:t>Души изменчивой приметы</a:t>
            </a:r>
          </a:p>
          <a:p>
            <a:pPr eaLnBrk="1" hangingPunct="1"/>
            <a:r>
              <a:rPr lang="ru-RU" altLang="ru-RU" sz="2400" i="1">
                <a:solidFill>
                  <a:srgbClr val="FF0000"/>
                </a:solidFill>
              </a:rPr>
              <a:t>Переносить на полотно. </a:t>
            </a:r>
          </a:p>
          <a:p>
            <a:pPr eaLnBrk="1" hangingPunct="1"/>
            <a:endParaRPr lang="ru-RU" altLang="ru-RU"/>
          </a:p>
          <a:p>
            <a:pPr algn="r" eaLnBrk="1" hangingPunct="1"/>
            <a:r>
              <a:rPr lang="ru-RU" altLang="ru-RU"/>
              <a:t>                                      </a:t>
            </a:r>
            <a:r>
              <a:rPr lang="ru-RU" altLang="ru-RU" sz="2400" i="1">
                <a:solidFill>
                  <a:srgbClr val="002060"/>
                </a:solidFill>
                <a:cs typeface="Arial" panose="020B0604020202020204" pitchFamily="34" charset="0"/>
              </a:rPr>
              <a:t>Н. Заболоцкий.</a:t>
            </a:r>
          </a:p>
          <a:p>
            <a:pPr eaLnBrk="1" hangingPunct="1"/>
            <a:endParaRPr lang="ru-RU" altLang="ru-RU" sz="2400"/>
          </a:p>
          <a:p>
            <a:pPr eaLnBrk="1" hangingPunct="1"/>
            <a:r>
              <a:rPr lang="ru-RU" altLang="ru-RU" sz="2400"/>
              <a:t>Как вы думаете, о каком жанре изобразительного искусства сегодня пойдет речь?</a:t>
            </a:r>
          </a:p>
          <a:p>
            <a:pPr eaLnBrk="1" hangingPunct="1"/>
            <a:r>
              <a:rPr lang="ru-RU" altLang="ru-RU" sz="2400"/>
              <a:t>Какое еще искусство может нарисовать портрет?</a:t>
            </a:r>
          </a:p>
        </p:txBody>
      </p:sp>
      <p:pic>
        <p:nvPicPr>
          <p:cNvPr id="7173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918" y="1129936"/>
            <a:ext cx="717145" cy="1011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3474" y="3356991"/>
            <a:ext cx="1094676" cy="1461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2138" y="325438"/>
            <a:ext cx="5734050" cy="217487"/>
          </a:xfrm>
        </p:spPr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</a:t>
            </a:r>
            <a:r>
              <a:rPr lang="ru-RU" sz="3100" dirty="0" smtClean="0"/>
              <a:t>От красок шумно и светло Я музыку сюда бы ввел,  </a:t>
            </a:r>
            <a:br>
              <a:rPr lang="ru-RU" sz="3100" dirty="0" smtClean="0"/>
            </a:br>
            <a:r>
              <a:rPr lang="ru-RU" sz="3100" dirty="0" smtClean="0"/>
              <a:t>      Картины воздух обступили  </a:t>
            </a:r>
            <a:br>
              <a:rPr lang="ru-RU" sz="3100" dirty="0" smtClean="0"/>
            </a:br>
            <a:r>
              <a:rPr lang="ru-RU" sz="3100" dirty="0"/>
              <a:t> </a:t>
            </a:r>
            <a:r>
              <a:rPr lang="ru-RU" sz="3100" dirty="0" smtClean="0"/>
              <a:t> Чтобы они заговорили…</a:t>
            </a:r>
            <a:br>
              <a:rPr lang="ru-RU" sz="3100" dirty="0" smtClean="0"/>
            </a:br>
            <a:r>
              <a:rPr lang="ru-RU" sz="3100" dirty="0" smtClean="0"/>
              <a:t>                                                              </a:t>
            </a:r>
            <a:r>
              <a:rPr lang="ru-RU" sz="3100" i="1" dirty="0" err="1" smtClean="0">
                <a:solidFill>
                  <a:schemeClr val="bg2">
                    <a:lumMod val="50000"/>
                  </a:schemeClr>
                </a:solidFill>
              </a:rPr>
              <a:t>С.Тюрин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</a:t>
            </a:r>
            <a:endParaRPr lang="ru-RU" sz="2200" dirty="0"/>
          </a:p>
        </p:txBody>
      </p:sp>
      <p:pic>
        <p:nvPicPr>
          <p:cNvPr id="9219" name="Содержимое 3" descr="c12bb509600a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5616" y="325438"/>
            <a:ext cx="1393922" cy="1720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Рисунок 4" descr="20091015_karl_briullov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852936"/>
            <a:ext cx="1418272" cy="1582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2195513" y="274638"/>
            <a:ext cx="5729287" cy="417512"/>
          </a:xfrm>
        </p:spPr>
        <p:txBody>
          <a:bodyPr/>
          <a:lstStyle/>
          <a:p>
            <a:r>
              <a:rPr lang="ru-RU" altLang="ru-RU" smtClean="0"/>
              <a:t> </a:t>
            </a: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-323850" y="-387350"/>
            <a:ext cx="9575800" cy="4679950"/>
          </a:xfrm>
        </p:spPr>
        <p:txBody>
          <a:bodyPr/>
          <a:lstStyle/>
          <a:p>
            <a:endParaRPr lang="ru-RU" altLang="ru-RU" sz="2000" dirty="0" smtClean="0"/>
          </a:p>
          <a:p>
            <a:r>
              <a:rPr lang="ru-RU" altLang="ru-RU" sz="2000" b="1" dirty="0" smtClean="0"/>
              <a:t>Поэзии и музыке созвучны полотна русских живописцев рубежа XVII – XIX веков. Атмосфера портретов переносит нас в мир России  Пушкинской эпохи. </a:t>
            </a:r>
          </a:p>
          <a:p>
            <a:r>
              <a:rPr lang="ru-RU" altLang="ru-RU" sz="2000" b="1" dirty="0" smtClean="0"/>
              <a:t>Считается, что портрет – самое бесспорное достижение нашей национальной школы, именно благодаря ему русская живопись достигла уровня европейской. XVIII век в России называют веком портрета. В жанре портрета писали лучшие русские художники: Ф. Рокотов, Д. Левицкий, О. Кипренский, К. Брюллов, И. Репин, М. Врубель и др. Их женские портреты также чисты и прозрачны, как музыка и стихи романсов. Умные и благородные лица тех, кому посвящали свои поэтические и музыкальные посвящения, запечатлели художники.</a:t>
            </a:r>
          </a:p>
        </p:txBody>
      </p:sp>
      <p:pic>
        <p:nvPicPr>
          <p:cNvPr id="1024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44" y="4203656"/>
            <a:ext cx="911442" cy="1144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6" descr="http://stene.ru/wp-content/uploads/2015/05/portret-praskovi-nikolaevny-repnino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639" y="5243649"/>
            <a:ext cx="964951" cy="119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8" descr="http://mtdata.ru/u29/photo8CCD/20143021827-0/origin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86088"/>
            <a:ext cx="953105" cy="117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676416"/>
            <a:ext cx="881187" cy="98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12" descr="http://artlemon.ru/imagesbase/2/big/brullov-aleksandr-pavlovich-i-karl-pavlovich/avtoportret.-1848-artfon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983" y="4228762"/>
            <a:ext cx="795326" cy="94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381" y="5589240"/>
            <a:ext cx="995477" cy="1172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298" y="5507633"/>
            <a:ext cx="791566" cy="1015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366" y="3926508"/>
            <a:ext cx="973431" cy="1203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1692275" y="274638"/>
            <a:ext cx="6232525" cy="490537"/>
          </a:xfrm>
        </p:spPr>
        <p:txBody>
          <a:bodyPr/>
          <a:lstStyle/>
          <a:p>
            <a:r>
              <a:rPr lang="ru-RU" altLang="ru-RU" smtClean="0"/>
              <a:t> </a:t>
            </a: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>
          <a:xfrm>
            <a:off x="1835696" y="-166182"/>
            <a:ext cx="7308304" cy="4525962"/>
          </a:xfrm>
        </p:spPr>
        <p:txBody>
          <a:bodyPr/>
          <a:lstStyle/>
          <a:p>
            <a:pPr algn="just"/>
            <a:r>
              <a:rPr lang="ru-RU" altLang="ru-RU" sz="2400" b="1" dirty="0" smtClean="0"/>
              <a:t>Благодаря «портретным гармониям» русского художника Федора Степановича </a:t>
            </a:r>
            <a:r>
              <a:rPr lang="ru-RU" altLang="ru-RU" sz="2400" b="1" dirty="0" err="1" smtClean="0"/>
              <a:t>Рокотова</a:t>
            </a:r>
            <a:r>
              <a:rPr lang="ru-RU" altLang="ru-RU" sz="2400" b="1" dirty="0" smtClean="0"/>
              <a:t> образовался особый эмоциональный словарь для выражения впечатлений зрителя: «</a:t>
            </a:r>
            <a:r>
              <a:rPr lang="ru-RU" altLang="ru-RU" sz="2400" b="1" dirty="0" err="1" smtClean="0"/>
              <a:t>полумерцание</a:t>
            </a:r>
            <a:r>
              <a:rPr lang="ru-RU" altLang="ru-RU" sz="2400" b="1" dirty="0" smtClean="0"/>
              <a:t>, </a:t>
            </a:r>
            <a:r>
              <a:rPr lang="ru-RU" altLang="ru-RU" sz="2400" b="1" dirty="0" err="1" smtClean="0"/>
              <a:t>полугорение</a:t>
            </a:r>
            <a:r>
              <a:rPr lang="ru-RU" altLang="ru-RU" sz="2400" b="1" dirty="0" smtClean="0"/>
              <a:t> красок», «зыбкость, воздушность», «загадочность и таинственность», «вибрация света и цвета», «поэтическая хрупкость чувств», «затаенность душевных проявлений» и т.п.  Кроме технических живописных новшеств, художник открывает новые возможности камерного, интимного портрета в выражении душевного мира человека, как главного критерия его достоинства. Нередко считают, что Рокотов наделял модели своей собственной одухотворенностью. </a:t>
            </a:r>
          </a:p>
          <a:p>
            <a:endParaRPr lang="ru-RU" altLang="ru-RU" sz="2400" dirty="0" smtClean="0"/>
          </a:p>
          <a:p>
            <a:endParaRPr lang="ru-RU" altLang="ru-RU" sz="2400" dirty="0" smtClean="0"/>
          </a:p>
        </p:txBody>
      </p:sp>
      <p:pic>
        <p:nvPicPr>
          <p:cNvPr id="11268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69" y="1340768"/>
            <a:ext cx="954409" cy="12462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Box 6"/>
          <p:cNvSpPr txBox="1">
            <a:spLocks noChangeArrowheads="1"/>
          </p:cNvSpPr>
          <p:nvPr/>
        </p:nvSpPr>
        <p:spPr bwMode="auto">
          <a:xfrm>
            <a:off x="163371" y="3776336"/>
            <a:ext cx="216334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FF0000"/>
                </a:solidFill>
              </a:rPr>
              <a:t>Ф.С. Рокотов</a:t>
            </a:r>
          </a:p>
          <a:p>
            <a:pPr eaLnBrk="1" hangingPunct="1"/>
            <a:r>
              <a:rPr lang="ru-RU" altLang="ru-RU" sz="2400" b="1" dirty="0">
                <a:solidFill>
                  <a:srgbClr val="FF0000"/>
                </a:solidFill>
              </a:rPr>
              <a:t>(1735-1808)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-116119" y="5670550"/>
            <a:ext cx="4748461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2800" b="1" dirty="0" err="1" smtClean="0">
                <a:solidFill>
                  <a:srgbClr val="FF0000"/>
                </a:solidFill>
              </a:rPr>
              <a:t>Ф.С.Рокотов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 </a:t>
            </a:r>
            <a:br>
              <a:rPr lang="ru-RU" altLang="ru-RU" sz="2800" b="1" dirty="0" smtClean="0">
                <a:solidFill>
                  <a:srgbClr val="FF0000"/>
                </a:solidFill>
              </a:rPr>
            </a:br>
            <a:r>
              <a:rPr lang="ru-RU" altLang="ru-RU" sz="2800" b="1" dirty="0" smtClean="0">
                <a:solidFill>
                  <a:srgbClr val="C00000"/>
                </a:solidFill>
              </a:rPr>
              <a:t>Портрет </a:t>
            </a:r>
            <a:r>
              <a:rPr lang="ru-RU" altLang="ru-RU" sz="2800" b="1" dirty="0" err="1" smtClean="0">
                <a:solidFill>
                  <a:srgbClr val="C00000"/>
                </a:solidFill>
              </a:rPr>
              <a:t>Струйской</a:t>
            </a:r>
            <a:endParaRPr lang="ru-RU" altLang="ru-RU" sz="2800" b="1" dirty="0" smtClean="0">
              <a:solidFill>
                <a:srgbClr val="C00000"/>
              </a:solidFill>
            </a:endParaRPr>
          </a:p>
        </p:txBody>
      </p:sp>
      <p:pic>
        <p:nvPicPr>
          <p:cNvPr id="12291" name="Picture 2" descr="C:\Users\Даниил\Pictures\портрет Струйской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42550" y="2636911"/>
            <a:ext cx="697494" cy="892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-15875" y="4005263"/>
            <a:ext cx="3795713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Bookman Old Style" panose="020506040505050202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0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Bookman Old Style" panose="020506040505050202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Arial" panose="020B0604020202020204" pitchFamily="34" charset="0"/>
              <a:buChar char="○"/>
              <a:defRPr sz="2400">
                <a:solidFill>
                  <a:schemeClr val="tx1"/>
                </a:solidFill>
                <a:latin typeface="Bookman Old Style" panose="020506040505050202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90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Bookman Old Style" panose="020506040505050202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100000"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Bookman Old Style" panose="0205060405050502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100000"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Bookman Old Style" panose="0205060405050502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100000"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Bookman Old Style" panose="0205060405050502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100000"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Bookman Old Style" panose="0205060405050502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100000"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Bookman Old Style" panose="020506040505050202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>
              <a:solidFill>
                <a:srgbClr val="FFFFFF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>
              <a:solidFill>
                <a:srgbClr val="FFFFFF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>
              <a:solidFill>
                <a:srgbClr val="FFFFFF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>
              <a:solidFill>
                <a:srgbClr val="FFFFFF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>
              <a:solidFill>
                <a:srgbClr val="FFFFFF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>
              <a:solidFill>
                <a:srgbClr val="FFFFFF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>
              <a:solidFill>
                <a:srgbClr val="FFFFFF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>
              <a:solidFill>
                <a:srgbClr val="FFFFFF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>
              <a:solidFill>
                <a:srgbClr val="FFFFFF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>
              <a:solidFill>
                <a:srgbClr val="FFFFFF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>
              <a:solidFill>
                <a:srgbClr val="FFFFFF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>
              <a:solidFill>
                <a:srgbClr val="FFFFFF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endParaRPr lang="ru-RU" altLang="ru-RU" sz="24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2341563"/>
            <a:ext cx="4716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Bookman Old Style" panose="020506040505050202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0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Bookman Old Style" panose="020506040505050202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Arial" panose="020B0604020202020204" pitchFamily="34" charset="0"/>
              <a:buChar char="○"/>
              <a:defRPr sz="2400">
                <a:solidFill>
                  <a:schemeClr val="tx1"/>
                </a:solidFill>
                <a:latin typeface="Bookman Old Style" panose="020506040505050202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90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Bookman Old Style" panose="020506040505050202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100000"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Bookman Old Style" panose="0205060405050502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100000"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Bookman Old Style" panose="0205060405050502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100000"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Bookman Old Style" panose="0205060405050502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100000"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Bookman Old Style" panose="0205060405050502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100000"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Bookman Old Style" panose="020506040505050202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i="1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400" i="1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altLang="ru-RU" sz="24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94" name="TextBox 2"/>
          <p:cNvSpPr txBox="1">
            <a:spLocks noChangeArrowheads="1"/>
          </p:cNvSpPr>
          <p:nvPr/>
        </p:nvSpPr>
        <p:spPr bwMode="auto">
          <a:xfrm>
            <a:off x="4211960" y="2035795"/>
            <a:ext cx="532859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400" b="1" dirty="0"/>
              <a:t>Прозрачный, как будто </a:t>
            </a:r>
          </a:p>
          <a:p>
            <a:pPr algn="just" eaLnBrk="1" hangingPunct="1"/>
            <a:r>
              <a:rPr lang="ru-RU" altLang="ru-RU" sz="2400" b="1" dirty="0"/>
              <a:t>сотканный из воздуха и света</a:t>
            </a:r>
          </a:p>
          <a:p>
            <a:pPr algn="just" eaLnBrk="1" hangingPunct="1"/>
            <a:r>
              <a:rPr lang="ru-RU" altLang="ru-RU" sz="2400" b="1" dirty="0"/>
              <a:t> портрет </a:t>
            </a:r>
            <a:r>
              <a:rPr lang="ru-RU" altLang="ru-RU" sz="2400" b="1" dirty="0" err="1"/>
              <a:t>Струйской</a:t>
            </a:r>
            <a:r>
              <a:rPr lang="ru-RU" altLang="ru-RU" sz="2400" b="1" dirty="0"/>
              <a:t> – самая </a:t>
            </a:r>
          </a:p>
          <a:p>
            <a:pPr algn="just" eaLnBrk="1" hangingPunct="1"/>
            <a:r>
              <a:rPr lang="ru-RU" altLang="ru-RU" sz="2400" b="1" dirty="0"/>
              <a:t>известная работа кисти Федора </a:t>
            </a:r>
          </a:p>
          <a:p>
            <a:pPr algn="just" eaLnBrk="1" hangingPunct="1"/>
            <a:r>
              <a:rPr lang="ru-RU" altLang="ru-RU" sz="2400" b="1" dirty="0"/>
              <a:t>Степановича </a:t>
            </a:r>
            <a:r>
              <a:rPr lang="ru-RU" altLang="ru-RU" sz="2400" b="1" dirty="0" err="1"/>
              <a:t>Рокотова</a:t>
            </a:r>
            <a:r>
              <a:rPr lang="ru-RU" altLang="ru-RU" sz="2400" b="1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4963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400" i="1" dirty="0">
                <a:solidFill>
                  <a:srgbClr val="7030A0"/>
                </a:solidFill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Особое место в творчестве художника  Ф.С. </a:t>
            </a:r>
            <a:r>
              <a:rPr lang="ru-RU" altLang="ru-RU" sz="2400" i="1" dirty="0" err="1">
                <a:solidFill>
                  <a:srgbClr val="7030A0"/>
                </a:solidFill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Рокотова</a:t>
            </a:r>
            <a:r>
              <a:rPr lang="ru-RU" altLang="ru-RU" sz="2400" i="1" dirty="0">
                <a:solidFill>
                  <a:srgbClr val="7030A0"/>
                </a:solidFill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 занимает портрет А. </a:t>
            </a:r>
            <a:r>
              <a:rPr lang="ru-RU" altLang="ru-RU" sz="2400" i="1" dirty="0" err="1">
                <a:solidFill>
                  <a:srgbClr val="7030A0"/>
                </a:solidFill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Струйской</a:t>
            </a:r>
            <a:r>
              <a:rPr lang="ru-RU" altLang="ru-RU" sz="2400" i="1" dirty="0">
                <a:solidFill>
                  <a:srgbClr val="7030A0"/>
                </a:solidFill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 (1772). Именно прекрасные глаза героини портрета послужили источником вдохновения для создания известного стихотворения Николая Заболоцкого: </a:t>
            </a:r>
            <a:br>
              <a:rPr lang="ru-RU" altLang="ru-RU" sz="2400" i="1" dirty="0">
                <a:solidFill>
                  <a:srgbClr val="7030A0"/>
                </a:solidFill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</a:br>
            <a:endParaRPr lang="ru-RU" sz="3200" dirty="0"/>
          </a:p>
        </p:txBody>
      </p:sp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827088" y="1417638"/>
            <a:ext cx="7489825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dirty="0"/>
              <a:t>Ты помнишь, как из тьмы былого, </a:t>
            </a:r>
          </a:p>
          <a:p>
            <a:pPr eaLnBrk="1" hangingPunct="1"/>
            <a:r>
              <a:rPr lang="ru-RU" altLang="ru-RU" sz="2000" b="1" dirty="0"/>
              <a:t>Едва закутана в атлас, </a:t>
            </a:r>
          </a:p>
          <a:p>
            <a:pPr eaLnBrk="1" hangingPunct="1"/>
            <a:r>
              <a:rPr lang="ru-RU" altLang="ru-RU" sz="2000" b="1" dirty="0"/>
              <a:t>С портрета </a:t>
            </a:r>
            <a:r>
              <a:rPr lang="ru-RU" altLang="ru-RU" sz="2000" b="1" dirty="0" err="1"/>
              <a:t>Рокотова</a:t>
            </a:r>
            <a:r>
              <a:rPr lang="ru-RU" altLang="ru-RU" sz="2000" b="1" dirty="0"/>
              <a:t> снова </a:t>
            </a:r>
          </a:p>
          <a:p>
            <a:pPr eaLnBrk="1" hangingPunct="1"/>
            <a:r>
              <a:rPr lang="ru-RU" altLang="ru-RU" sz="2000" b="1" dirty="0"/>
              <a:t>Смотрела </a:t>
            </a:r>
            <a:r>
              <a:rPr lang="ru-RU" altLang="ru-RU" sz="2000" b="1" dirty="0" err="1"/>
              <a:t>Струйская</a:t>
            </a:r>
            <a:r>
              <a:rPr lang="ru-RU" altLang="ru-RU" sz="2000" b="1" dirty="0"/>
              <a:t> на нас? </a:t>
            </a:r>
          </a:p>
          <a:p>
            <a:pPr eaLnBrk="1" hangingPunct="1"/>
            <a:r>
              <a:rPr lang="ru-RU" altLang="ru-RU" sz="2000" b="1" dirty="0"/>
              <a:t>Ее глаза – как два тумана, </a:t>
            </a:r>
          </a:p>
          <a:p>
            <a:pPr eaLnBrk="1" hangingPunct="1"/>
            <a:r>
              <a:rPr lang="ru-RU" altLang="ru-RU" sz="2000" b="1" dirty="0"/>
              <a:t>Полуулыбка, </a:t>
            </a:r>
            <a:r>
              <a:rPr lang="ru-RU" altLang="ru-RU" sz="2000" b="1" dirty="0" err="1"/>
              <a:t>полуплач</a:t>
            </a:r>
            <a:r>
              <a:rPr lang="ru-RU" altLang="ru-RU" sz="2000" b="1" dirty="0"/>
              <a:t>,  </a:t>
            </a:r>
          </a:p>
          <a:p>
            <a:pPr eaLnBrk="1" hangingPunct="1"/>
            <a:r>
              <a:rPr lang="ru-RU" altLang="ru-RU" sz="2000" b="1" dirty="0"/>
              <a:t>Ее глаза – как два обмана,  </a:t>
            </a:r>
          </a:p>
          <a:p>
            <a:pPr eaLnBrk="1" hangingPunct="1"/>
            <a:r>
              <a:rPr lang="ru-RU" altLang="ru-RU" sz="2000" b="1" dirty="0"/>
              <a:t>Покрытых мглою неудач. </a:t>
            </a:r>
          </a:p>
          <a:p>
            <a:pPr eaLnBrk="1" hangingPunct="1"/>
            <a:r>
              <a:rPr lang="ru-RU" altLang="ru-RU" sz="2000" b="1" dirty="0"/>
              <a:t>Соединенье двух загадок, </a:t>
            </a:r>
          </a:p>
          <a:p>
            <a:pPr eaLnBrk="1" hangingPunct="1"/>
            <a:r>
              <a:rPr lang="ru-RU" altLang="ru-RU" sz="2000" b="1" dirty="0" err="1"/>
              <a:t>Полувосторг</a:t>
            </a:r>
            <a:r>
              <a:rPr lang="ru-RU" altLang="ru-RU" sz="2000" b="1" dirty="0"/>
              <a:t>, </a:t>
            </a:r>
            <a:r>
              <a:rPr lang="ru-RU" altLang="ru-RU" sz="2000" b="1" dirty="0" err="1"/>
              <a:t>полуиспуг</a:t>
            </a:r>
            <a:r>
              <a:rPr lang="ru-RU" altLang="ru-RU" sz="2000" b="1" dirty="0"/>
              <a:t>, </a:t>
            </a:r>
          </a:p>
          <a:p>
            <a:pPr eaLnBrk="1" hangingPunct="1"/>
            <a:r>
              <a:rPr lang="ru-RU" altLang="ru-RU" sz="2000" b="1" dirty="0"/>
              <a:t>Безумной нежности припадок. </a:t>
            </a:r>
          </a:p>
          <a:p>
            <a:pPr eaLnBrk="1" hangingPunct="1"/>
            <a:r>
              <a:rPr lang="ru-RU" altLang="ru-RU" sz="2000" b="1" dirty="0"/>
              <a:t>Предвосхищенье смертных мук. </a:t>
            </a:r>
          </a:p>
          <a:p>
            <a:pPr eaLnBrk="1" hangingPunct="1"/>
            <a:r>
              <a:rPr lang="ru-RU" altLang="ru-RU" sz="2000" b="1" dirty="0"/>
              <a:t>Когда потемки наступают </a:t>
            </a:r>
          </a:p>
          <a:p>
            <a:pPr eaLnBrk="1" hangingPunct="1"/>
            <a:r>
              <a:rPr lang="ru-RU" altLang="ru-RU" sz="2000" b="1" dirty="0"/>
              <a:t>И приближается гроза,  </a:t>
            </a:r>
          </a:p>
          <a:p>
            <a:pPr eaLnBrk="1" hangingPunct="1"/>
            <a:r>
              <a:rPr lang="ru-RU" altLang="ru-RU" sz="2000" b="1" dirty="0"/>
              <a:t>Со дна души моей мерцают</a:t>
            </a:r>
          </a:p>
          <a:p>
            <a:pPr eaLnBrk="1" hangingPunct="1"/>
            <a:r>
              <a:rPr lang="ru-RU" altLang="ru-RU" sz="2000" b="1" dirty="0"/>
              <a:t> Ее прекрасные глаза.  </a:t>
            </a:r>
          </a:p>
        </p:txBody>
      </p:sp>
      <p:pic>
        <p:nvPicPr>
          <p:cNvPr id="46082" name="Picture 2" descr="http://ns1.infosoccer.ru/components/com_afisha/images/events/20130306_nzabolotski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560638"/>
            <a:ext cx="985147" cy="1398473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79388" y="908050"/>
            <a:ext cx="8856662" cy="1863725"/>
          </a:xfrm>
        </p:spPr>
        <p:txBody>
          <a:bodyPr/>
          <a:lstStyle/>
          <a:p>
            <a:pPr algn="just"/>
            <a:r>
              <a:rPr lang="ru-RU" altLang="ru-RU" sz="2000" b="1" dirty="0" smtClean="0"/>
              <a:t>Этот стих является ярким примером поэтизации образа средствами живописи. Воздушная, прозрачная манера письма создает ощущение легкости тканей и бездонности фона. С помощью света Рокотов мастерски выделяет лицо и одновременно объединяет всю композицию портрета в единое целое. Не случайно этот портрет часто называют «русской Джокондой». Многие исследователи творчества </a:t>
            </a:r>
            <a:r>
              <a:rPr lang="ru-RU" altLang="ru-RU" sz="2000" b="1" dirty="0" err="1" smtClean="0"/>
              <a:t>Рокотова</a:t>
            </a:r>
            <a:r>
              <a:rPr lang="ru-RU" altLang="ru-RU" sz="2000" b="1" dirty="0" smtClean="0"/>
              <a:t> отмечают, что взгляд  </a:t>
            </a:r>
            <a:r>
              <a:rPr lang="ru-RU" altLang="ru-RU" sz="2000" b="1" dirty="0" err="1" smtClean="0"/>
              <a:t>Струйской</a:t>
            </a:r>
            <a:r>
              <a:rPr lang="ru-RU" altLang="ru-RU" sz="2000" b="1" dirty="0" smtClean="0"/>
              <a:t> на портрете как бы направлен внутрь, молодая женщина задумалась о чем-то важном для нее, очень значимом. Именно этот взгляд одухотворяет все лицо Александры Петровны, делает его особенно прекрасным, отражает богатый духовный мир этой женщины, ее глубокий ум.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36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Глинка - Вальс-фантазия - </a:t>
            </a:r>
            <a:r>
              <a:rPr lang="en-US" sz="2400" b="1" dirty="0"/>
              <a:t>Mikhail Glinka - Waltz Fantasia (</a:t>
            </a:r>
            <a:r>
              <a:rPr lang="en-US" sz="2400" b="1" dirty="0" err="1"/>
              <a:t>Walse</a:t>
            </a:r>
            <a:r>
              <a:rPr lang="en-US" sz="2400" b="1" dirty="0"/>
              <a:t> </a:t>
            </a:r>
            <a:r>
              <a:rPr lang="en-US" sz="2400" b="1" dirty="0" err="1"/>
              <a:t>Fantasie</a:t>
            </a:r>
            <a:r>
              <a:rPr lang="en-US" sz="2400" b="1" dirty="0"/>
              <a:t>)</a:t>
            </a:r>
            <a:endParaRPr lang="ru-RU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563888" y="2996952"/>
            <a:ext cx="2316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Видео из интернета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90069" y="3244334"/>
            <a:ext cx="35638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https://youtu.be/76yl_BdYveI?t=5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940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Любимая">
      <a:majorFont>
        <a:latin typeface="Bookman Old Style"/>
        <a:ea typeface=""/>
        <a:cs typeface=""/>
      </a:majorFont>
      <a:minorFont>
        <a:latin typeface="Bookman Old Style"/>
        <a:ea typeface=""/>
        <a:cs typeface="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684</TotalTime>
  <Words>917</Words>
  <Application>Microsoft Office PowerPoint</Application>
  <PresentationFormat>Экран (4:3)</PresentationFormat>
  <Paragraphs>123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Техническая</vt:lpstr>
      <vt:lpstr>Презентация PowerPoint</vt:lpstr>
      <vt:lpstr> </vt:lpstr>
      <vt:lpstr>       От красок шумно и светло Я музыку сюда бы ввел,         Картины воздух обступили     Чтобы они заговорили…                                                               С.Тюрин  </vt:lpstr>
      <vt:lpstr> </vt:lpstr>
      <vt:lpstr> </vt:lpstr>
      <vt:lpstr>Ф.С.Рокотов  Портрет Струйской</vt:lpstr>
      <vt:lpstr>Особое место в творчестве художника  Ф.С. Рокотова занимает портрет А. Струйской (1772). Именно прекрасные глаза героини портрета послужили источником вдохновения для создания известного стихотворения Николая Заболоцкого:  </vt:lpstr>
      <vt:lpstr>Этот стих является ярким примером поэтизации образа средствами живописи. Воздушная, прозрачная манера письма создает ощущение легкости тканей и бездонности фона. С помощью света Рокотов мастерски выделяет лицо и одновременно объединяет всю композицию портрета в единое целое. Не случайно этот портрет часто называют «русской Джокондой». Многие исследователи творчества Рокотова отмечают, что взгляд  Струйской на портрете как бы направлен внутрь, молодая женщина задумалась о чем-то важном для нее, очень значимом. Именно этот взгляд одухотворяет все лицо Александры Петровны, делает его особенно прекрасным, отражает богатый духовный мир этой женщины, ее глубокий ум.</vt:lpstr>
      <vt:lpstr>Презентация PowerPoint</vt:lpstr>
      <vt:lpstr>Рассмотрите женские портреты русских художников, современников А.С. Пушкина и М.И.Глинки.   - Какие черты своих героинь стремились подчеркнуть художники?    - Какой из женских образов, запечатлённых в портретах русских художников, по-вашему, наиболее созвучен романсу М. И.Глинки? А вальсу?   </vt:lpstr>
      <vt:lpstr>Презентация PowerPoint</vt:lpstr>
      <vt:lpstr>Презентация PowerPoint</vt:lpstr>
      <vt:lpstr>Презентация PowerPoint</vt:lpstr>
      <vt:lpstr>Своё понимание красоты в искусстве М.И. Глинка выразил словами: «Все искусства, а следовательно и музыка, требуют:</vt:lpstr>
      <vt:lpstr>Модест Петрович Мусоргский</vt:lpstr>
      <vt:lpstr>«Протодьякон»</vt:lpstr>
      <vt:lpstr>Художник           Композитор </vt:lpstr>
      <vt:lpstr>Домашнее задание:  - найти женский портрет одного из художников и подобрать к нему музыкальное и литературное произведения с указанием названий и авторов каждого из них. </vt:lpstr>
    </vt:vector>
  </TitlesOfParts>
  <Company>МОУМСОШ1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Два музыкальных посвящения «Я помню чудное мгновенье»</dc:title>
  <dc:creator>Admin</dc:creator>
  <cp:lastModifiedBy>Admin</cp:lastModifiedBy>
  <cp:revision>84</cp:revision>
  <dcterms:created xsi:type="dcterms:W3CDTF">2009-05-28T12:15:49Z</dcterms:created>
  <dcterms:modified xsi:type="dcterms:W3CDTF">2022-09-21T09:48:41Z</dcterms:modified>
</cp:coreProperties>
</file>