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themeOverride+xml" PartName="/ppt/theme/themeOverride3.xml"/>
  <Override ContentType="application/vnd.openxmlformats-officedocument.themeOverride+xml" PartName="/ppt/theme/themeOverride2.xml"/>
  <Override ContentType="application/vnd.openxmlformats-officedocument.themeOverride+xml" PartName="/ppt/theme/themeOverride4.xml"/>
  <Override ContentType="application/vnd.openxmlformats-officedocument.themeOverride+xml" PartName="/ppt/theme/themeOverr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"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indent="-342900" lvl="1" marL="9144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 rot="5400000">
            <a:off x="4936367" y="2182286"/>
            <a:ext cx="5592761" cy="1777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 rot="5400000">
            <a:off x="823120" y="-91279"/>
            <a:ext cx="5592760" cy="6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indent="-342900" lvl="1" marL="9144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bg>
      <p:bgPr>
        <a:gradFill>
          <a:gsLst>
            <a:gs pos="0">
              <a:srgbClr val="B1B1B1"/>
            </a:gs>
            <a:gs pos="40000">
              <a:srgbClr val="9E9E9E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/>
          <p:nvPr/>
        </p:nvSpPr>
        <p:spPr>
          <a:xfrm>
            <a:off x="715963" y="5002213"/>
            <a:ext cx="3802062" cy="1443037"/>
          </a:xfrm>
          <a:custGeom>
            <a:rect b="b" l="l" r="r" t="t"/>
            <a:pathLst>
              <a:path extrusionOk="0" h="528" w="576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CCADC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-53975" y="5784850"/>
            <a:ext cx="3802063" cy="838200"/>
          </a:xfrm>
          <a:custGeom>
            <a:rect b="b" l="l" r="r" t="t"/>
            <a:pathLst>
              <a:path extrusionOk="0" h="528" w="576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" name="Google Shape;100;p13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93C5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1" name="Google Shape;101;p13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3"/>
          <p:cNvSpPr txBox="1"/>
          <p:nvPr>
            <p:ph idx="1" type="body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228600" lvl="0" marL="457200" marR="18288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indent="-304800" lvl="1" marL="914400" algn="l">
              <a:spcBef>
                <a:spcPts val="325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spcBef>
                <a:spcPts val="35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04" name="Google Shape;104;p13"/>
          <p:cNvSpPr/>
          <p:nvPr>
            <p:ph idx="2" type="pic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13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  <a:defRPr b="0" sz="30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3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3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bg>
      <p:bgPr>
        <a:gradFill>
          <a:gsLst>
            <a:gs pos="0">
              <a:srgbClr val="B1B1B1"/>
            </a:gs>
            <a:gs pos="40000">
              <a:srgbClr val="9E9E9E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722376" y="1059712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Lucida Sans"/>
              <a:buNone/>
              <a:defRPr b="1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3922713" y="2931712"/>
            <a:ext cx="4572000" cy="1454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564"/>
              <a:buNone/>
              <a:defRPr sz="23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5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bg>
      <p:bgPr>
        <a:gradFill>
          <a:gsLst>
            <a:gs pos="0">
              <a:srgbClr val="B1B1B1"/>
            </a:gs>
            <a:gs pos="40000">
              <a:srgbClr val="9E9E9E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57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🞂"/>
              <a:defRPr sz="2800"/>
            </a:lvl1pPr>
            <a:lvl2pPr indent="-381000" lvl="1" marL="914400" algn="l">
              <a:spcBef>
                <a:spcPts val="325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2" type="body"/>
          </p:nvPr>
        </p:nvSpPr>
        <p:spPr>
          <a:xfrm>
            <a:off x="4648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🞂"/>
              <a:defRPr sz="2800"/>
            </a:lvl1pPr>
            <a:lvl2pPr indent="-381000" lvl="1" marL="914400" algn="l">
              <a:spcBef>
                <a:spcPts val="325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showMasterSp="0" type="twoTxTwoObj">
  <p:cSld name="TWO_OBJECTS_WITH_TEXT">
    <p:bg>
      <p:bgPr>
        <a:blipFill rotWithShape="1">
          <a:blip r:embed="rId2">
            <a:alphaModFix/>
          </a:blip>
          <a:tile algn="tl" flip="none" tx="0" sx="50000" ty="0" sy="50000"/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5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5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3" type="body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2232" lvl="0" marL="457200" algn="l">
              <a:spcBef>
                <a:spcPts val="400"/>
              </a:spcBef>
              <a:spcAft>
                <a:spcPts val="0"/>
              </a:spcAft>
              <a:buSzPts val="1632"/>
              <a:buChar char="🞂"/>
              <a:defRPr sz="2400"/>
            </a:lvl1pPr>
            <a:lvl2pPr indent="-355600" lvl="1" marL="9144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4" type="body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2232" lvl="0" marL="457200" algn="l">
              <a:spcBef>
                <a:spcPts val="0"/>
              </a:spcBef>
              <a:spcAft>
                <a:spcPts val="0"/>
              </a:spcAft>
              <a:buSzPts val="1632"/>
              <a:buChar char="🞂"/>
              <a:defRPr sz="2400"/>
            </a:lvl1pPr>
            <a:lvl2pPr indent="-355600" lvl="1" marL="9144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bg>
      <p:bgPr>
        <a:gradFill>
          <a:gsLst>
            <a:gs pos="0">
              <a:srgbClr val="B1B1B1"/>
            </a:gs>
            <a:gs pos="40000">
              <a:srgbClr val="9E9E9E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bg>
      <p:bgPr>
        <a:blipFill rotWithShape="1">
          <a:blip r:embed="rId2">
            <a:alphaModFix/>
          </a:blip>
          <a:tile algn="tl" flip="none" tx="0" sx="50000" ty="0" sy="50000"/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914400" y="4876800"/>
            <a:ext cx="7481776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Lucida Sans"/>
              <a:buNone/>
              <a:defRPr b="0" sz="25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4419600" y="5355102"/>
            <a:ext cx="3974592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1088"/>
              <a:buNone/>
              <a:defRPr sz="1600"/>
            </a:lvl1pPr>
            <a:lvl2pPr indent="-228600" lvl="1" marL="914400" algn="l">
              <a:spcBef>
                <a:spcPts val="325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2" type="body"/>
          </p:nvPr>
        </p:nvSpPr>
        <p:spPr>
          <a:xfrm>
            <a:off x="914400" y="274320"/>
            <a:ext cx="7479792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6776" lvl="0" marL="457200" algn="l">
              <a:spcBef>
                <a:spcPts val="400"/>
              </a:spcBef>
              <a:spcAft>
                <a:spcPts val="0"/>
              </a:spcAft>
              <a:buSzPts val="2176"/>
              <a:buChar char="🞂"/>
              <a:defRPr sz="3200"/>
            </a:lvl1pPr>
            <a:lvl2pPr indent="-406400" lvl="1" marL="914400" algn="l">
              <a:spcBef>
                <a:spcPts val="325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spcBef>
                <a:spcPts val="35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bg>
      <p:bgPr>
        <a:gradFill>
          <a:gsLst>
            <a:gs pos="0">
              <a:srgbClr val="B1B1B1"/>
            </a:gs>
            <a:gs pos="40000">
              <a:srgbClr val="9E9E9E"/>
            </a:gs>
            <a:gs pos="100000">
              <a:schemeClr val="dk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715963" y="5002213"/>
            <a:ext cx="3802062" cy="1443037"/>
          </a:xfrm>
          <a:custGeom>
            <a:rect b="b" l="l" r="r" t="t"/>
            <a:pathLst>
              <a:path extrusionOk="0" h="528" w="576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CCADC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63" name="Google Shape;63;p9"/>
          <p:cNvSpPr/>
          <p:nvPr/>
        </p:nvSpPr>
        <p:spPr>
          <a:xfrm>
            <a:off x="-53975" y="5784850"/>
            <a:ext cx="3802063" cy="838200"/>
          </a:xfrm>
          <a:custGeom>
            <a:rect b="b" l="l" r="r" t="t"/>
            <a:pathLst>
              <a:path extrusionOk="0" h="528" w="576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64" name="Google Shape;64;p9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" name="Google Shape;65;p9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93C5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6" name="Google Shape;66;p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1488A5"/>
              </a:gs>
              <a:gs pos="72000">
                <a:srgbClr val="4DB7DA"/>
              </a:gs>
              <a:gs pos="100000">
                <a:srgbClr val="7CC2DD"/>
              </a:gs>
            </a:gsLst>
            <a:lin ang="16200000" scaled="0"/>
          </a:gradFill>
          <a:ln cap="rnd" cmpd="sng" w="9525">
            <a:solidFill>
              <a:srgbClr val="20768B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 txBox="1"/>
          <p:nvPr>
            <p:ph idx="1" type="body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228600" lvl="0" marL="457200" marR="18288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indent="-304800" lvl="1" marL="914400" algn="l">
              <a:spcBef>
                <a:spcPts val="325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spcBef>
                <a:spcPts val="35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9" name="Google Shape;69;p9"/>
          <p:cNvSpPr/>
          <p:nvPr>
            <p:ph idx="2" type="pic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9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  <a:defRPr b="0" sz="30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" type="body"/>
          </p:nvPr>
        </p:nvSpPr>
        <p:spPr>
          <a:xfrm rot="5400000">
            <a:off x="2378965" y="-440435"/>
            <a:ext cx="4386071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indent="-342900" lvl="1" marL="9144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715963" y="5002213"/>
            <a:ext cx="3802062" cy="1443037"/>
          </a:xfrm>
          <a:custGeom>
            <a:rect b="b" l="l" r="r" t="t"/>
            <a:pathLst>
              <a:path extrusionOk="0" h="528" w="576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CCADC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-53975" y="5784850"/>
            <a:ext cx="3802063" cy="838200"/>
          </a:xfrm>
          <a:custGeom>
            <a:rect b="b" l="l" r="r" t="t"/>
            <a:pathLst>
              <a:path extrusionOk="0" h="528" w="576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1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9;p1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93C5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5186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b="0" i="0" sz="27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-374650" lvl="1" marL="914400" marR="0" rtl="0" algn="l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-361950" lvl="2" marL="13716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-349250" lvl="3" marL="18288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b="0" i="0" sz="19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-342900" lvl="4" marL="22860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-342900" lvl="5" marL="27432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-330200" lvl="6" marL="32004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-330200" lvl="7" marL="36576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-330200" lvl="8" marL="41148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>
            <a:off x="715963" y="5002213"/>
            <a:ext cx="3802062" cy="1443037"/>
          </a:xfrm>
          <a:custGeom>
            <a:rect b="b" l="l" r="r" t="t"/>
            <a:pathLst>
              <a:path extrusionOk="0" h="528" w="576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CCADC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88" name="Google Shape;88;p12"/>
          <p:cNvSpPr/>
          <p:nvPr/>
        </p:nvSpPr>
        <p:spPr>
          <a:xfrm>
            <a:off x="-53975" y="5784850"/>
            <a:ext cx="3802063" cy="838200"/>
          </a:xfrm>
          <a:custGeom>
            <a:rect b="b" l="l" r="r" t="t"/>
            <a:pathLst>
              <a:path extrusionOk="0" h="528" w="576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89" name="Google Shape;89;p12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1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p12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93C5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1" name="Google Shape;9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5186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b="0" i="0" sz="27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-374650" lvl="1" marL="914400" marR="0" rtl="0" algn="l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-361950" lvl="2" marL="13716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b="0" i="0" sz="2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-349250" lvl="3" marL="18288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b="0" i="0" sz="19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-342900" lvl="4" marL="22860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-342900" lvl="5" marL="27432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b="0" i="0" sz="18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-330200" lvl="6" marL="32004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-330200" lvl="7" marL="36576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-330200" lvl="8" marL="41148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b="0" i="0" sz="16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0" type="dt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12"/>
          <p:cNvSpPr txBox="1"/>
          <p:nvPr>
            <p:ph idx="11" type="ftr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/>
          <p:nvPr>
            <p:ph type="title"/>
          </p:nvPr>
        </p:nvSpPr>
        <p:spPr>
          <a:xfrm>
            <a:off x="425450" y="261938"/>
            <a:ext cx="8229600" cy="1143000"/>
          </a:xfrm>
          <a:prstGeom prst="rect">
            <a:avLst/>
          </a:prstGeom>
          <a:solidFill>
            <a:schemeClr val="lt1"/>
          </a:solidFill>
          <a:ln cap="flat" cmpd="thickThin" w="55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Если в доме пожар</a:t>
            </a:r>
            <a:endParaRPr/>
          </a:p>
        </p:txBody>
      </p:sp>
      <p:sp>
        <p:nvSpPr>
          <p:cNvPr id="114" name="Google Shape;114;p14"/>
          <p:cNvSpPr txBox="1"/>
          <p:nvPr>
            <p:ph idx="1"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solidFill>
            <a:schemeClr val="lt1"/>
          </a:solidFill>
          <a:ln cap="flat" cmpd="thickThin" w="55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446" lvl="0" marL="365760" rtl="0" algn="l">
              <a:spcBef>
                <a:spcPts val="0"/>
              </a:spcBef>
              <a:spcAft>
                <a:spcPts val="0"/>
              </a:spcAft>
              <a:buSzPts val="1836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descr="http://upload.rb.ru/upload/users/picture/571824/21eb3bb5ec852c68a2ca5d00b71d9b0f.jpg" id="115" name="Google Shape;11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313" y="1484313"/>
            <a:ext cx="8215312" cy="4500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642938" y="6429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3"/>
          <p:cNvSpPr txBox="1"/>
          <p:nvPr>
            <p:ph idx="1" type="body"/>
          </p:nvPr>
        </p:nvSpPr>
        <p:spPr>
          <a:xfrm>
            <a:off x="0" y="142875"/>
            <a:ext cx="9144000" cy="6246813"/>
          </a:xfrm>
          <a:prstGeom prst="rect">
            <a:avLst/>
          </a:prstGeom>
          <a:solidFill>
            <a:schemeClr val="lt1"/>
          </a:solidFill>
          <a:ln cap="flat" cmpd="thickThin" w="55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rtl="0" algn="ctr">
              <a:spcBef>
                <a:spcPts val="0"/>
              </a:spcBef>
              <a:spcAft>
                <a:spcPts val="0"/>
              </a:spcAft>
              <a:buSzPts val="4080"/>
              <a:buFont typeface="Noto Sans Symbols"/>
              <a:buNone/>
            </a:pPr>
            <a:r>
              <a:t/>
            </a:r>
            <a:endParaRPr sz="6000"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4080"/>
              <a:buFont typeface="Noto Sans Symbols"/>
              <a:buNone/>
            </a:pPr>
            <a:r>
              <a:t/>
            </a:r>
            <a:endParaRPr sz="6000"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4080"/>
              <a:buFont typeface="Noto Sans Symbols"/>
              <a:buNone/>
            </a:pPr>
            <a:r>
              <a:rPr lang="ru-RU" sz="6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 Спасибо </a:t>
            </a:r>
            <a:endParaRPr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4080"/>
              <a:buFont typeface="Noto Sans Symbols"/>
              <a:buNone/>
            </a:pPr>
            <a:r>
              <a:rPr lang="ru-RU" sz="6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за внимание!</a:t>
            </a:r>
            <a:endParaRPr sz="6000"/>
          </a:p>
        </p:txBody>
      </p:sp>
      <p:sp>
        <p:nvSpPr>
          <p:cNvPr id="177" name="Google Shape;177;p23"/>
          <p:cNvSpPr txBox="1"/>
          <p:nvPr/>
        </p:nvSpPr>
        <p:spPr>
          <a:xfrm>
            <a:off x="5715000" y="4429125"/>
            <a:ext cx="3214688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solidFill>
            <a:schemeClr val="lt1"/>
          </a:solidFill>
          <a:ln cap="flat" cmpd="thickThin" w="55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56032" lvl="0" marL="365760" rtl="0" algn="ctr">
              <a:spcBef>
                <a:spcPts val="0"/>
              </a:spcBef>
              <a:spcAft>
                <a:spcPts val="0"/>
              </a:spcAft>
              <a:buSzPts val="272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Огонь даёт нам тепло и свет , </a:t>
            </a:r>
            <a:endParaRPr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272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на огне можно приготовить еду , </a:t>
            </a:r>
            <a:endParaRPr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272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но иногда огонь превращается </a:t>
            </a:r>
            <a:endParaRPr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272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из друга </a:t>
            </a:r>
            <a:endParaRPr/>
          </a:p>
          <a:p>
            <a:pPr indent="-256032" lvl="0" marL="365760" rtl="0" algn="ctr">
              <a:spcBef>
                <a:spcPts val="400"/>
              </a:spcBef>
              <a:spcAft>
                <a:spcPts val="0"/>
              </a:spcAft>
              <a:buSzPts val="2720"/>
              <a:buFont typeface="Noto Sans Symbols"/>
              <a:buNone/>
            </a:pPr>
            <a:r>
              <a:rPr lang="ru-RU" sz="4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в злейшего врага человека</a:t>
            </a:r>
            <a:endParaRPr/>
          </a:p>
          <a:p>
            <a:pPr indent="-139446" lvl="0" marL="365760" rtl="0" algn="l">
              <a:spcBef>
                <a:spcPts val="400"/>
              </a:spcBef>
              <a:spcAft>
                <a:spcPts val="0"/>
              </a:spcAft>
              <a:buSzPts val="1836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457200" y="704088"/>
            <a:ext cx="8229600" cy="796086"/>
          </a:xfrm>
          <a:prstGeom prst="rect">
            <a:avLst/>
          </a:prstGeom>
          <a:solidFill>
            <a:schemeClr val="lt1"/>
          </a:solidFill>
          <a:ln cap="flat" cmpd="thickThin" w="550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Если в доме пожар</a:t>
            </a:r>
            <a:endParaRPr sz="2800"/>
          </a:p>
        </p:txBody>
      </p:sp>
      <p:pic>
        <p:nvPicPr>
          <p:cNvPr descr="http://www.lesvesti.ru/images/main/679.jpg" id="127" name="Google Shape;127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3500" y="1857375"/>
            <a:ext cx="3214688" cy="3500438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6"/>
          <p:cNvSpPr/>
          <p:nvPr/>
        </p:nvSpPr>
        <p:spPr>
          <a:xfrm>
            <a:off x="1000125" y="1785938"/>
            <a:ext cx="3071813" cy="2554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Если в доме возник пожар, действовать надо быстро и чётко, без паники. Прежде всего надо позвонить по номеру 01, назвать свой адрес и рассказать, что случилось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609600" y="1176997"/>
            <a:ext cx="2462202" cy="6089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Lucida Sans"/>
              <a:buNone/>
            </a:pPr>
            <a:r>
              <a:rPr lang="ru-RU" sz="2200"/>
              <a:t>Если в доме пожар</a:t>
            </a:r>
            <a:endParaRPr sz="2200"/>
          </a:p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609600" y="2000250"/>
            <a:ext cx="2209800" cy="300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ts val="1224"/>
              <a:buNone/>
            </a:pPr>
            <a:r>
              <a:rPr lang="ru-RU" sz="1800"/>
              <a:t>Из задымлённой квартиры лучше выбираться пригнувшись или на четвереньках – внизу дыма обычно меньше. Дышать при этом нужно через влажную ткань – платок, полотенце, шарф.</a:t>
            </a:r>
            <a:endParaRPr/>
          </a:p>
        </p:txBody>
      </p:sp>
      <p:pic>
        <p:nvPicPr>
          <p:cNvPr descr="http://www.forchel.ru/images/metodkabinet/poj-bez1.jpg" id="135" name="Google Shape;135;p1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0569" l="6172" r="53147" t="15307"/>
          <a:stretch/>
        </p:blipFill>
        <p:spPr>
          <a:xfrm>
            <a:off x="3714744" y="785794"/>
            <a:ext cx="5214974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type="title"/>
          </p:nvPr>
        </p:nvSpPr>
        <p:spPr>
          <a:xfrm>
            <a:off x="500034" y="1142984"/>
            <a:ext cx="2500330" cy="6803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Lucida Sans"/>
              <a:buNone/>
            </a:pPr>
            <a:r>
              <a:rPr lang="ru-RU"/>
              <a:t>Если в доме пожар</a:t>
            </a:r>
            <a:endParaRPr/>
          </a:p>
        </p:txBody>
      </p:sp>
      <p:sp>
        <p:nvSpPr>
          <p:cNvPr id="141" name="Google Shape;141;p18"/>
          <p:cNvSpPr txBox="1"/>
          <p:nvPr>
            <p:ph idx="1" type="body"/>
          </p:nvPr>
        </p:nvSpPr>
        <p:spPr>
          <a:xfrm>
            <a:off x="571500" y="2071688"/>
            <a:ext cx="2428875" cy="2714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rmAutofit/>
          </a:bodyPr>
          <a:lstStyle/>
          <a:p>
            <a:pPr indent="-86360" lvl="0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0"/>
              <a:buFont typeface="Arial"/>
              <a:buChar char="•"/>
            </a:pPr>
            <a:r>
              <a:rPr lang="ru-RU" sz="2000"/>
              <a:t>Если в квартире есть кто-то из взрослых, позови его на помощь. 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360"/>
              <a:buFont typeface="Arial"/>
              <a:buNone/>
            </a:pPr>
            <a:r>
              <a:t/>
            </a:r>
            <a:endParaRPr sz="2000"/>
          </a:p>
          <a:p>
            <a:pPr indent="-8636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360"/>
              <a:buFont typeface="Arial"/>
              <a:buChar char="•"/>
            </a:pPr>
            <a:r>
              <a:rPr lang="ru-RU" sz="2000"/>
              <a:t>Если дома только ты, младший брат или сестра, хватай малыша за руку и быстро бегите к входной двери.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72"/>
              <a:buNone/>
            </a:pPr>
            <a:r>
              <a:t/>
            </a:r>
            <a:endParaRPr sz="400"/>
          </a:p>
        </p:txBody>
      </p:sp>
      <p:pic>
        <p:nvPicPr>
          <p:cNvPr descr="http://www.tunnel.ru/userfiles/ck/images/3313/V_goryacshej_odezhde_bezhat_zaprecshaetsya._Ot_vetra_silnee_ogon___razgoraetsya.jpg" id="142" name="Google Shape;142;p18"/>
          <p:cNvPicPr preferRelativeResize="0"/>
          <p:nvPr/>
        </p:nvPicPr>
        <p:blipFill rotWithShape="1">
          <a:blip r:embed="rId3">
            <a:alphaModFix/>
          </a:blip>
          <a:srcRect b="49942" l="46625" r="30939" t="23642"/>
          <a:stretch/>
        </p:blipFill>
        <p:spPr>
          <a:xfrm>
            <a:off x="3929063" y="1233488"/>
            <a:ext cx="5072062" cy="46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idx="1" type="body"/>
          </p:nvPr>
        </p:nvSpPr>
        <p:spPr>
          <a:xfrm>
            <a:off x="1141413" y="5443538"/>
            <a:ext cx="71628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ts val="952"/>
              <a:buNone/>
            </a:pPr>
            <a:r>
              <a:rPr lang="ru-RU"/>
              <a:t>Нельзя прятаться  в шкаф , под кровать или  запираться в ванной - так от дыма  не спастись.</a:t>
            </a:r>
            <a:endParaRPr/>
          </a:p>
        </p:txBody>
      </p:sp>
      <p:pic>
        <p:nvPicPr>
          <p:cNvPr descr="http://galstonok.rusedu.net/gallery/3100/to_pup_03.jpg" id="148" name="Google Shape;148;p1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2022" l="0" r="0" t="32022"/>
          <a:stretch/>
        </p:blipFill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9" name="Google Shape;149;p19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</a:pPr>
            <a:r>
              <a:rPr lang="ru-RU"/>
              <a:t>Если в доме пожар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idx="1" type="body"/>
          </p:nvPr>
        </p:nvSpPr>
        <p:spPr>
          <a:xfrm>
            <a:off x="1141413" y="5443538"/>
            <a:ext cx="71628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ts val="952"/>
              <a:buNone/>
            </a:pPr>
            <a:r>
              <a:rPr lang="ru-RU"/>
              <a:t>Во время пожара или задымления пользоваться лифтом  НЕЛЬЗЯ!</a:t>
            </a:r>
            <a:endParaRPr/>
          </a:p>
        </p:txBody>
      </p:sp>
      <p:pic>
        <p:nvPicPr>
          <p:cNvPr descr="http://s.compcentr.ru/09/films/4-4.jpg" id="155" name="Google Shape;155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6307" l="0" r="0" t="16308"/>
          <a:stretch/>
        </p:blipFill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6" name="Google Shape;156;p20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</a:pPr>
            <a:r>
              <a:rPr lang="ru-RU"/>
              <a:t>Если в доме пожар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Lucida Sans"/>
              <a:buNone/>
            </a:pPr>
            <a:r>
              <a:rPr lang="ru-RU" sz="3600"/>
              <a:t>Нельзя: </a:t>
            </a:r>
            <a:endParaRPr sz="3600"/>
          </a:p>
        </p:txBody>
      </p:sp>
      <p:sp>
        <p:nvSpPr>
          <p:cNvPr id="162" name="Google Shape;162;p21"/>
          <p:cNvSpPr txBox="1"/>
          <p:nvPr>
            <p:ph idx="1" type="body"/>
          </p:nvPr>
        </p:nvSpPr>
        <p:spPr>
          <a:xfrm>
            <a:off x="1141413" y="5443538"/>
            <a:ext cx="71628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rmAutofit/>
          </a:bodyPr>
          <a:lstStyle/>
          <a:p>
            <a:pPr indent="-69088" lvl="0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88"/>
              <a:buFont typeface="Arial"/>
              <a:buChar char="•"/>
            </a:pPr>
            <a:r>
              <a:rPr lang="ru-RU" sz="1600"/>
              <a:t>Играть со спичками и зажигалками.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088"/>
              <a:buFont typeface="Arial"/>
              <a:buNone/>
            </a:pPr>
            <a:r>
              <a:t/>
            </a:r>
            <a:endParaRPr sz="1600"/>
          </a:p>
          <a:p>
            <a:pPr indent="-69088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088"/>
              <a:buFont typeface="Arial"/>
              <a:buChar char="•"/>
            </a:pPr>
            <a:r>
              <a:rPr lang="ru-RU" sz="1600"/>
              <a:t>Играть с жидкостями,  которые могут вспыхнуть.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088"/>
              <a:buFont typeface="Arial"/>
              <a:buNone/>
            </a:pPr>
            <a:r>
              <a:t/>
            </a:r>
            <a:endParaRPr sz="1600"/>
          </a:p>
          <a:p>
            <a:pPr indent="-69088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088"/>
              <a:buFont typeface="Arial"/>
              <a:buChar char="•"/>
            </a:pPr>
            <a:r>
              <a:rPr lang="ru-RU" sz="1600"/>
              <a:t>Оставлять без присмотра включенный чайник или утюг.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088"/>
              <a:buNone/>
            </a:pPr>
            <a:r>
              <a:rPr lang="ru-RU" sz="1600"/>
              <a:t> </a:t>
            </a:r>
            <a:endParaRPr/>
          </a:p>
          <a:p>
            <a:pPr indent="0" lvl="0" marL="0" marR="0" rtl="0" algn="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72"/>
              <a:buNone/>
            </a:pPr>
            <a:r>
              <a:t/>
            </a:r>
            <a:endParaRPr sz="400"/>
          </a:p>
        </p:txBody>
      </p:sp>
      <p:pic>
        <p:nvPicPr>
          <p:cNvPr descr="http://umm4.com/wp-content/uploads/2011/06/stixi-dlya-detej-pravila-pozharnoj-bezopasnosti-3.jpg" id="163" name="Google Shape;163;p21"/>
          <p:cNvPicPr preferRelativeResize="0"/>
          <p:nvPr/>
        </p:nvPicPr>
        <p:blipFill rotWithShape="1">
          <a:blip r:embed="rId3">
            <a:alphaModFix/>
          </a:blip>
          <a:srcRect b="0" l="8879" r="8879" t="0"/>
          <a:stretch/>
        </p:blipFill>
        <p:spPr>
          <a:xfrm>
            <a:off x="1428750" y="214313"/>
            <a:ext cx="6483350" cy="4556125"/>
          </a:xfrm>
          <a:prstGeom prst="rect">
            <a:avLst/>
          </a:prstGeom>
          <a:noFill/>
          <a:ln cap="rnd" cmpd="sng" w="9525">
            <a:solidFill>
              <a:srgbClr val="C0C0C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/>
          <p:nvPr>
            <p:ph type="title"/>
          </p:nvPr>
        </p:nvSpPr>
        <p:spPr>
          <a:xfrm>
            <a:off x="609600" y="1176997"/>
            <a:ext cx="2212848" cy="966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Lucida Sans"/>
              <a:buNone/>
            </a:pPr>
            <a:r>
              <a:rPr lang="ru-RU"/>
              <a:t>Если в доме пожар</a:t>
            </a:r>
            <a:endParaRPr/>
          </a:p>
        </p:txBody>
      </p:sp>
      <p:sp>
        <p:nvSpPr>
          <p:cNvPr id="169" name="Google Shape;169;p22"/>
          <p:cNvSpPr txBox="1"/>
          <p:nvPr>
            <p:ph idx="1" type="body"/>
          </p:nvPr>
        </p:nvSpPr>
        <p:spPr>
          <a:xfrm>
            <a:off x="1141413" y="5443538"/>
            <a:ext cx="71628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ts val="952"/>
              <a:buNone/>
            </a:pPr>
            <a:r>
              <a:rPr lang="ru-RU"/>
              <a:t>Герои легендарные, В огонь идут пожарные…</a:t>
            </a:r>
            <a:endParaRPr/>
          </a:p>
        </p:txBody>
      </p:sp>
      <p:pic>
        <p:nvPicPr>
          <p:cNvPr descr="http://metodisty.ru/modules/boonex/photos/data/files/4433_m.jpg" id="170" name="Google Shape;170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441" l="0" r="0" t="7442"/>
          <a:stretch/>
        </p:blipFill>
        <p:spPr>
          <a:xfrm>
            <a:off x="3441030" y="1130461"/>
            <a:ext cx="4728858" cy="400391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Override1.xml><?xml version="1.0" encoding="utf-8"?>
<a:themeOverride xmlns:a="http://schemas.openxmlformats.org/drawingml/2006/main" xmlns:r="http://schemas.openxmlformats.org/officeDocument/2006/relationships">
  <a:clrScheme name="Открытая">
    <a:dk1>
      <a:srgbClr val="000000"/>
    </a:dk1>
    <a:lt1>
      <a:srgbClr val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 xmlns:r="http://schemas.openxmlformats.org/officeDocument/2006/relationships">
  <a:clrScheme name="Открытая">
    <a:dk1>
      <a:srgbClr val="000000"/>
    </a:dk1>
    <a:lt1>
      <a:srgbClr val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 xmlns:r="http://schemas.openxmlformats.org/officeDocument/2006/relationships">
  <a:clrScheme name="Открытая">
    <a:dk1>
      <a:srgbClr val="000000"/>
    </a:dk1>
    <a:lt1>
      <a:srgbClr val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 xmlns:r="http://schemas.openxmlformats.org/officeDocument/2006/relationships">
  <a:clrScheme name="Открытая">
    <a:dk1>
      <a:srgbClr val="000000"/>
    </a:dk1>
    <a:lt1>
      <a:srgbClr val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