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  <p:sldId id="260" r:id="rId6"/>
    <p:sldId id="262" r:id="rId7"/>
    <p:sldId id="263" r:id="rId8"/>
    <p:sldId id="261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EFAB9D-3AAA-43B6-81D2-005939BE3CC6}" type="doc">
      <dgm:prSet loTypeId="urn:microsoft.com/office/officeart/2005/8/layout/vList4" loCatId="list" qsTypeId="urn:microsoft.com/office/officeart/2005/8/quickstyle/simple1#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0BFDB95F-B770-45A9-9B90-6FB85BE4C838}">
      <dgm:prSet phldrT="[Текст]"/>
      <dgm:spPr/>
      <dgm:t>
        <a:bodyPr/>
        <a:lstStyle/>
        <a:p>
          <a:r>
            <a:rPr lang="ru-RU" b="1" dirty="0" smtClean="0"/>
            <a:t>Совместный </a:t>
          </a:r>
          <a:endParaRPr lang="ru-RU" b="1" dirty="0"/>
        </a:p>
      </dgm:t>
    </dgm:pt>
    <dgm:pt modelId="{6421A1B4-9C69-4CBD-8A3F-AC09596AD1DB}" type="parTrans" cxnId="{AEF6413E-9C94-4CB2-AE9B-92ECFC20F334}">
      <dgm:prSet/>
      <dgm:spPr/>
      <dgm:t>
        <a:bodyPr/>
        <a:lstStyle/>
        <a:p>
          <a:endParaRPr lang="ru-RU"/>
        </a:p>
      </dgm:t>
    </dgm:pt>
    <dgm:pt modelId="{F067AA88-B665-4ABA-8E28-3D1E10E7C64A}" type="sibTrans" cxnId="{AEF6413E-9C94-4CB2-AE9B-92ECFC20F334}">
      <dgm:prSet/>
      <dgm:spPr/>
      <dgm:t>
        <a:bodyPr/>
        <a:lstStyle/>
        <a:p>
          <a:endParaRPr lang="ru-RU"/>
        </a:p>
      </dgm:t>
    </dgm:pt>
    <dgm:pt modelId="{81FB1CEF-048D-44E6-A0BD-B4FD56F60B87}">
      <dgm:prSet phldrT="[Текст]"/>
      <dgm:spPr/>
      <dgm:t>
        <a:bodyPr/>
        <a:lstStyle/>
        <a:p>
          <a:r>
            <a:rPr lang="ru-RU" b="1" dirty="0" smtClean="0"/>
            <a:t>Совместно-раздельный (долевой)</a:t>
          </a:r>
          <a:endParaRPr lang="ru-RU" b="1" dirty="0"/>
        </a:p>
      </dgm:t>
    </dgm:pt>
    <dgm:pt modelId="{18D92986-75A8-4370-B19F-14562BCBEC1A}" type="parTrans" cxnId="{DDEFA639-DAD2-45BA-8BA0-BA9C16C54A45}">
      <dgm:prSet/>
      <dgm:spPr/>
      <dgm:t>
        <a:bodyPr/>
        <a:lstStyle/>
        <a:p>
          <a:endParaRPr lang="ru-RU"/>
        </a:p>
      </dgm:t>
    </dgm:pt>
    <dgm:pt modelId="{0FA228BE-0461-474A-9763-BAD4F29B5E69}" type="sibTrans" cxnId="{DDEFA639-DAD2-45BA-8BA0-BA9C16C54A45}">
      <dgm:prSet/>
      <dgm:spPr/>
      <dgm:t>
        <a:bodyPr/>
        <a:lstStyle/>
        <a:p>
          <a:endParaRPr lang="ru-RU"/>
        </a:p>
      </dgm:t>
    </dgm:pt>
    <dgm:pt modelId="{ACB60480-177E-4827-A5E8-AF8BD2F18847}">
      <dgm:prSet phldrT="[Текст]"/>
      <dgm:spPr/>
      <dgm:t>
        <a:bodyPr/>
        <a:lstStyle/>
        <a:p>
          <a:r>
            <a:rPr lang="ru-RU" b="1" dirty="0" smtClean="0"/>
            <a:t>Раздельный </a:t>
          </a:r>
          <a:endParaRPr lang="ru-RU" b="1" dirty="0"/>
        </a:p>
      </dgm:t>
    </dgm:pt>
    <dgm:pt modelId="{82942600-AE22-457E-9813-4DFBF649FDC3}" type="parTrans" cxnId="{F81670E4-B104-452B-ABA3-77E5FC0D4B7C}">
      <dgm:prSet/>
      <dgm:spPr/>
      <dgm:t>
        <a:bodyPr/>
        <a:lstStyle/>
        <a:p>
          <a:endParaRPr lang="ru-RU"/>
        </a:p>
      </dgm:t>
    </dgm:pt>
    <dgm:pt modelId="{7AE2623D-4F2C-4854-A9EA-7E0865279536}" type="sibTrans" cxnId="{F81670E4-B104-452B-ABA3-77E5FC0D4B7C}">
      <dgm:prSet/>
      <dgm:spPr/>
      <dgm:t>
        <a:bodyPr/>
        <a:lstStyle/>
        <a:p>
          <a:endParaRPr lang="ru-RU"/>
        </a:p>
      </dgm:t>
    </dgm:pt>
    <dgm:pt modelId="{BE194A4C-9173-4EDC-A38C-D3661B4CAEDF}" type="pres">
      <dgm:prSet presAssocID="{DBEFAB9D-3AAA-43B6-81D2-005939BE3CC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7424AD-D7CD-45E8-AF8A-CFD10B4CAC20}" type="pres">
      <dgm:prSet presAssocID="{0BFDB95F-B770-45A9-9B90-6FB85BE4C838}" presName="comp" presStyleCnt="0"/>
      <dgm:spPr/>
    </dgm:pt>
    <dgm:pt modelId="{5E366A3A-F6EC-456F-90F4-3E73948D93FA}" type="pres">
      <dgm:prSet presAssocID="{0BFDB95F-B770-45A9-9B90-6FB85BE4C838}" presName="box" presStyleLbl="node1" presStyleIdx="0" presStyleCnt="3"/>
      <dgm:spPr/>
      <dgm:t>
        <a:bodyPr/>
        <a:lstStyle/>
        <a:p>
          <a:endParaRPr lang="ru-RU"/>
        </a:p>
      </dgm:t>
    </dgm:pt>
    <dgm:pt modelId="{29E4A7FD-F36D-42E1-AD95-EBC1A85B4974}" type="pres">
      <dgm:prSet presAssocID="{0BFDB95F-B770-45A9-9B90-6FB85BE4C838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7E98DB2-17FA-47E7-BDF4-86370A0677A6}" type="pres">
      <dgm:prSet presAssocID="{0BFDB95F-B770-45A9-9B90-6FB85BE4C838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81D659-982D-4469-8426-3CFCA809D0C0}" type="pres">
      <dgm:prSet presAssocID="{F067AA88-B665-4ABA-8E28-3D1E10E7C64A}" presName="spacer" presStyleCnt="0"/>
      <dgm:spPr/>
    </dgm:pt>
    <dgm:pt modelId="{1764F512-7C2D-4CAA-9404-4A35AFA95DA0}" type="pres">
      <dgm:prSet presAssocID="{81FB1CEF-048D-44E6-A0BD-B4FD56F60B87}" presName="comp" presStyleCnt="0"/>
      <dgm:spPr/>
    </dgm:pt>
    <dgm:pt modelId="{226673AB-08F2-464D-89A5-92B843683AFE}" type="pres">
      <dgm:prSet presAssocID="{81FB1CEF-048D-44E6-A0BD-B4FD56F60B87}" presName="box" presStyleLbl="node1" presStyleIdx="1" presStyleCnt="3"/>
      <dgm:spPr/>
      <dgm:t>
        <a:bodyPr/>
        <a:lstStyle/>
        <a:p>
          <a:endParaRPr lang="ru-RU"/>
        </a:p>
      </dgm:t>
    </dgm:pt>
    <dgm:pt modelId="{427218B0-76CC-4F86-A5E7-43610903BB46}" type="pres">
      <dgm:prSet presAssocID="{81FB1CEF-048D-44E6-A0BD-B4FD56F60B87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08BE6349-1E2F-4E74-9DDD-D1D25E92EB6A}" type="pres">
      <dgm:prSet presAssocID="{81FB1CEF-048D-44E6-A0BD-B4FD56F60B87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D0DC07-3D0D-4EB6-955F-9A87FE68B3E0}" type="pres">
      <dgm:prSet presAssocID="{0FA228BE-0461-474A-9763-BAD4F29B5E69}" presName="spacer" presStyleCnt="0"/>
      <dgm:spPr/>
    </dgm:pt>
    <dgm:pt modelId="{BA8992EE-AB79-4276-8B70-82F23B787F65}" type="pres">
      <dgm:prSet presAssocID="{ACB60480-177E-4827-A5E8-AF8BD2F18847}" presName="comp" presStyleCnt="0"/>
      <dgm:spPr/>
    </dgm:pt>
    <dgm:pt modelId="{5AFF10F7-F31D-4C35-B726-60E91E3FD719}" type="pres">
      <dgm:prSet presAssocID="{ACB60480-177E-4827-A5E8-AF8BD2F18847}" presName="box" presStyleLbl="node1" presStyleIdx="2" presStyleCnt="3"/>
      <dgm:spPr/>
      <dgm:t>
        <a:bodyPr/>
        <a:lstStyle/>
        <a:p>
          <a:endParaRPr lang="ru-RU"/>
        </a:p>
      </dgm:t>
    </dgm:pt>
    <dgm:pt modelId="{D42D97E8-4B12-4D4A-AF82-06DC1F0876A1}" type="pres">
      <dgm:prSet presAssocID="{ACB60480-177E-4827-A5E8-AF8BD2F18847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781E2861-6721-437F-8387-42859F516B84}" type="pres">
      <dgm:prSet presAssocID="{ACB60480-177E-4827-A5E8-AF8BD2F1884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1670E4-B104-452B-ABA3-77E5FC0D4B7C}" srcId="{DBEFAB9D-3AAA-43B6-81D2-005939BE3CC6}" destId="{ACB60480-177E-4827-A5E8-AF8BD2F18847}" srcOrd="2" destOrd="0" parTransId="{82942600-AE22-457E-9813-4DFBF649FDC3}" sibTransId="{7AE2623D-4F2C-4854-A9EA-7E0865279536}"/>
    <dgm:cxn modelId="{8F03F576-F5EA-467F-AB09-0039A8396AA1}" type="presOf" srcId="{81FB1CEF-048D-44E6-A0BD-B4FD56F60B87}" destId="{08BE6349-1E2F-4E74-9DDD-D1D25E92EB6A}" srcOrd="1" destOrd="0" presId="urn:microsoft.com/office/officeart/2005/8/layout/vList4"/>
    <dgm:cxn modelId="{58734EF0-93FD-479E-ABE9-C578EA3649A2}" type="presOf" srcId="{0BFDB95F-B770-45A9-9B90-6FB85BE4C838}" destId="{77E98DB2-17FA-47E7-BDF4-86370A0677A6}" srcOrd="1" destOrd="0" presId="urn:microsoft.com/office/officeart/2005/8/layout/vList4"/>
    <dgm:cxn modelId="{D94B2B59-3692-43D0-9DD1-33C3519D36C5}" type="presOf" srcId="{ACB60480-177E-4827-A5E8-AF8BD2F18847}" destId="{5AFF10F7-F31D-4C35-B726-60E91E3FD719}" srcOrd="0" destOrd="0" presId="urn:microsoft.com/office/officeart/2005/8/layout/vList4"/>
    <dgm:cxn modelId="{DDEFA639-DAD2-45BA-8BA0-BA9C16C54A45}" srcId="{DBEFAB9D-3AAA-43B6-81D2-005939BE3CC6}" destId="{81FB1CEF-048D-44E6-A0BD-B4FD56F60B87}" srcOrd="1" destOrd="0" parTransId="{18D92986-75A8-4370-B19F-14562BCBEC1A}" sibTransId="{0FA228BE-0461-474A-9763-BAD4F29B5E69}"/>
    <dgm:cxn modelId="{D9FF2431-9356-4615-876E-2A389E6F8073}" type="presOf" srcId="{0BFDB95F-B770-45A9-9B90-6FB85BE4C838}" destId="{5E366A3A-F6EC-456F-90F4-3E73948D93FA}" srcOrd="0" destOrd="0" presId="urn:microsoft.com/office/officeart/2005/8/layout/vList4"/>
    <dgm:cxn modelId="{767FFFFD-3431-479F-9897-14DD7DDA6BA0}" type="presOf" srcId="{81FB1CEF-048D-44E6-A0BD-B4FD56F60B87}" destId="{226673AB-08F2-464D-89A5-92B843683AFE}" srcOrd="0" destOrd="0" presId="urn:microsoft.com/office/officeart/2005/8/layout/vList4"/>
    <dgm:cxn modelId="{AEF6413E-9C94-4CB2-AE9B-92ECFC20F334}" srcId="{DBEFAB9D-3AAA-43B6-81D2-005939BE3CC6}" destId="{0BFDB95F-B770-45A9-9B90-6FB85BE4C838}" srcOrd="0" destOrd="0" parTransId="{6421A1B4-9C69-4CBD-8A3F-AC09596AD1DB}" sibTransId="{F067AA88-B665-4ABA-8E28-3D1E10E7C64A}"/>
    <dgm:cxn modelId="{2B21CDBD-9F0F-4553-BEF8-E18F05A32CFD}" type="presOf" srcId="{DBEFAB9D-3AAA-43B6-81D2-005939BE3CC6}" destId="{BE194A4C-9173-4EDC-A38C-D3661B4CAEDF}" srcOrd="0" destOrd="0" presId="urn:microsoft.com/office/officeart/2005/8/layout/vList4"/>
    <dgm:cxn modelId="{5668CCA3-F87B-45E7-82D9-1898C4DC6883}" type="presOf" srcId="{ACB60480-177E-4827-A5E8-AF8BD2F18847}" destId="{781E2861-6721-437F-8387-42859F516B84}" srcOrd="1" destOrd="0" presId="urn:microsoft.com/office/officeart/2005/8/layout/vList4"/>
    <dgm:cxn modelId="{2D565E78-8C2B-4A04-B474-A7E8BE8EB38D}" type="presParOf" srcId="{BE194A4C-9173-4EDC-A38C-D3661B4CAEDF}" destId="{397424AD-D7CD-45E8-AF8A-CFD10B4CAC20}" srcOrd="0" destOrd="0" presId="urn:microsoft.com/office/officeart/2005/8/layout/vList4"/>
    <dgm:cxn modelId="{CB42FA5D-5741-4BCE-9218-F34FE0912C08}" type="presParOf" srcId="{397424AD-D7CD-45E8-AF8A-CFD10B4CAC20}" destId="{5E366A3A-F6EC-456F-90F4-3E73948D93FA}" srcOrd="0" destOrd="0" presId="urn:microsoft.com/office/officeart/2005/8/layout/vList4"/>
    <dgm:cxn modelId="{A19AA022-B3C9-463D-8F92-321D6C562D00}" type="presParOf" srcId="{397424AD-D7CD-45E8-AF8A-CFD10B4CAC20}" destId="{29E4A7FD-F36D-42E1-AD95-EBC1A85B4974}" srcOrd="1" destOrd="0" presId="urn:microsoft.com/office/officeart/2005/8/layout/vList4"/>
    <dgm:cxn modelId="{4A431478-DD99-4407-9540-C6A61CB74CE8}" type="presParOf" srcId="{397424AD-D7CD-45E8-AF8A-CFD10B4CAC20}" destId="{77E98DB2-17FA-47E7-BDF4-86370A0677A6}" srcOrd="2" destOrd="0" presId="urn:microsoft.com/office/officeart/2005/8/layout/vList4"/>
    <dgm:cxn modelId="{5B64259F-2544-4267-9CC7-9294628FA6E0}" type="presParOf" srcId="{BE194A4C-9173-4EDC-A38C-D3661B4CAEDF}" destId="{B081D659-982D-4469-8426-3CFCA809D0C0}" srcOrd="1" destOrd="0" presId="urn:microsoft.com/office/officeart/2005/8/layout/vList4"/>
    <dgm:cxn modelId="{61DAC1CA-3D7D-460F-834B-ECF77A21D9F3}" type="presParOf" srcId="{BE194A4C-9173-4EDC-A38C-D3661B4CAEDF}" destId="{1764F512-7C2D-4CAA-9404-4A35AFA95DA0}" srcOrd="2" destOrd="0" presId="urn:microsoft.com/office/officeart/2005/8/layout/vList4"/>
    <dgm:cxn modelId="{889063B6-5ACC-4780-AE07-77A784434346}" type="presParOf" srcId="{1764F512-7C2D-4CAA-9404-4A35AFA95DA0}" destId="{226673AB-08F2-464D-89A5-92B843683AFE}" srcOrd="0" destOrd="0" presId="urn:microsoft.com/office/officeart/2005/8/layout/vList4"/>
    <dgm:cxn modelId="{623FD45E-0CED-439E-B5C3-F713F802348F}" type="presParOf" srcId="{1764F512-7C2D-4CAA-9404-4A35AFA95DA0}" destId="{427218B0-76CC-4F86-A5E7-43610903BB46}" srcOrd="1" destOrd="0" presId="urn:microsoft.com/office/officeart/2005/8/layout/vList4"/>
    <dgm:cxn modelId="{F1CFFAA4-DAFB-42BF-8FEB-C399622C36EA}" type="presParOf" srcId="{1764F512-7C2D-4CAA-9404-4A35AFA95DA0}" destId="{08BE6349-1E2F-4E74-9DDD-D1D25E92EB6A}" srcOrd="2" destOrd="0" presId="urn:microsoft.com/office/officeart/2005/8/layout/vList4"/>
    <dgm:cxn modelId="{C5A5C0EC-9A22-4BA2-B7E8-219D3548CD65}" type="presParOf" srcId="{BE194A4C-9173-4EDC-A38C-D3661B4CAEDF}" destId="{72D0DC07-3D0D-4EB6-955F-9A87FE68B3E0}" srcOrd="3" destOrd="0" presId="urn:microsoft.com/office/officeart/2005/8/layout/vList4"/>
    <dgm:cxn modelId="{E2A64339-6904-4D02-AE38-E772C6CA9852}" type="presParOf" srcId="{BE194A4C-9173-4EDC-A38C-D3661B4CAEDF}" destId="{BA8992EE-AB79-4276-8B70-82F23B787F65}" srcOrd="4" destOrd="0" presId="urn:microsoft.com/office/officeart/2005/8/layout/vList4"/>
    <dgm:cxn modelId="{BF00AB34-F1A5-4F56-9E23-AAE3224328CD}" type="presParOf" srcId="{BA8992EE-AB79-4276-8B70-82F23B787F65}" destId="{5AFF10F7-F31D-4C35-B726-60E91E3FD719}" srcOrd="0" destOrd="0" presId="urn:microsoft.com/office/officeart/2005/8/layout/vList4"/>
    <dgm:cxn modelId="{68ECDA9C-E945-48B7-B4EA-29B1BC6CEE5E}" type="presParOf" srcId="{BA8992EE-AB79-4276-8B70-82F23B787F65}" destId="{D42D97E8-4B12-4D4A-AF82-06DC1F0876A1}" srcOrd="1" destOrd="0" presId="urn:microsoft.com/office/officeart/2005/8/layout/vList4"/>
    <dgm:cxn modelId="{CD52071F-BC3E-45A0-85F3-8BC6B28C6CEE}" type="presParOf" srcId="{BA8992EE-AB79-4276-8B70-82F23B787F65}" destId="{781E2861-6721-437F-8387-42859F516B8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366A3A-F6EC-456F-90F4-3E73948D93FA}">
      <dsp:nvSpPr>
        <dsp:cNvPr id="0" name=""/>
        <dsp:cNvSpPr/>
      </dsp:nvSpPr>
      <dsp:spPr>
        <a:xfrm>
          <a:off x="0" y="0"/>
          <a:ext cx="8504238" cy="142874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b="1" kern="1200" dirty="0" smtClean="0"/>
            <a:t>Совместный </a:t>
          </a:r>
          <a:endParaRPr lang="ru-RU" sz="4100" b="1" kern="1200" dirty="0"/>
        </a:p>
      </dsp:txBody>
      <dsp:txXfrm>
        <a:off x="1843722" y="0"/>
        <a:ext cx="6660515" cy="1428749"/>
      </dsp:txXfrm>
    </dsp:sp>
    <dsp:sp modelId="{29E4A7FD-F36D-42E1-AD95-EBC1A85B4974}">
      <dsp:nvSpPr>
        <dsp:cNvPr id="0" name=""/>
        <dsp:cNvSpPr/>
      </dsp:nvSpPr>
      <dsp:spPr>
        <a:xfrm>
          <a:off x="142875" y="142874"/>
          <a:ext cx="1700847" cy="114299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6673AB-08F2-464D-89A5-92B843683AFE}">
      <dsp:nvSpPr>
        <dsp:cNvPr id="0" name=""/>
        <dsp:cNvSpPr/>
      </dsp:nvSpPr>
      <dsp:spPr>
        <a:xfrm>
          <a:off x="0" y="1571624"/>
          <a:ext cx="8504238" cy="142874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b="1" kern="1200" dirty="0" smtClean="0"/>
            <a:t>Совместно-раздельный (долевой)</a:t>
          </a:r>
          <a:endParaRPr lang="ru-RU" sz="4100" b="1" kern="1200" dirty="0"/>
        </a:p>
      </dsp:txBody>
      <dsp:txXfrm>
        <a:off x="1843722" y="1571624"/>
        <a:ext cx="6660515" cy="1428749"/>
      </dsp:txXfrm>
    </dsp:sp>
    <dsp:sp modelId="{427218B0-76CC-4F86-A5E7-43610903BB46}">
      <dsp:nvSpPr>
        <dsp:cNvPr id="0" name=""/>
        <dsp:cNvSpPr/>
      </dsp:nvSpPr>
      <dsp:spPr>
        <a:xfrm>
          <a:off x="142875" y="1714499"/>
          <a:ext cx="1700847" cy="114299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FF10F7-F31D-4C35-B726-60E91E3FD719}">
      <dsp:nvSpPr>
        <dsp:cNvPr id="0" name=""/>
        <dsp:cNvSpPr/>
      </dsp:nvSpPr>
      <dsp:spPr>
        <a:xfrm>
          <a:off x="0" y="3143249"/>
          <a:ext cx="8504238" cy="142874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b="1" kern="1200" dirty="0" smtClean="0"/>
            <a:t>Раздельный </a:t>
          </a:r>
          <a:endParaRPr lang="ru-RU" sz="4100" b="1" kern="1200" dirty="0"/>
        </a:p>
      </dsp:txBody>
      <dsp:txXfrm>
        <a:off x="1843722" y="3143249"/>
        <a:ext cx="6660515" cy="1428749"/>
      </dsp:txXfrm>
    </dsp:sp>
    <dsp:sp modelId="{D42D97E8-4B12-4D4A-AF82-06DC1F0876A1}">
      <dsp:nvSpPr>
        <dsp:cNvPr id="0" name=""/>
        <dsp:cNvSpPr/>
      </dsp:nvSpPr>
      <dsp:spPr>
        <a:xfrm>
          <a:off x="142875" y="3286124"/>
          <a:ext cx="1700847" cy="114299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BE2EBB-D0BC-45F0-A912-E6922662B17C}" type="datetimeFigureOut">
              <a:rPr lang="ru-RU" smtClean="0"/>
              <a:pPr>
                <a:defRPr/>
              </a:pPr>
              <a:t>10.10.2022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6E1FC27-3C91-4670-9ED0-D9B27CB9966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2AD494-D7E3-43E8-8F71-2C5D48EE9512}" type="datetimeFigureOut">
              <a:rPr lang="ru-RU" smtClean="0"/>
              <a:pPr>
                <a:defRPr/>
              </a:pPr>
              <a:t>10.10.2022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C5A509-D0A8-4CA0-90B7-D43B4EB6AEA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pPr>
              <a:defRPr/>
            </a:pPr>
            <a:fld id="{786C4F9B-0BC7-40AA-AAE2-CD987AC4C9C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CB001F-B450-484F-A653-3D6A66DC33D6}" type="datetimeFigureOut">
              <a:rPr lang="ru-RU" smtClean="0"/>
              <a:pPr>
                <a:defRPr/>
              </a:pPr>
              <a:t>10.10.2022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55E297-D50F-46D8-A5B8-5E080DE8A0E9}" type="datetimeFigureOut">
              <a:rPr lang="ru-RU" smtClean="0"/>
              <a:pPr>
                <a:defRPr/>
              </a:pPr>
              <a:t>10.10.2022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pPr>
              <a:defRPr/>
            </a:pPr>
            <a:fld id="{D58B9F36-D007-496C-B727-07FFBD755B5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F25C1E-79CE-43B5-8B4F-BCFC2699E96D}" type="datetimeFigureOut">
              <a:rPr lang="ru-RU" smtClean="0"/>
              <a:pPr>
                <a:defRPr/>
              </a:pPr>
              <a:t>10.10.2022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7B90F3A-4A45-4D18-960A-8AAD0B96CA6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>
              <a:defRPr/>
            </a:pPr>
            <a:fld id="{0B867C55-FD94-4D90-8C0B-70B7C0FD6725}" type="datetimeFigureOut">
              <a:rPr lang="ru-RU" smtClean="0"/>
              <a:pPr>
                <a:defRPr/>
              </a:pPr>
              <a:t>10.10.2022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4A933E-F602-4418-99D0-947442E632F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DE2CD9-35DE-4253-94EE-DBF2DB85FCCB}" type="datetimeFigureOut">
              <a:rPr lang="ru-RU" smtClean="0"/>
              <a:pPr>
                <a:defRPr/>
              </a:pPr>
              <a:t>10.10.2022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0CA41253-DD2F-4473-A164-22423B6F41E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471C9F-BDD2-49C6-861D-6D94FCD6FC9C}" type="datetimeFigureOut">
              <a:rPr lang="ru-RU" smtClean="0"/>
              <a:pPr>
                <a:defRPr/>
              </a:pPr>
              <a:t>10.10.2022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pPr>
              <a:defRPr/>
            </a:pPr>
            <a:fld id="{ACDA2922-44FC-4032-B0DD-F85606EB43F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C6ADFC-27E4-4147-AC95-17BF1AAE0F8A}" type="datetimeFigureOut">
              <a:rPr lang="ru-RU" smtClean="0"/>
              <a:pPr>
                <a:defRPr/>
              </a:pPr>
              <a:t>10.10.2022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9258051-3B02-4CB2-BCEA-EE8762A613A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E8D7590-1EA4-4AFE-A2FB-E40B49EA963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EEE8B5-1D0F-43FB-8C33-3B92491D9D2A}" type="datetimeFigureOut">
              <a:rPr lang="ru-RU" smtClean="0"/>
              <a:pPr>
                <a:defRPr/>
              </a:pPr>
              <a:t>10.10.2022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pPr>
              <a:defRPr/>
            </a:pPr>
            <a:fld id="{5489C0FA-75FF-4D2B-9290-0F4B1545BD1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>
              <a:defRPr/>
            </a:pPr>
            <a:fld id="{6E82597C-F965-43AA-905D-78CA4B64C6C9}" type="datetimeFigureOut">
              <a:rPr lang="ru-RU" smtClean="0"/>
              <a:pPr>
                <a:defRPr/>
              </a:pPr>
              <a:t>10.10.2022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65C7F3B-C78C-4A1B-A212-DF25D388285F}" type="datetimeFigureOut">
              <a:rPr lang="ru-RU" smtClean="0"/>
              <a:pPr>
                <a:defRPr/>
              </a:pPr>
              <a:t>10.10.2022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14C361D-E158-44DE-9962-C2EB0122AA7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694488"/>
            <a:ext cx="8964613" cy="163512"/>
          </a:xfrm>
        </p:spPr>
        <p:txBody>
          <a:bodyPr>
            <a:normAutofit fontScale="32500" lnSpcReduction="20000"/>
          </a:bodyPr>
          <a:lstStyle/>
          <a:p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8280920" cy="1470025"/>
          </a:xfrm>
        </p:spPr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b="1" spc="50" dirty="0" smtClean="0">
                <a:ln w="11430"/>
                <a:solidFill>
                  <a:srgbClr val="00B05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Источники семейных доходов</a:t>
            </a:r>
            <a:endParaRPr lang="ru-RU" b="1" spc="50" dirty="0">
              <a:ln w="11430"/>
              <a:solidFill>
                <a:srgbClr val="00B05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421727"/>
            <a:ext cx="2942757" cy="3534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83568" y="2859614"/>
            <a:ext cx="6174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11 </a:t>
            </a:r>
            <a:r>
              <a:rPr lang="ru-RU" altLang="ru-RU" sz="2400" b="1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класс   Финансовая </a:t>
            </a:r>
            <a:r>
              <a:rPr lang="ru-RU" altLang="ru-RU" sz="2400" b="1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грамотность   </a:t>
            </a:r>
            <a:r>
              <a:rPr lang="ru-RU" altLang="ru-RU" sz="2400" b="1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11.10.2022   </a:t>
            </a:r>
            <a:r>
              <a:rPr lang="ru-RU" altLang="ru-RU" sz="2400" b="1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Урок </a:t>
            </a:r>
            <a:r>
              <a:rPr lang="ru-RU" altLang="ru-RU" sz="2400" b="1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№ </a:t>
            </a:r>
            <a:r>
              <a:rPr lang="ru-RU" altLang="ru-RU" sz="2400" b="1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6</a:t>
            </a:r>
            <a:r>
              <a:rPr lang="ru-RU" altLang="ru-RU" sz="4000" b="1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/>
            </a:r>
            <a:br>
              <a:rPr lang="ru-RU" altLang="ru-RU" sz="4000" b="1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эффективного планирования семейного бюджета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900738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Регулярность ведения «семейного кошелька» - залог порядка в самом кошельке.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Уделяйте особое внимание вопросу сбережений, без них никак нельзя. Минимум, но он должен быть.</a:t>
            </a: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 cstate="print"/>
          <a:srcRect b="6796"/>
          <a:stretch>
            <a:fillRect/>
          </a:stretch>
        </p:blipFill>
        <p:spPr bwMode="auto">
          <a:xfrm>
            <a:off x="6257925" y="1714500"/>
            <a:ext cx="2671763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25" y="4654550"/>
            <a:ext cx="24574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эффективного планирования семейного бюджета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Регулярно оговаривайте финансовые вопросы семьи со своим мужем или партнёром.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8" y="3143250"/>
            <a:ext cx="4619625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5" descr="C:\Documents and Settings\Пользователь\Local Settings\Temporary Internet Files\Content.IE5\KSQ1H0N3\MM900236256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3571875"/>
            <a:ext cx="2071688" cy="252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эффективного планирования семейного бюджета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6472238" cy="4525963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Главное правило ведения семейных финансов – создание собственной модели ведения семейного бюджета. Это особенно касается молодых семей. Наибольшая ошибка – это попытки внести в семью правила и устои, которые были привиты в семьях родителей. Заранее обсуждение этого вопроса – залог бесконфликтных отношений в будущем.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4579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00" y="2643188"/>
            <a:ext cx="2670175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эффективного планирования семейного бюджета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Учитесь проводить регулярный анализ цен и искать источники более дешёвых закупок. 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1563" y="3482975"/>
            <a:ext cx="4048125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3" cstate="print"/>
          <a:srcRect r="4256"/>
          <a:stretch>
            <a:fillRect/>
          </a:stretch>
        </p:blipFill>
        <p:spPr bwMode="auto">
          <a:xfrm>
            <a:off x="214313" y="3521075"/>
            <a:ext cx="4286250" cy="297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Домашнее задание.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0" y="1295400"/>
            <a:ext cx="8915400" cy="5257800"/>
          </a:xfrm>
        </p:spPr>
        <p:txBody>
          <a:bodyPr/>
          <a:lstStyle/>
          <a:p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Семья Ивановых имеет два участка. Один семья обрабатывает для собственных нужд, продавая излишки продуктов на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8000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руб. в год. А другой сдает в аренду сроком на 5 лет за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1000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руб. в месяц. Каков доход семьи от земельных участков за 2 года?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Задача </a:t>
            </a:r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В семье Лисовых три человека: мама и две сестренки. Мама получает зарплату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18000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руб. государство выплачивает детское пособие на сестер по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600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руб. на каждую. Каков доход семьи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Лисовых в месяц?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36000"/>
          </a:blip>
          <a:srcRect/>
          <a:tile tx="-762000" ty="-190500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39" name="Содержимое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4000" b="1" smtClean="0">
                <a:solidFill>
                  <a:schemeClr val="bg1"/>
                </a:solidFill>
              </a:rPr>
              <a:t>Семейные доходы – это денежные средства, которые члены семьи получают от посторонних лиц или организаций и могут использовать для оплаты собственных расходов.</a:t>
            </a:r>
          </a:p>
        </p:txBody>
      </p:sp>
      <p:pic>
        <p:nvPicPr>
          <p:cNvPr id="14340" name="Рисунок 8" descr="2leftarrow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6215063"/>
            <a:ext cx="4064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9" descr="2rightarrow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58188" y="6215063"/>
            <a:ext cx="4064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10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0" y="6215063"/>
            <a:ext cx="3905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36000"/>
          </a:blip>
          <a:srcRect/>
          <a:tile tx="-762000" ty="-190500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1500188"/>
          </a:xfrm>
          <a:prstGeom prst="rect">
            <a:avLst/>
          </a:prstGeom>
          <a:gradFill>
            <a:gsLst>
              <a:gs pos="0">
                <a:schemeClr val="bg1"/>
              </a:gs>
              <a:gs pos="69000">
                <a:schemeClr val="tx2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smtClean="0"/>
              <a:t>Доход приносит только та собственность, которая может быть направлена на производство нужных людям благ.</a:t>
            </a:r>
          </a:p>
        </p:txBody>
      </p:sp>
      <p:pic>
        <p:nvPicPr>
          <p:cNvPr id="15364" name="Рисунок 8" descr="2leftarrow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6215063"/>
            <a:ext cx="4064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9" descr="2rightarrow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58188" y="6215063"/>
            <a:ext cx="4064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Рисунок 10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01063" y="642938"/>
            <a:ext cx="3905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9" descr="C:\Documents and Settings\Пользователь\Local Settings\Temporary Internet Files\Content.IE5\ELOH0RNC\MC900310934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4788" y="2357438"/>
            <a:ext cx="325437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214313" y="4071938"/>
            <a:ext cx="3643312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Используется только для поездок семьи.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4313" y="5286375"/>
            <a:ext cx="3643312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Доход?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Расход?</a:t>
            </a:r>
          </a:p>
        </p:txBody>
      </p:sp>
      <p:pic>
        <p:nvPicPr>
          <p:cNvPr id="2058" name="Picture 10" descr="C:\Documents and Settings\Пользователь\Local Settings\Temporary Internet Files\Content.IE5\ELOH0RNC\MC900310934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88" y="4857750"/>
            <a:ext cx="3475037" cy="16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 descr="C:\Documents and Settings\Пользователь\Local Settings\Temporary Internet Files\Content.IE5\KSQ1H0N3\MC900233277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00813" y="2143125"/>
            <a:ext cx="2332037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 стрелкой 22"/>
          <p:cNvCxnSpPr>
            <a:stCxn id="2058" idx="3"/>
          </p:cNvCxnSpPr>
          <p:nvPr/>
        </p:nvCxnSpPr>
        <p:spPr>
          <a:xfrm flipV="1">
            <a:off x="6689725" y="3929063"/>
            <a:ext cx="811213" cy="1730375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215188" y="4643438"/>
            <a:ext cx="171450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Доход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2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32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36000"/>
          </a:blip>
          <a:srcRect/>
          <a:tile tx="-762000" ty="-190500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1500188"/>
          </a:xfrm>
          <a:prstGeom prst="rect">
            <a:avLst/>
          </a:prstGeom>
          <a:gradFill>
            <a:gsLst>
              <a:gs pos="0">
                <a:schemeClr val="bg1"/>
              </a:gs>
              <a:gs pos="69000">
                <a:schemeClr val="tx2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Классификация видов семейных доходов</a:t>
            </a:r>
            <a:endParaRPr lang="ru-RU" b="1" dirty="0"/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5897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21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52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088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Факторы производства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Вид приносимых доходов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88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Труд наёмного работника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Заработная плата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709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Труд предпринимателя и капитал фирмы, созданный за счёт собственных средств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Прибыль собственника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5818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Производственный капитал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фирм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Прибыль фирм,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доход их владельцев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026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Земля 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Рента 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88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Денежный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капитал</a:t>
                      </a: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Процент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088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Общественные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фонды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Пенсии, стипендии, пособия, льготы 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6414" name="Рисунок 10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01063" y="642938"/>
            <a:ext cx="3905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36000"/>
          </a:blip>
          <a:srcRect/>
          <a:tile tx="-762000" ty="-190500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1500188"/>
          </a:xfrm>
          <a:prstGeom prst="rect">
            <a:avLst/>
          </a:prstGeom>
          <a:gradFill>
            <a:gsLst>
              <a:gs pos="0">
                <a:schemeClr val="bg1"/>
              </a:gs>
              <a:gs pos="69000">
                <a:schemeClr val="tx2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411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Структура доходов</a:t>
            </a:r>
          </a:p>
        </p:txBody>
      </p:sp>
      <p:graphicFrame>
        <p:nvGraphicFramePr>
          <p:cNvPr id="17413" name="Содержимое 13"/>
          <p:cNvGraphicFramePr>
            <a:graphicFrameLocks noGrp="1"/>
          </p:cNvGraphicFramePr>
          <p:nvPr>
            <p:ph sz="quarter" idx="1"/>
          </p:nvPr>
        </p:nvGraphicFramePr>
        <p:xfrm>
          <a:off x="428625" y="1214438"/>
          <a:ext cx="8229600" cy="428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6" r:id="rId4" imgW="8230313" imgH="4285859" progId="Excel.Sheet.8">
                  <p:embed/>
                </p:oleObj>
              </mc:Choice>
              <mc:Fallback>
                <p:oleObj r:id="rId4" imgW="8230313" imgH="4285859" progId="Excel.Sheet.8">
                  <p:embed/>
                  <p:pic>
                    <p:nvPicPr>
                      <p:cNvPr id="0" name="Содержимое 1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1214438"/>
                        <a:ext cx="8229600" cy="4286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412" name="Рисунок 10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01063" y="642938"/>
            <a:ext cx="3905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Прямоугольник 14"/>
          <p:cNvSpPr>
            <a:spLocks noChangeArrowheads="1"/>
          </p:cNvSpPr>
          <p:nvPr/>
        </p:nvSpPr>
        <p:spPr bwMode="auto">
          <a:xfrm>
            <a:off x="642938" y="4929188"/>
            <a:ext cx="814387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Участие в общественном производстве — главный источник формирования и увеличения семейных бюджетов. Стремление улучшить материальное положение семьи, создать условия для разумного использования свободного времени, забота о детях и престарелых — мощные стимулы трудовой активности.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36000"/>
          </a:blip>
          <a:srcRect/>
          <a:tile tx="-762000" ty="-190500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1500188"/>
          </a:xfrm>
          <a:prstGeom prst="rect">
            <a:avLst/>
          </a:prstGeom>
          <a:gradFill>
            <a:gsLst>
              <a:gs pos="0">
                <a:schemeClr val="bg1"/>
              </a:gs>
              <a:gs pos="69000">
                <a:schemeClr val="tx2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435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smtClean="0"/>
              <a:t>Семейный бюджет - это план регулирования денежных доходов и расходов семьи, обычно составляемый на месячный срок.</a:t>
            </a: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8436" name="Рисунок 10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501063" y="642938"/>
            <a:ext cx="3905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36000"/>
          </a:blip>
          <a:srcRect/>
          <a:tile tx="-762000" ty="-190500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1500188"/>
          </a:xfrm>
          <a:prstGeom prst="rect">
            <a:avLst/>
          </a:prstGeom>
          <a:gradFill>
            <a:gsLst>
              <a:gs pos="0">
                <a:schemeClr val="bg1"/>
              </a:gs>
              <a:gs pos="69000">
                <a:schemeClr val="tx2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459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/>
              <a:t>Семейный бюджет </a:t>
            </a:r>
          </a:p>
        </p:txBody>
      </p:sp>
      <p:pic>
        <p:nvPicPr>
          <p:cNvPr id="19460" name="Рисунок 10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01063" y="642938"/>
            <a:ext cx="3905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1357290" y="1643050"/>
            <a:ext cx="6715172" cy="64294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Бюджет </a:t>
            </a:r>
          </a:p>
        </p:txBody>
      </p:sp>
      <p:sp>
        <p:nvSpPr>
          <p:cNvPr id="15" name="Стрелка вниз 14"/>
          <p:cNvSpPr/>
          <p:nvPr/>
        </p:nvSpPr>
        <p:spPr>
          <a:xfrm>
            <a:off x="2428875" y="2428875"/>
            <a:ext cx="714375" cy="10001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6286500" y="2428875"/>
            <a:ext cx="714375" cy="10001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643042" y="3571876"/>
            <a:ext cx="2643206" cy="107157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Доходы семьи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357818" y="3571876"/>
            <a:ext cx="2786082" cy="107157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Расходы семьи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57188" y="4857750"/>
            <a:ext cx="8429625" cy="17145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Доходы 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/>
              </a:rPr>
              <a:t>&gt;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расходы 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/>
              </a:rPr>
              <a:t>- </a:t>
            </a:r>
            <a:r>
              <a:rPr lang="ru-RU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/>
              </a:rPr>
              <a:t>профицит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Доходы 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/>
              </a:rPr>
              <a:t>&lt;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расходы 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/>
              </a:rPr>
              <a:t>- дефицит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/>
              </a:rPr>
              <a:t>Доходы ═ расходы – сбалансированный бюджет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482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0"/>
            <a:ext cx="89439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эффективного планирования семейного бюджета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целью избегания «кризисов» в семейных финансах, нужно уметь себе вовремя сказать «нет». Это касается многих неплановых покупок, которые мы совершаем. Живя по принципу: «Покупать всё, что хочу и когда захочу», - вы этим самым разрушаете стабильность ваших семейных финансов.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4478338"/>
            <a:ext cx="3571875" cy="237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2375" y="4283075"/>
            <a:ext cx="2555875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205</TotalTime>
  <Words>471</Words>
  <Application>Microsoft Office PowerPoint</Application>
  <PresentationFormat>Экран (4:3)</PresentationFormat>
  <Paragraphs>53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Calibri</vt:lpstr>
      <vt:lpstr>Cambria Math</vt:lpstr>
      <vt:lpstr>Georgia</vt:lpstr>
      <vt:lpstr>Times New Roman</vt:lpstr>
      <vt:lpstr>Wingdings</vt:lpstr>
      <vt:lpstr>Wingdings 2</vt:lpstr>
      <vt:lpstr>Официальная</vt:lpstr>
      <vt:lpstr>Лист Microsoft Excel 97-2003</vt:lpstr>
      <vt:lpstr>Источники семейных доходов</vt:lpstr>
      <vt:lpstr>    </vt:lpstr>
      <vt:lpstr>Доход приносит только та собственность, которая может быть направлена на производство нужных людям благ.</vt:lpstr>
      <vt:lpstr>Классификация видов семейных доходов</vt:lpstr>
      <vt:lpstr>Структура доходов</vt:lpstr>
      <vt:lpstr>Семейный бюджет - это план регулирования денежных доходов и расходов семьи, обычно составляемый на месячный срок.</vt:lpstr>
      <vt:lpstr>Семейный бюджет </vt:lpstr>
      <vt:lpstr>Презентация PowerPoint</vt:lpstr>
      <vt:lpstr>Правила эффективного планирования семейного бюджета</vt:lpstr>
      <vt:lpstr>Правила эффективного планирования семейного бюджета</vt:lpstr>
      <vt:lpstr>Правила эффективного планирования семейного бюджета</vt:lpstr>
      <vt:lpstr>Правила эффективного планирования семейного бюджета</vt:lpstr>
      <vt:lpstr>Правила эффективного планирования семейного бюджета</vt:lpstr>
      <vt:lpstr>Домашнее задание.</vt:lpstr>
      <vt:lpstr>Задача 1</vt:lpstr>
    </vt:vector>
  </TitlesOfParts>
  <Company>Школа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Экономика, 11 класс, профильный  уровень</dc:title>
  <dc:subject>Источники семейных доходов</dc:subject>
  <dc:creator>Г.И. Непершина, МОУСОШ № 15 г. Балашова</dc:creator>
  <cp:keywords/>
  <dc:description/>
  <cp:lastModifiedBy>User</cp:lastModifiedBy>
  <cp:revision>29</cp:revision>
  <dcterms:created xsi:type="dcterms:W3CDTF">2011-01-22T09:14:12Z</dcterms:created>
  <dcterms:modified xsi:type="dcterms:W3CDTF">2022-10-10T10:28:24Z</dcterms:modified>
  <cp:category>презентация к уроку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TC030006918</vt:lpwstr>
  </property>
</Properties>
</file>