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19536901830714"/>
          <c:y val="4.0602840425063895E-2"/>
          <c:w val="0.54894159234138995"/>
          <c:h val="0.829347326152947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Банки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2015г.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2A-48B8-86E8-6A98AFDEBB0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Инвест.комп.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2015г.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2A-48B8-86E8-6A98AFDEBB0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Микрофин. орг.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2015г.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8.0000000000000016E-2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2A-48B8-86E8-6A98AFDEBB0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Страх.комп.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2015г.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 formatCode="0%">
                  <c:v>0.35000000000000003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B2A-48B8-86E8-6A98AFDEBB0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Негос.пенс.фонды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2015г.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 formatCode="0%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2A-48B8-86E8-6A98AFDEBB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892864"/>
        <c:axId val="41906944"/>
      </c:barChart>
      <c:catAx>
        <c:axId val="41892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1906944"/>
        <c:crosses val="autoZero"/>
        <c:auto val="1"/>
        <c:lblAlgn val="ctr"/>
        <c:lblOffset val="100"/>
        <c:noMultiLvlLbl val="0"/>
      </c:catAx>
      <c:valAx>
        <c:axId val="419069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1892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350753911010071"/>
          <c:y val="0.15296480864525885"/>
          <c:w val="0.36713580123213208"/>
          <c:h val="0.69407038270948251"/>
        </c:manualLayout>
      </c:layout>
      <c:overlay val="0"/>
      <c:txPr>
        <a:bodyPr/>
        <a:lstStyle/>
        <a:p>
          <a:pPr>
            <a:defRPr sz="2200" b="1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86CCA0-8520-430A-8CD8-4B15CD3E771F}" type="doc">
      <dgm:prSet loTypeId="urn:microsoft.com/office/officeart/2005/8/layout/pyramid1" loCatId="pyramid" qsTypeId="urn:microsoft.com/office/officeart/2005/8/quickstyle/simple1" qsCatId="simple" csTypeId="urn:microsoft.com/office/officeart/2005/8/colors/accent6_5" csCatId="accent6" phldr="1"/>
      <dgm:spPr/>
    </dgm:pt>
    <dgm:pt modelId="{4312D57F-8D44-4DDD-BC79-6D73E3333725}">
      <dgm:prSet phldrT="[Текст]" custT="1"/>
      <dgm:spPr/>
      <dgm:t>
        <a:bodyPr/>
        <a:lstStyle/>
        <a:p>
          <a:endParaRPr lang="ru-RU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endParaRPr lang="ru-RU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endParaRPr lang="ru-RU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Центральный </a:t>
          </a:r>
        </a:p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банк РФ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29F1530D-56BD-40F6-8FC6-8CAD1AC44176}" type="parTrans" cxnId="{F31927FA-DBA4-493C-96BF-391F1CBB1A61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B8ABEA2B-E829-4A87-B598-CCEEF41E79D4}" type="sibTrans" cxnId="{F31927FA-DBA4-493C-96BF-391F1CBB1A61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8C5C5C3E-4C09-40CF-A943-1AF75034592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Коммерческие банки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35F421E8-D9D6-428D-82D9-85ED7E2B93B1}" type="parTrans" cxnId="{E038E455-DFCA-4ADC-AFEF-0714DE59C2C7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9CDFB08B-1A4E-4380-A3D6-BCC62C1F49D3}" type="sibTrans" cxnId="{E038E455-DFCA-4ADC-AFEF-0714DE59C2C7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BAB926EC-9A17-485B-8301-03C139FEC21C}" type="pres">
      <dgm:prSet presAssocID="{BB86CCA0-8520-430A-8CD8-4B15CD3E771F}" presName="Name0" presStyleCnt="0">
        <dgm:presLayoutVars>
          <dgm:dir/>
          <dgm:animLvl val="lvl"/>
          <dgm:resizeHandles val="exact"/>
        </dgm:presLayoutVars>
      </dgm:prSet>
      <dgm:spPr/>
    </dgm:pt>
    <dgm:pt modelId="{C4EBA8BB-9F8F-4334-9DB2-25DC22851EED}" type="pres">
      <dgm:prSet presAssocID="{4312D57F-8D44-4DDD-BC79-6D73E3333725}" presName="Name8" presStyleCnt="0"/>
      <dgm:spPr/>
    </dgm:pt>
    <dgm:pt modelId="{9494BCA2-D57F-4E8D-A387-57EBCF99EB16}" type="pres">
      <dgm:prSet presAssocID="{4312D57F-8D44-4DDD-BC79-6D73E3333725}" presName="level" presStyleLbl="node1" presStyleIdx="0" presStyleCnt="2" custLinFactNeighborX="-781" custLinFactNeighborY="-35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8B9F2-5D38-4DC1-8B53-887DD672D427}" type="pres">
      <dgm:prSet presAssocID="{4312D57F-8D44-4DDD-BC79-6D73E333372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892D1-77B0-4B1C-AF76-262BEF17875C}" type="pres">
      <dgm:prSet presAssocID="{8C5C5C3E-4C09-40CF-A943-1AF750345922}" presName="Name8" presStyleCnt="0"/>
      <dgm:spPr/>
    </dgm:pt>
    <dgm:pt modelId="{5B67954D-3300-4D31-8D9B-7BA167D4B47C}" type="pres">
      <dgm:prSet presAssocID="{8C5C5C3E-4C09-40CF-A943-1AF750345922}" presName="level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1E519-BA7F-41CC-AABB-B35BB1C87208}" type="pres">
      <dgm:prSet presAssocID="{8C5C5C3E-4C09-40CF-A943-1AF75034592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1927FA-DBA4-493C-96BF-391F1CBB1A61}" srcId="{BB86CCA0-8520-430A-8CD8-4B15CD3E771F}" destId="{4312D57F-8D44-4DDD-BC79-6D73E3333725}" srcOrd="0" destOrd="0" parTransId="{29F1530D-56BD-40F6-8FC6-8CAD1AC44176}" sibTransId="{B8ABEA2B-E829-4A87-B598-CCEEF41E79D4}"/>
    <dgm:cxn modelId="{494BD0C9-8E38-4082-870A-DE41ECF22FB2}" type="presOf" srcId="{8C5C5C3E-4C09-40CF-A943-1AF750345922}" destId="{5B67954D-3300-4D31-8D9B-7BA167D4B47C}" srcOrd="0" destOrd="0" presId="urn:microsoft.com/office/officeart/2005/8/layout/pyramid1"/>
    <dgm:cxn modelId="{9956DAEC-1C84-4F13-9FBA-B1CC67DBC502}" type="presOf" srcId="{8C5C5C3E-4C09-40CF-A943-1AF750345922}" destId="{D351E519-BA7F-41CC-AABB-B35BB1C87208}" srcOrd="1" destOrd="0" presId="urn:microsoft.com/office/officeart/2005/8/layout/pyramid1"/>
    <dgm:cxn modelId="{5A2F41E4-7C2B-4FC8-9104-7115F4EFF4C4}" type="presOf" srcId="{4312D57F-8D44-4DDD-BC79-6D73E3333725}" destId="{9494BCA2-D57F-4E8D-A387-57EBCF99EB16}" srcOrd="0" destOrd="0" presId="urn:microsoft.com/office/officeart/2005/8/layout/pyramid1"/>
    <dgm:cxn modelId="{D160E1F0-42E8-427A-B612-E59C1A03B4A9}" type="presOf" srcId="{BB86CCA0-8520-430A-8CD8-4B15CD3E771F}" destId="{BAB926EC-9A17-485B-8301-03C139FEC21C}" srcOrd="0" destOrd="0" presId="urn:microsoft.com/office/officeart/2005/8/layout/pyramid1"/>
    <dgm:cxn modelId="{E038E455-DFCA-4ADC-AFEF-0714DE59C2C7}" srcId="{BB86CCA0-8520-430A-8CD8-4B15CD3E771F}" destId="{8C5C5C3E-4C09-40CF-A943-1AF750345922}" srcOrd="1" destOrd="0" parTransId="{35F421E8-D9D6-428D-82D9-85ED7E2B93B1}" sibTransId="{9CDFB08B-1A4E-4380-A3D6-BCC62C1F49D3}"/>
    <dgm:cxn modelId="{DAD8FAF7-6581-468F-B902-3FC964846789}" type="presOf" srcId="{4312D57F-8D44-4DDD-BC79-6D73E3333725}" destId="{0D38B9F2-5D38-4DC1-8B53-887DD672D427}" srcOrd="1" destOrd="0" presId="urn:microsoft.com/office/officeart/2005/8/layout/pyramid1"/>
    <dgm:cxn modelId="{1AEE5682-A810-416D-9778-F79EC6B21D96}" type="presParOf" srcId="{BAB926EC-9A17-485B-8301-03C139FEC21C}" destId="{C4EBA8BB-9F8F-4334-9DB2-25DC22851EED}" srcOrd="0" destOrd="0" presId="urn:microsoft.com/office/officeart/2005/8/layout/pyramid1"/>
    <dgm:cxn modelId="{36F825B2-7DC3-4CB3-99FE-BA061964E88F}" type="presParOf" srcId="{C4EBA8BB-9F8F-4334-9DB2-25DC22851EED}" destId="{9494BCA2-D57F-4E8D-A387-57EBCF99EB16}" srcOrd="0" destOrd="0" presId="urn:microsoft.com/office/officeart/2005/8/layout/pyramid1"/>
    <dgm:cxn modelId="{DF5DF173-F503-4250-AA8B-8D64314EC65F}" type="presParOf" srcId="{C4EBA8BB-9F8F-4334-9DB2-25DC22851EED}" destId="{0D38B9F2-5D38-4DC1-8B53-887DD672D427}" srcOrd="1" destOrd="0" presId="urn:microsoft.com/office/officeart/2005/8/layout/pyramid1"/>
    <dgm:cxn modelId="{50D0E986-0D87-4352-A60B-B00F29F9200A}" type="presParOf" srcId="{BAB926EC-9A17-485B-8301-03C139FEC21C}" destId="{900892D1-77B0-4B1C-AF76-262BEF17875C}" srcOrd="1" destOrd="0" presId="urn:microsoft.com/office/officeart/2005/8/layout/pyramid1"/>
    <dgm:cxn modelId="{00732063-5E6E-429A-8B6F-86668C7B372B}" type="presParOf" srcId="{900892D1-77B0-4B1C-AF76-262BEF17875C}" destId="{5B67954D-3300-4D31-8D9B-7BA167D4B47C}" srcOrd="0" destOrd="0" presId="urn:microsoft.com/office/officeart/2005/8/layout/pyramid1"/>
    <dgm:cxn modelId="{40148AB8-8611-46F3-9B97-82B1A348FC22}" type="presParOf" srcId="{900892D1-77B0-4B1C-AF76-262BEF17875C}" destId="{D351E519-BA7F-41CC-AABB-B35BB1C8720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4BCA2-D57F-4E8D-A387-57EBCF99EB16}">
      <dsp:nvSpPr>
        <dsp:cNvPr id="0" name=""/>
        <dsp:cNvSpPr/>
      </dsp:nvSpPr>
      <dsp:spPr>
        <a:xfrm>
          <a:off x="1775633" y="0"/>
          <a:ext cx="3607619" cy="2393173"/>
        </a:xfrm>
        <a:prstGeom prst="trapezoid">
          <a:avLst>
            <a:gd name="adj" fmla="val 75373"/>
          </a:avLst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Центральный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банк РФ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1775633" y="0"/>
        <a:ext cx="3607619" cy="2393173"/>
      </dsp:txXfrm>
    </dsp:sp>
    <dsp:sp modelId="{5B67954D-3300-4D31-8D9B-7BA167D4B47C}">
      <dsp:nvSpPr>
        <dsp:cNvPr id="0" name=""/>
        <dsp:cNvSpPr/>
      </dsp:nvSpPr>
      <dsp:spPr>
        <a:xfrm>
          <a:off x="0" y="2393173"/>
          <a:ext cx="7215238" cy="2393173"/>
        </a:xfrm>
        <a:prstGeom prst="trapezoid">
          <a:avLst>
            <a:gd name="adj" fmla="val 75373"/>
          </a:avLst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Коммерческие банки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1262666" y="2393173"/>
        <a:ext cx="4689904" cy="23931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0A50-AE41-432A-8665-A4AD55C4718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68D24-E6A5-4ABF-9202-39A800238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Тема урока: Что такое банк и чем он может быть вам полезен.(запись темы в тетрадь).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B0BC2-04BD-4707-AEC1-55FDAA8F96B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Формулировка цели и задач урока.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F3327-69B7-41C6-AEAF-0C370A40B9B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1.Что такое банк и банковская система?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Банк – это финансово-кредитное учреждение, занимающееся операциями с деньгами, ценными бумаги и драгоценными металлами и предоставляющее услуги финансового характера частным и юридическим лицам.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Вспомните, что вы знаете о банках и назовите операции, которые они осуществляют. (ответы учащихся).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68D24-E6A5-4ABF-9202-39A8002386D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nvestprofit.info/bank-system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dogovor-online.ru/dogovor/kreditniy-dogovor-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yurgid.ru/images/kartinki/STATI/Doverennost-v-ba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471450"/>
            <a:ext cx="4857752" cy="438655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285728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 класс   Финансовая </a:t>
            </a:r>
            <a:r>
              <a:rPr lang="ru-RU" altLang="ru-RU" sz="2400" b="1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грамотность   </a:t>
            </a:r>
            <a:r>
              <a:rPr lang="ru-RU" altLang="ru-RU" sz="2400" b="1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18.10.2022   </a:t>
            </a:r>
            <a:r>
              <a:rPr lang="ru-RU" altLang="ru-RU" sz="24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Урок № </a:t>
            </a:r>
            <a:r>
              <a:rPr lang="ru-RU" altLang="ru-RU" sz="2400" b="1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7</a:t>
            </a:r>
            <a:r>
              <a:rPr lang="ru-RU" altLang="ru-RU" sz="40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/>
            </a:r>
            <a:br>
              <a:rPr lang="ru-RU" altLang="ru-RU" sz="40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</a:br>
            <a:endParaRPr lang="ru-RU" sz="2400" dirty="0"/>
          </a:p>
          <a:p>
            <a:pPr algn="ctr"/>
            <a:r>
              <a:rPr lang="ru-RU" sz="28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«Банки и их роль в жизни семьи»</a:t>
            </a:r>
          </a:p>
          <a:p>
            <a:pPr algn="ctr"/>
            <a:endParaRPr lang="ru-RU" sz="2800" b="1" i="1" dirty="0" smtClean="0"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r"/>
            <a:endParaRPr lang="ru-RU" sz="220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214290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урока: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выяснить роль банковской системы в жизни общества и семьи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7724" y="1902797"/>
            <a:ext cx="721523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Задачи урока: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§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выяснить устройство банковской системы, определять роль Центрального банка и коммерческих банков в жизни общества и семьи;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характеризовать виды банковских операций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рассчитывать банковский процент и сумму выплат по вкладам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План: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такое банк и банковская система?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Кредиты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Кредитный договор</a:t>
            </a:r>
          </a:p>
          <a:p>
            <a:pPr lvl="0" algn="just">
              <a:buFont typeface="Wingdings" pitchFamily="2" charset="2"/>
              <a:buChar char="§"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just"/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Z:\newtek\_backgrounds_1.02\Ryan\Power Point Templates2\School Presentation_not_done\Elements\apple_rotatin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536" y="0"/>
            <a:ext cx="3524275" cy="26432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857232"/>
            <a:ext cx="114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bg1"/>
                </a:solidFill>
                <a:latin typeface="Arial Black" pitchFamily="34" charset="0"/>
              </a:rPr>
              <a:t>?</a:t>
            </a:r>
            <a:endParaRPr lang="ru-RU" sz="7200" b="1" i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1. Что такое банк и банковская система?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85918" y="3088186"/>
            <a:ext cx="67151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Банк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– это финансово-кредитное учреждение, занимающееся операциями с деньгами, ценными бумаги и драгоценными металлами и предоставляющее услуги финансового характера частным и юридическим лицам.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smart_guy_thinking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2071678"/>
            <a:ext cx="2795920" cy="4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1142976" y="1500174"/>
            <a:ext cx="5286412" cy="1143008"/>
          </a:xfrm>
          <a:prstGeom prst="wedgeRoundRectCallout">
            <a:avLst>
              <a:gd name="adj1" fmla="val -55574"/>
              <a:gd name="adj2" fmla="val 2390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Вспомните другие финансовые учреждения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Чем они отличаются от банка?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428596" y="500042"/>
          <a:ext cx="8143932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14282" y="1857364"/>
          <a:ext cx="7215238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74"/>
          <a:stretch/>
        </p:blipFill>
        <p:spPr>
          <a:xfrm>
            <a:off x="357158" y="285728"/>
            <a:ext cx="2251246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357554" y="285728"/>
            <a:ext cx="51435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Правовой основой банковской деятельности в РФ является ФЗ «О банках и банковской деятельности»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5643578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Главная цель – получение прибыли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77800"/>
          <a:ext cx="8715436" cy="600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7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Центральный банк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Коммерческий банк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регулятор и надзорный орган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финансовая организация, оказывающая услуги юридическим лицам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полномочия:</a:t>
                      </a:r>
                    </a:p>
                    <a:p>
                      <a:pPr lvl="0" algn="just">
                        <a:buFont typeface="Wingdings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осуществляет эмиссию (т.е. выпуск денег) в РФ</a:t>
                      </a:r>
                    </a:p>
                    <a:p>
                      <a:pPr lvl="0" algn="just">
                        <a:buFont typeface="Wingdings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устанавливает правила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со-вершения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и учёта банковских операций</a:t>
                      </a: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выдает лицензии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коммер-ческим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банкам</a:t>
                      </a: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осуществляет надзор за всеми кредитными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организаци-ями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государства</a:t>
                      </a:r>
                      <a:endParaRPr lang="ru-RU" sz="2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фирма, организующая движение ссудного капитала с целью получения прибыли</a:t>
                      </a:r>
                    </a:p>
                    <a:p>
                      <a:pPr algn="just">
                        <a:buFont typeface="Wingdings" pitchFamily="2" charset="2"/>
                        <a:buChar char="q"/>
                      </a:pP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виды операций: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приём вкладов</a:t>
                      </a: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размещение на хранение ценных бумаг, драгоценных металлов и других ценностей</a:t>
                      </a:r>
                      <a:endParaRPr lang="ru-RU" sz="2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выдача кредитов</a:t>
                      </a:r>
                      <a:endParaRPr lang="ru-RU" sz="2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денежные переводы в разные территориальные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обра-зования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;</a:t>
                      </a:r>
                      <a:endParaRPr lang="ru-RU" sz="2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>
                        <a:buFont typeface="Wingdings" pitchFamily="2" charset="2"/>
                        <a:buChar char="ü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обмен валют</a:t>
                      </a:r>
                      <a:endParaRPr lang="ru-RU" sz="2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i.haqqin.az/313924_src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55a638827bc92.jpg"/>
          <p:cNvPicPr>
            <a:picLocks noChangeAspect="1"/>
          </p:cNvPicPr>
          <p:nvPr/>
        </p:nvPicPr>
        <p:blipFill>
          <a:blip r:embed="rId2" cstate="print"/>
          <a:srcRect l="7031" t="11828" r="2343" b="4301"/>
          <a:stretch>
            <a:fillRect/>
          </a:stretch>
        </p:blipFill>
        <p:spPr>
          <a:xfrm>
            <a:off x="0" y="709448"/>
            <a:ext cx="9144000" cy="61485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214290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взаимодействуют ЦБ РФ и коммерческие банки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34" y="500042"/>
            <a:ext cx="8143900" cy="194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952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Кроме Центрального банка и коммерческих банков банковская система включает: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небанковские финансово-кредитные организации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банковскую инфраструктуру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банковское законодательство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71472" y="2643182"/>
            <a:ext cx="5286412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Банковская лицензия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это специальное разрешение ЦБ РФ на ведение банковской деятельности в форме официального документа бессрочного характера действия, удостоверяющего с соблюдением установленной формы (реквизитов) право банка проводить указанные в нём банковские и другие операции (сделки)</a:t>
            </a:r>
          </a:p>
        </p:txBody>
      </p:sp>
      <p:pic>
        <p:nvPicPr>
          <p:cNvPr id="29700" name="Picture 4" descr="http://kredit-tut.ru/images/37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357430"/>
            <a:ext cx="3000396" cy="43082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://rujazi.com/images/classified/964992.jpg"/>
          <p:cNvPicPr>
            <a:picLocks noChangeAspect="1" noChangeArrowheads="1"/>
          </p:cNvPicPr>
          <p:nvPr/>
        </p:nvPicPr>
        <p:blipFill>
          <a:blip r:embed="rId2" cstate="print"/>
          <a:srcRect b="20604"/>
          <a:stretch>
            <a:fillRect/>
          </a:stretch>
        </p:blipFill>
        <p:spPr bwMode="auto">
          <a:xfrm>
            <a:off x="4153317" y="2895600"/>
            <a:ext cx="4990683" cy="39624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00100" y="428604"/>
            <a:ext cx="7429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Источники: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857232"/>
            <a:ext cx="76839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 smtClean="0">
                <a:hlinkClick r:id="rId3"/>
              </a:rPr>
              <a:t>http://investprofit.info/bank-system/</a:t>
            </a:r>
            <a:endParaRPr lang="ru-RU" sz="2400" dirty="0" smtClean="0"/>
          </a:p>
          <a:p>
            <a:r>
              <a:rPr lang="ru-RU" sz="2400" u="sng" dirty="0" smtClean="0">
                <a:hlinkClick r:id="rId4"/>
              </a:rPr>
              <a:t>http://dogovor-online.ru/dogovor/kreditniy-dogovor-1.html</a:t>
            </a:r>
            <a:endParaRPr lang="ru-RU" sz="2400" dirty="0" smtClean="0"/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388</Words>
  <Application>Microsoft Office PowerPoint</Application>
  <PresentationFormat>Экран (4:3)</PresentationFormat>
  <Paragraphs>58</Paragraphs>
  <Slides>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Cambria Math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 Гудзишевсеая</dc:creator>
  <cp:lastModifiedBy>User</cp:lastModifiedBy>
  <cp:revision>29</cp:revision>
  <dcterms:created xsi:type="dcterms:W3CDTF">2019-02-14T08:24:03Z</dcterms:created>
  <dcterms:modified xsi:type="dcterms:W3CDTF">2022-10-25T08:48:44Z</dcterms:modified>
</cp:coreProperties>
</file>