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7" r:id="rId2"/>
    <p:sldId id="268" r:id="rId3"/>
    <p:sldId id="269" r:id="rId4"/>
    <p:sldId id="270" r:id="rId5"/>
    <p:sldId id="271" r:id="rId6"/>
    <p:sldId id="272" r:id="rId7"/>
    <p:sldId id="273" r:id="rId8"/>
    <p:sldId id="27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2B0A50-AE41-432A-8665-A4AD55C4718D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168D24-E6A5-4ABF-9202-39A800238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nvestprofit.info/bank-system/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dogovor-online.ru/dogovor/kreditniy-dogovor-1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14290"/>
            <a:ext cx="85011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b="1" dirty="0" smtClean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11 </a:t>
            </a:r>
            <a:r>
              <a:rPr lang="ru-RU" altLang="ru-RU" sz="2400" b="1" dirty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класс   Финансовая грамотность   </a:t>
            </a:r>
            <a:r>
              <a:rPr lang="ru-RU" altLang="ru-RU" sz="2400" b="1" dirty="0" smtClean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25.10.2022   </a:t>
            </a:r>
            <a:r>
              <a:rPr lang="ru-RU" altLang="ru-RU" sz="2400" b="1" dirty="0">
                <a:latin typeface="Cambria Math" panose="02040503050406030204" pitchFamily="18" charset="0"/>
                <a:ea typeface="Cambria Math" panose="02040503050406030204" pitchFamily="18" charset="0"/>
                <a:cs typeface="Cambria Math" panose="02040503050406030204" pitchFamily="18" charset="0"/>
              </a:rPr>
              <a:t>Урок № 8</a:t>
            </a:r>
            <a:endParaRPr lang="ru-RU" sz="2400" dirty="0"/>
          </a:p>
          <a:p>
            <a:pPr algn="ctr"/>
            <a:r>
              <a:rPr lang="ru-RU" sz="2800" b="1" i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Тема. Кредиты</a:t>
            </a:r>
            <a:r>
              <a:rPr lang="ru-RU" sz="2800" b="1" i="1" dirty="0">
                <a:ln>
                  <a:solidFill>
                    <a:schemeClr val="accent3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.</a:t>
            </a:r>
          </a:p>
          <a:p>
            <a:pPr algn="ctr"/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87624" y="1051957"/>
            <a:ext cx="6500858" cy="91440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Кредитование 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 предоставление денежных ресурсов нуждающимся  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29124" y="2000240"/>
            <a:ext cx="29289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возвратность</a:t>
            </a:r>
          </a:p>
          <a:p>
            <a:pPr algn="just">
              <a:buFont typeface="Wingdings" pitchFamily="2" charset="2"/>
              <a:buChar char="q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срочность</a:t>
            </a:r>
          </a:p>
          <a:p>
            <a:pPr algn="just">
              <a:buFont typeface="Wingdings" pitchFamily="2" charset="2"/>
              <a:buChar char="q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платность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59206" y="2357430"/>
            <a:ext cx="18982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Принципы: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flipV="1">
            <a:off x="3500430" y="2285992"/>
            <a:ext cx="928694" cy="28575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3571868" y="2571744"/>
            <a:ext cx="1000132" cy="7143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3571868" y="2571744"/>
            <a:ext cx="857256" cy="35719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554" y="3071810"/>
            <a:ext cx="2286016" cy="34558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160044"/>
            <a:ext cx="1894420" cy="252589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286512" y="5643578"/>
            <a:ext cx="2240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% по вкладу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6734" y="5562560"/>
            <a:ext cx="2240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% по кредиту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388" y="3286124"/>
            <a:ext cx="1894420" cy="2525893"/>
          </a:xfrm>
          <a:prstGeom prst="rect">
            <a:avLst/>
          </a:prstGeom>
        </p:spPr>
      </p:pic>
      <p:cxnSp>
        <p:nvCxnSpPr>
          <p:cNvPr id="23" name="Прямая со стрелкой 22"/>
          <p:cNvCxnSpPr/>
          <p:nvPr/>
        </p:nvCxnSpPr>
        <p:spPr>
          <a:xfrm>
            <a:off x="2071670" y="5000636"/>
            <a:ext cx="1143008" cy="71438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5643570" y="5143512"/>
            <a:ext cx="1143008" cy="57150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357166"/>
          <a:ext cx="8715436" cy="4150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376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Вид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Особенности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400" b="0" kern="1200" dirty="0" err="1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Автокредитование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– кредитование на покупку нового или подержанного автомобиля</a:t>
                      </a:r>
                      <a:endParaRPr lang="ru-RU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всегда под залог кредитуемого имущества</a:t>
                      </a:r>
                      <a:endParaRPr lang="ru-RU" sz="22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just"/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если вы не платите банку за кредит, банк забирает ваш автомобиль</a:t>
                      </a:r>
                      <a:endParaRPr lang="ru-RU" sz="22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just"/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часть кредита обязательно идёт на страхование автомобиля</a:t>
                      </a:r>
                      <a:endParaRPr lang="ru-RU" sz="22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just"/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на оплату собственно автомобиля можно потратить не более 85% величины кредита</a:t>
                      </a:r>
                      <a:endParaRPr lang="ru-RU" sz="22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just"/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оставшаяся часть кредита может быть предоставлена на оплату страхования автомобиля </a:t>
                      </a:r>
                      <a:endParaRPr lang="ru-RU" sz="2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0722" name="Picture 2" descr="https://kreditovod.com/wp-content/uploads/2018/07/621b1d25c9fa8bdd5ed7ed970e2949b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3500438"/>
            <a:ext cx="7286676" cy="38473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357166"/>
          <a:ext cx="8715436" cy="192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47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007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Вид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Особенности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Ипотечный кредит - </a:t>
                      </a: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кредит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на </a:t>
                      </a: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приобре-тение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или </a:t>
                      </a: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строи-тельство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2400" kern="1200" baseline="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жилища</a:t>
                      </a:r>
                      <a:endParaRPr lang="ru-RU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предоставление очень больших сумм и длительность (до 30 лет) </a:t>
                      </a:r>
                      <a:endParaRPr lang="ru-RU" sz="24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just"/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предоставление поручителя ( </a:t>
                      </a: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иног-да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двух)</a:t>
                      </a:r>
                      <a:endParaRPr lang="ru-RU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2770" name="Picture 2" descr="https://wrema.ru/wp-content/uploads/2018/10/ipoteka-ot-alfa-banka-po-dvum-dokumentam.jpg"/>
          <p:cNvPicPr>
            <a:picLocks noChangeAspect="1" noChangeArrowheads="1"/>
          </p:cNvPicPr>
          <p:nvPr/>
        </p:nvPicPr>
        <p:blipFill>
          <a:blip r:embed="rId2" cstate="print"/>
          <a:srcRect l="2177" r="3965"/>
          <a:stretch>
            <a:fillRect/>
          </a:stretch>
        </p:blipFill>
        <p:spPr bwMode="auto">
          <a:xfrm>
            <a:off x="3857620" y="2071678"/>
            <a:ext cx="5072098" cy="3309953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85720" y="5143512"/>
            <a:ext cx="86439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Поручитель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-  человек, который в случае невозможности выполнения вами своих обязательств по кредиту будет делать это вместо вас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357166"/>
          <a:ext cx="8715436" cy="3388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149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Вид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Особенности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Потребительский кредит - предоставление средств заемщику на цели, не связанные с </a:t>
                      </a: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предприни-мательством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, т.е. на приобретение </a:t>
                      </a: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дорогосто-ящих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товаров или </a:t>
                      </a: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неот-ложные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нужды</a:t>
                      </a:r>
                      <a:endParaRPr lang="ru-RU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относительно небольшая </a:t>
                      </a: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мак-симальная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сумма (например, в Сбербанке РФ это сумма до 1,5 </a:t>
                      </a: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млн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р.)</a:t>
                      </a:r>
                      <a:endParaRPr lang="ru-RU" sz="24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just"/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срок от 3 месяцев до 5 лет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3794" name="Picture 2" descr="https://zajmy.ru/wp-content/uploads/2017/05/potreb-kredit.jpg.cc91706554f3bd151490818edfda33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714752"/>
            <a:ext cx="8715435" cy="2928958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9" name="Picture 3" descr="https://blogcredit.ru/wp-content/uploads/2018/03/Kreditniy-dogovo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3714729"/>
            <a:ext cx="4714908" cy="3143272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2" name="TextBox 1"/>
          <p:cNvSpPr txBox="1"/>
          <p:nvPr/>
        </p:nvSpPr>
        <p:spPr>
          <a:xfrm>
            <a:off x="357158" y="214290"/>
            <a:ext cx="8501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Кредитный договор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14282" y="785794"/>
            <a:ext cx="8715436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Кредитный договор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–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договор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, заключаемый между кредитором и заёмщиком: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банк или иная кредитная организация (кредитор) берёт на себя обязательство перечислить денежные средства (кредит)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заём-щику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в размере и на условиях, прописанных в кредитном договоре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заёмщик принимает на себя обязательство вернуть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получен-ные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денежные средства и заплатить начисленные проценты на полученную сумму денежных средств, которая является платой за пользование кредитом 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928794" y="285728"/>
            <a:ext cx="5357850" cy="91440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Кредитный договор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71670" y="1357298"/>
            <a:ext cx="5214974" cy="9144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Стороны договора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500306"/>
            <a:ext cx="4143404" cy="200026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Кредитор</a:t>
            </a: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–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лицо, предоставляющее средства в кредит</a:t>
            </a:r>
          </a:p>
          <a:p>
            <a:pPr algn="ctr"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только банк или иная кредитная организация</a:t>
            </a:r>
            <a:endParaRPr lang="ru-RU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3438" y="2500306"/>
            <a:ext cx="4143404" cy="200026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Заемщик </a:t>
            </a: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–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лицо, получающее денежные средства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физическое лицо 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юридическое лицо</a:t>
            </a:r>
            <a:endParaRPr lang="ru-RU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3000364" y="2214554"/>
            <a:ext cx="484632" cy="357190"/>
          </a:xfrm>
          <a:prstGeom prst="downArrow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5286380" y="2214554"/>
            <a:ext cx="484632" cy="357190"/>
          </a:xfrm>
          <a:prstGeom prst="downArrow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714480" y="5072074"/>
            <a:ext cx="5214974" cy="9144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Предмет  договора</a:t>
            </a:r>
          </a:p>
          <a:p>
            <a:pPr algn="ctr"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только денежные средства</a:t>
            </a:r>
            <a:endParaRPr lang="ru-RU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Выгнутая вниз стрелка 9"/>
          <p:cNvSpPr/>
          <p:nvPr/>
        </p:nvSpPr>
        <p:spPr>
          <a:xfrm>
            <a:off x="3143240" y="4500570"/>
            <a:ext cx="2643206" cy="714380"/>
          </a:xfrm>
          <a:prstGeom prst="curvedUpArrow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868" y="3786190"/>
            <a:ext cx="1894420" cy="13996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3" descr="http://economic-definition.com/Images/Forex_Otzovik/150/690/2192462584-Kreditnye_dogovora_razdelyayutsya_na_vidy_po_srochnost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3357570"/>
            <a:ext cx="3500430" cy="3500430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285720" y="152735"/>
            <a:ext cx="8501122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Форма кредитного договора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457200" algn="l"/>
              </a:tabLst>
            </a:pPr>
            <a:r>
              <a:rPr lang="ru-RU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п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исьменная форма кредитного договора (ГК РФ) обязательно должен быть заключен в письменной форме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457200" algn="l"/>
              </a:tabLst>
            </a:pPr>
            <a:r>
              <a:rPr lang="ru-RU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отсутствие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письменной формы делает договор ничтожным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Существенные условия кредитного договора: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457200" algn="l"/>
              </a:tabLst>
            </a:pPr>
            <a:r>
              <a:rPr lang="ru-RU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с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тороны кредитного договора </a:t>
            </a:r>
            <a:endParaRPr lang="ru-RU" sz="2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457200" algn="l"/>
              </a:tabLst>
            </a:pPr>
            <a:r>
              <a:rPr kumimoji="0" lang="ru-RU" sz="2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р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азмер выданного кредита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457200" algn="l"/>
              </a:tabLst>
            </a:pPr>
            <a:r>
              <a:rPr lang="ru-RU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ц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ель выданного кредита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457200" algn="l"/>
              </a:tabLst>
            </a:pPr>
            <a:r>
              <a:rPr lang="ru-RU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с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рок выданного кредита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457200" algn="l"/>
              </a:tabLst>
            </a:pPr>
            <a:r>
              <a:rPr lang="ru-RU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с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пособ обеспечения кредитных обязательств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457200" algn="l"/>
              </a:tabLst>
            </a:pPr>
            <a:r>
              <a:rPr lang="ru-RU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у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словия выдачи / погашение  кредита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457200" algn="l"/>
              </a:tabLst>
            </a:pPr>
            <a:r>
              <a:rPr lang="ru-RU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р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азмер платы за пользование кредитом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( в %)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http://rujazi.com/images/classified/964992.jpg"/>
          <p:cNvPicPr>
            <a:picLocks noChangeAspect="1" noChangeArrowheads="1"/>
          </p:cNvPicPr>
          <p:nvPr/>
        </p:nvPicPr>
        <p:blipFill>
          <a:blip r:embed="rId2" cstate="print"/>
          <a:srcRect b="20604"/>
          <a:stretch>
            <a:fillRect/>
          </a:stretch>
        </p:blipFill>
        <p:spPr bwMode="auto">
          <a:xfrm>
            <a:off x="4153317" y="2895600"/>
            <a:ext cx="4990683" cy="3962400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000100" y="428604"/>
            <a:ext cx="74295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Источники: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857232"/>
            <a:ext cx="768396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u="sng" dirty="0" smtClean="0">
                <a:hlinkClick r:id="rId3"/>
              </a:rPr>
              <a:t>http://investprofit.info/bank-system/</a:t>
            </a:r>
            <a:endParaRPr lang="ru-RU" sz="2400" dirty="0" smtClean="0"/>
          </a:p>
          <a:p>
            <a:r>
              <a:rPr lang="ru-RU" sz="2400" u="sng" dirty="0" smtClean="0">
                <a:hlinkClick r:id="rId4"/>
              </a:rPr>
              <a:t>http://dogovor-online.ru/dogovor/kreditniy-dogovor-1.html</a:t>
            </a:r>
            <a:endParaRPr lang="ru-RU" sz="2400" dirty="0" smtClean="0"/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378</Words>
  <Application>Microsoft Office PowerPoint</Application>
  <PresentationFormat>Экран (4:3)</PresentationFormat>
  <Paragraphs>58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Arial Black</vt:lpstr>
      <vt:lpstr>Calibri</vt:lpstr>
      <vt:lpstr>Cambria Math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Нина Гудзишевсеая</dc:creator>
  <cp:lastModifiedBy>User</cp:lastModifiedBy>
  <cp:revision>29</cp:revision>
  <dcterms:created xsi:type="dcterms:W3CDTF">2019-02-14T08:24:03Z</dcterms:created>
  <dcterms:modified xsi:type="dcterms:W3CDTF">2022-10-25T08:46:53Z</dcterms:modified>
</cp:coreProperties>
</file>